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69" r:id="rId3"/>
    <p:sldId id="273" r:id="rId4"/>
    <p:sldId id="262" r:id="rId5"/>
    <p:sldId id="263" r:id="rId6"/>
    <p:sldId id="264" r:id="rId7"/>
    <p:sldId id="279" r:id="rId8"/>
    <p:sldId id="275" r:id="rId9"/>
    <p:sldId id="274" r:id="rId10"/>
    <p:sldId id="265" r:id="rId11"/>
    <p:sldId id="280" r:id="rId12"/>
    <p:sldId id="277" r:id="rId13"/>
  </p:sldIdLst>
  <p:sldSz cx="10693400" cy="7561263"/>
  <p:notesSz cx="6735763" cy="9869488"/>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66"/>
    <a:srgbClr val="FFFF66"/>
    <a:srgbClr val="FF3300"/>
    <a:srgbClr val="FF99FF"/>
    <a:srgbClr val="CCFFCC"/>
    <a:srgbClr val="FF0000"/>
    <a:srgbClr val="FF6600"/>
    <a:srgbClr val="FF99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3153" autoAdjust="0"/>
  </p:normalViewPr>
  <p:slideViewPr>
    <p:cSldViewPr>
      <p:cViewPr varScale="1">
        <p:scale>
          <a:sx n="105" d="100"/>
          <a:sy n="105" d="100"/>
        </p:scale>
        <p:origin x="1176" y="96"/>
      </p:cViewPr>
      <p:guideLst>
        <p:guide orient="horz" pos="2382"/>
        <p:guide pos="336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ja-JP" altLang="en-US" b="0" baseline="0" dirty="0">
                <a:solidFill>
                  <a:schemeClr val="tx1"/>
                </a:solidFill>
                <a:latin typeface="HGP創英角ｺﾞｼｯｸUB" panose="020B0900000000000000" pitchFamily="50" charset="-128"/>
                <a:ea typeface="HGP創英角ｺﾞｼｯｸUB" panose="020B0900000000000000" pitchFamily="50" charset="-128"/>
              </a:rPr>
              <a:t>月別自転車走行台数（</a:t>
            </a:r>
            <a:r>
              <a:rPr lang="ja-JP" b="0" baseline="0" dirty="0">
                <a:solidFill>
                  <a:schemeClr val="tx1"/>
                </a:solidFill>
                <a:latin typeface="HGP創英角ｺﾞｼｯｸUB" panose="020B0900000000000000" pitchFamily="50" charset="-128"/>
                <a:ea typeface="HGP創英角ｺﾞｼｯｸUB" panose="020B0900000000000000" pitchFamily="50" charset="-128"/>
              </a:rPr>
              <a:t>洲本市小路谷</a:t>
            </a:r>
            <a:r>
              <a:rPr lang="ja-JP" altLang="en-US" b="0" baseline="0" dirty="0">
                <a:solidFill>
                  <a:schemeClr val="tx1"/>
                </a:solidFill>
                <a:latin typeface="HGP創英角ｺﾞｼｯｸUB" panose="020B0900000000000000" pitchFamily="50" charset="-128"/>
                <a:ea typeface="HGP創英角ｺﾞｼｯｸUB" panose="020B0900000000000000" pitchFamily="50" charset="-128"/>
              </a:rPr>
              <a:t>）</a:t>
            </a:r>
            <a:r>
              <a:rPr lang="ja-JP" b="0" baseline="0" dirty="0">
                <a:solidFill>
                  <a:schemeClr val="tx1"/>
                </a:solidFill>
                <a:latin typeface="HGP創英角ｺﾞｼｯｸUB" panose="020B0900000000000000" pitchFamily="50" charset="-128"/>
                <a:ea typeface="HGP創英角ｺﾞｼｯｸUB" panose="020B0900000000000000" pitchFamily="50" charset="-128"/>
              </a:rPr>
              <a:t>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ja-JP"/>
        </a:p>
      </c:txPr>
    </c:title>
    <c:autoTitleDeleted val="0"/>
    <c:plotArea>
      <c:layout/>
      <c:lineChart>
        <c:grouping val="standard"/>
        <c:varyColors val="0"/>
        <c:ser>
          <c:idx val="0"/>
          <c:order val="0"/>
          <c:spPr>
            <a:ln w="38100" cap="rnd">
              <a:solidFill>
                <a:schemeClr val="accent1"/>
              </a:solidFill>
              <a:round/>
            </a:ln>
            <a:effectLst/>
          </c:spPr>
          <c:marker>
            <c:symbol val="diamond"/>
            <c:size val="6"/>
            <c:spPr>
              <a:solidFill>
                <a:schemeClr val="accent1"/>
              </a:solidFill>
              <a:ln w="38100">
                <a:solidFill>
                  <a:schemeClr val="accent1"/>
                </a:solidFill>
                <a:round/>
              </a:ln>
              <a:effectLst/>
            </c:spPr>
          </c:marker>
          <c:dLbls>
            <c:dLbl>
              <c:idx val="4"/>
              <c:layout>
                <c:manualLayout>
                  <c:x val="-2.2521504764783762E-2"/>
                  <c:y val="-2.0346139687256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48-482D-96D5-64E86F0F84E6}"/>
                </c:ext>
              </c:extLst>
            </c:dLbl>
            <c:dLbl>
              <c:idx val="6"/>
              <c:layout>
                <c:manualLayout>
                  <c:x val="-5.3305049869170014E-2"/>
                  <c:y val="6.1140009405127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48-482D-96D5-64E86F0F84E6}"/>
                </c:ext>
              </c:extLst>
            </c:dLbl>
            <c:dLbl>
              <c:idx val="8"/>
              <c:layout>
                <c:manualLayout>
                  <c:x val="-2.472032941509706E-2"/>
                  <c:y val="-4.411293317253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48-482D-96D5-64E86F0F84E6}"/>
                </c:ext>
              </c:extLst>
            </c:dLbl>
            <c:dLbl>
              <c:idx val="9"/>
              <c:layout>
                <c:manualLayout>
                  <c:x val="-3.4829382460962802E-2"/>
                  <c:y val="-6.1089214233448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48-482D-96D5-64E86F0F84E6}"/>
                </c:ext>
              </c:extLst>
            </c:dLbl>
            <c:dLbl>
              <c:idx val="10"/>
              <c:layout>
                <c:manualLayout>
                  <c:x val="-3.4220839542253058E-2"/>
                  <c:y val="-0.10458574124782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0-460B-8D0B-1EE6FCBE64A8}"/>
                </c:ext>
              </c:extLst>
            </c:dLbl>
            <c:dLbl>
              <c:idx val="11"/>
              <c:layout>
                <c:manualLayout>
                  <c:x val="-3.3768688175033833E-2"/>
                  <c:y val="-5.6570279512999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B0-460B-8D0B-1EE6FCBE64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'eco-counter'!$A$18:$A$29</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'eco-counter'!$B$5:$B$16</c:f>
              <c:numCache>
                <c:formatCode>#,##0_);[Red]\(#,##0\)</c:formatCode>
                <c:ptCount val="12"/>
                <c:pt idx="0">
                  <c:v>1534</c:v>
                </c:pt>
                <c:pt idx="1">
                  <c:v>2217</c:v>
                </c:pt>
                <c:pt idx="2">
                  <c:v>1234</c:v>
                </c:pt>
                <c:pt idx="3">
                  <c:v>1053</c:v>
                </c:pt>
                <c:pt idx="4">
                  <c:v>1266</c:v>
                </c:pt>
                <c:pt idx="5">
                  <c:v>2627</c:v>
                </c:pt>
                <c:pt idx="6">
                  <c:v>1349</c:v>
                </c:pt>
                <c:pt idx="7">
                  <c:v>926</c:v>
                </c:pt>
                <c:pt idx="8">
                  <c:v>1000</c:v>
                </c:pt>
                <c:pt idx="9">
                  <c:v>777</c:v>
                </c:pt>
                <c:pt idx="10">
                  <c:v>822</c:v>
                </c:pt>
                <c:pt idx="11">
                  <c:v>1174</c:v>
                </c:pt>
              </c:numCache>
            </c:numRef>
          </c:val>
          <c:smooth val="0"/>
          <c:extLst>
            <c:ext xmlns:c16="http://schemas.microsoft.com/office/drawing/2014/chart" uri="{C3380CC4-5D6E-409C-BE32-E72D297353CC}">
              <c16:uniqueId val="{00000002-75B0-460B-8D0B-1EE6FCBE64A8}"/>
            </c:ext>
          </c:extLst>
        </c:ser>
        <c:ser>
          <c:idx val="1"/>
          <c:order val="1"/>
          <c:spPr>
            <a:ln w="38100" cap="rnd">
              <a:solidFill>
                <a:schemeClr val="accent2"/>
              </a:solidFill>
              <a:round/>
            </a:ln>
            <a:effectLst/>
          </c:spPr>
          <c:marker>
            <c:symbol val="square"/>
            <c:size val="6"/>
            <c:spPr>
              <a:solidFill>
                <a:schemeClr val="accent2"/>
              </a:solidFill>
              <a:ln w="38100">
                <a:solidFill>
                  <a:schemeClr val="accent2"/>
                </a:solidFill>
                <a:round/>
              </a:ln>
              <a:effectLst/>
            </c:spPr>
          </c:marker>
          <c:dLbls>
            <c:dLbl>
              <c:idx val="2"/>
              <c:layout>
                <c:manualLayout>
                  <c:x val="-3.9926761272402918E-2"/>
                  <c:y val="-7.8977494989252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B0-460B-8D0B-1EE6FCBE64A8}"/>
                </c:ext>
              </c:extLst>
            </c:dLbl>
            <c:dLbl>
              <c:idx val="3"/>
              <c:layout>
                <c:manualLayout>
                  <c:x val="-3.4829382460962677E-2"/>
                  <c:y val="4.4163728344213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48-482D-96D5-64E86F0F84E6}"/>
                </c:ext>
              </c:extLst>
            </c:dLbl>
            <c:dLbl>
              <c:idx val="8"/>
              <c:layout>
                <c:manualLayout>
                  <c:x val="-3.3707639578882211E-2"/>
                  <c:y val="-6.297234107764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B0-460B-8D0B-1EE6FCBE64A8}"/>
                </c:ext>
              </c:extLst>
            </c:dLbl>
            <c:dLbl>
              <c:idx val="9"/>
              <c:layout>
                <c:manualLayout>
                  <c:x val="-3.4829382460962802E-2"/>
                  <c:y val="-5.7693958021266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48-482D-96D5-64E86F0F84E6}"/>
                </c:ext>
              </c:extLst>
            </c:dLbl>
            <c:dLbl>
              <c:idx val="10"/>
              <c:layout>
                <c:manualLayout>
                  <c:x val="-3.4220839542253058E-2"/>
                  <c:y val="-6.297234107764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B0-460B-8D0B-1EE6FCBE64A8}"/>
                </c:ext>
              </c:extLst>
            </c:dLbl>
            <c:dLbl>
              <c:idx val="11"/>
              <c:layout>
                <c:manualLayout>
                  <c:x val="-3.5758948567067531E-2"/>
                  <c:y val="7.1325778041675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48-482D-96D5-64E86F0F84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'eco-counter'!$A$18:$A$29</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'eco-counter'!$B$18:$B$29</c:f>
              <c:numCache>
                <c:formatCode>#,##0_);[Red]\(#,##0\)</c:formatCode>
                <c:ptCount val="12"/>
                <c:pt idx="0">
                  <c:v>729</c:v>
                </c:pt>
                <c:pt idx="1">
                  <c:v>808</c:v>
                </c:pt>
                <c:pt idx="2">
                  <c:v>1237</c:v>
                </c:pt>
                <c:pt idx="3">
                  <c:v>902</c:v>
                </c:pt>
                <c:pt idx="4">
                  <c:v>1659</c:v>
                </c:pt>
                <c:pt idx="5">
                  <c:v>1701</c:v>
                </c:pt>
                <c:pt idx="6">
                  <c:v>1777</c:v>
                </c:pt>
                <c:pt idx="7">
                  <c:v>1652</c:v>
                </c:pt>
                <c:pt idx="8">
                  <c:v>1044</c:v>
                </c:pt>
                <c:pt idx="9">
                  <c:v>644</c:v>
                </c:pt>
                <c:pt idx="10">
                  <c:v>815</c:v>
                </c:pt>
                <c:pt idx="11">
                  <c:v>1087</c:v>
                </c:pt>
              </c:numCache>
            </c:numRef>
          </c:val>
          <c:smooth val="0"/>
          <c:extLst>
            <c:ext xmlns:c16="http://schemas.microsoft.com/office/drawing/2014/chart" uri="{C3380CC4-5D6E-409C-BE32-E72D297353CC}">
              <c16:uniqueId val="{00000006-75B0-460B-8D0B-1EE6FCBE64A8}"/>
            </c:ext>
          </c:extLst>
        </c:ser>
        <c:ser>
          <c:idx val="2"/>
          <c:order val="2"/>
          <c:tx>
            <c:v>系列3</c:v>
          </c:tx>
          <c:spPr>
            <a:ln w="38100" cap="rnd">
              <a:solidFill>
                <a:srgbClr val="00B050"/>
              </a:solidFill>
              <a:round/>
              <a:headEnd type="none"/>
              <a:tailEnd type="none"/>
            </a:ln>
            <a:effectLst/>
          </c:spPr>
          <c:marker>
            <c:symbol val="triangle"/>
            <c:size val="6"/>
            <c:spPr>
              <a:solidFill>
                <a:srgbClr val="00B050"/>
              </a:solidFill>
              <a:ln w="9525">
                <a:solidFill>
                  <a:schemeClr val="accent3"/>
                </a:solidFill>
                <a:round/>
              </a:ln>
              <a:effectLst/>
            </c:spPr>
          </c:marker>
          <c:dLbls>
            <c:dLbl>
              <c:idx val="6"/>
              <c:layout>
                <c:manualLayout>
                  <c:x val="-2.9117978715723736E-2"/>
                  <c:y val="-3.3927164535987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48-482D-96D5-64E86F0F84E6}"/>
                </c:ext>
              </c:extLst>
            </c:dLbl>
            <c:dLbl>
              <c:idx val="7"/>
              <c:layout>
                <c:manualLayout>
                  <c:x val="-5.1106225218856716E-2"/>
                  <c:y val="-2.7136652111622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48-482D-96D5-64E86F0F84E6}"/>
                </c:ext>
              </c:extLst>
            </c:dLbl>
            <c:dLbl>
              <c:idx val="8"/>
              <c:layout>
                <c:manualLayout>
                  <c:x val="-3.7028207111276017E-2"/>
                  <c:y val="5.095424076857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48-482D-96D5-64E86F0F84E6}"/>
                </c:ext>
              </c:extLst>
            </c:dLbl>
            <c:dLbl>
              <c:idx val="9"/>
              <c:layout>
                <c:manualLayout>
                  <c:x val="-3.4829382460962802E-2"/>
                  <c:y val="5.095424076857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48-482D-96D5-64E86F0F84E6}"/>
                </c:ext>
              </c:extLst>
            </c:dLbl>
            <c:dLbl>
              <c:idx val="10"/>
              <c:layout>
                <c:manualLayout>
                  <c:x val="-4.142585641190253E-2"/>
                  <c:y val="4.7558984556396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48-482D-96D5-64E86F0F84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w="0" cap="rnd" cmpd="dbl">
                      <a:noFill/>
                    </a:ln>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'eco-counter'!$A$18:$A$29</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'eco-counter'!$B$31:$B$42</c:f>
              <c:numCache>
                <c:formatCode>#,##0_);[Red]\(#,##0\)</c:formatCode>
                <c:ptCount val="12"/>
                <c:pt idx="0">
                  <c:v>995</c:v>
                </c:pt>
                <c:pt idx="1">
                  <c:v>1227</c:v>
                </c:pt>
                <c:pt idx="2">
                  <c:v>920</c:v>
                </c:pt>
                <c:pt idx="3">
                  <c:v>1365</c:v>
                </c:pt>
                <c:pt idx="4">
                  <c:v>937</c:v>
                </c:pt>
                <c:pt idx="5">
                  <c:v>1236</c:v>
                </c:pt>
                <c:pt idx="6">
                  <c:v>1510</c:v>
                </c:pt>
                <c:pt idx="7">
                  <c:v>1308</c:v>
                </c:pt>
                <c:pt idx="8">
                  <c:v>783</c:v>
                </c:pt>
                <c:pt idx="9">
                  <c:v>624</c:v>
                </c:pt>
                <c:pt idx="10">
                  <c:v>531</c:v>
                </c:pt>
                <c:pt idx="11">
                  <c:v>1136</c:v>
                </c:pt>
              </c:numCache>
            </c:numRef>
          </c:val>
          <c:smooth val="0"/>
          <c:extLst>
            <c:ext xmlns:c16="http://schemas.microsoft.com/office/drawing/2014/chart" uri="{C3380CC4-5D6E-409C-BE32-E72D297353CC}">
              <c16:uniqueId val="{00000002-2D83-4E9D-BDA5-48DAF3582C47}"/>
            </c:ext>
          </c:extLst>
        </c:ser>
        <c:dLbls>
          <c:dLblPos val="t"/>
          <c:showLegendKey val="0"/>
          <c:showVal val="1"/>
          <c:showCatName val="0"/>
          <c:showSerName val="0"/>
          <c:showPercent val="0"/>
          <c:showBubbleSize val="0"/>
        </c:dLbls>
        <c:marker val="1"/>
        <c:smooth val="0"/>
        <c:axId val="402690984"/>
        <c:axId val="402695576"/>
      </c:lineChart>
      <c:catAx>
        <c:axId val="402690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mn-lt"/>
                <a:ea typeface="+mn-ea"/>
                <a:cs typeface="+mn-cs"/>
              </a:defRPr>
            </a:pPr>
            <a:endParaRPr lang="ja-JP"/>
          </a:p>
        </c:txPr>
        <c:crossAx val="402695576"/>
        <c:crosses val="autoZero"/>
        <c:auto val="1"/>
        <c:lblAlgn val="ctr"/>
        <c:lblOffset val="100"/>
        <c:noMultiLvlLbl val="0"/>
      </c:catAx>
      <c:valAx>
        <c:axId val="402695576"/>
        <c:scaling>
          <c:orientation val="minMax"/>
          <c:max val="3000"/>
        </c:scaling>
        <c:delete val="0"/>
        <c:axPos val="l"/>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4026909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475"/>
          </a:xfrm>
          <a:prstGeom prst="rect">
            <a:avLst/>
          </a:prstGeom>
        </p:spPr>
        <p:txBody>
          <a:bodyPr vert="horz" lIns="91419" tIns="45710" rIns="91419" bIns="4571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6" y="0"/>
            <a:ext cx="2918831" cy="493475"/>
          </a:xfrm>
          <a:prstGeom prst="rect">
            <a:avLst/>
          </a:prstGeom>
        </p:spPr>
        <p:txBody>
          <a:bodyPr vert="horz" lIns="91419" tIns="45710" rIns="91419" bIns="45710" rtlCol="0"/>
          <a:lstStyle>
            <a:lvl1pPr algn="r">
              <a:defRPr sz="1200"/>
            </a:lvl1pPr>
          </a:lstStyle>
          <a:p>
            <a:fld id="{02FF480E-D01E-4F7B-ACED-953C70AE31B8}" type="datetimeFigureOut">
              <a:rPr kumimoji="1" lang="ja-JP" altLang="en-US" smtClean="0"/>
              <a:t>2023/3/13</a:t>
            </a:fld>
            <a:endParaRPr kumimoji="1" lang="ja-JP" altLang="en-US" dirty="0"/>
          </a:p>
        </p:txBody>
      </p:sp>
      <p:sp>
        <p:nvSpPr>
          <p:cNvPr id="4" name="スライド イメージ プレースホルダー 3"/>
          <p:cNvSpPr>
            <a:spLocks noGrp="1" noRot="1" noChangeAspect="1"/>
          </p:cNvSpPr>
          <p:nvPr>
            <p:ph type="sldImg" idx="2"/>
          </p:nvPr>
        </p:nvSpPr>
        <p:spPr>
          <a:xfrm>
            <a:off x="750888" y="739775"/>
            <a:ext cx="5233987" cy="3702050"/>
          </a:xfrm>
          <a:prstGeom prst="rect">
            <a:avLst/>
          </a:prstGeom>
          <a:noFill/>
          <a:ln w="12700">
            <a:solidFill>
              <a:prstClr val="black"/>
            </a:solidFill>
          </a:ln>
        </p:spPr>
        <p:txBody>
          <a:bodyPr vert="horz" lIns="91419" tIns="45710" rIns="91419" bIns="45710" rtlCol="0" anchor="ctr"/>
          <a:lstStyle/>
          <a:p>
            <a:endParaRPr lang="ja-JP" altLang="en-US" dirty="0"/>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1419" tIns="45710" rIns="91419" bIns="4571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4301"/>
            <a:ext cx="2918831" cy="493475"/>
          </a:xfrm>
          <a:prstGeom prst="rect">
            <a:avLst/>
          </a:prstGeom>
        </p:spPr>
        <p:txBody>
          <a:bodyPr vert="horz" lIns="91419" tIns="45710" rIns="91419" bIns="4571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1419" tIns="45710" rIns="91419" bIns="45710" rtlCol="0" anchor="b"/>
          <a:lstStyle>
            <a:lvl1pPr algn="r">
              <a:defRPr sz="1200"/>
            </a:lvl1pPr>
          </a:lstStyle>
          <a:p>
            <a:fld id="{E7E1FF75-51A9-4082-8199-979BEBB8C332}" type="slidenum">
              <a:rPr kumimoji="1" lang="ja-JP" altLang="en-US" smtClean="0"/>
              <a:t>‹#›</a:t>
            </a:fld>
            <a:endParaRPr kumimoji="1" lang="ja-JP" altLang="en-US" dirty="0"/>
          </a:p>
        </p:txBody>
      </p:sp>
    </p:spTree>
    <p:extLst>
      <p:ext uri="{BB962C8B-B14F-4D97-AF65-F5344CB8AC3E}">
        <p14:creationId xmlns:p14="http://schemas.microsoft.com/office/powerpoint/2010/main" val="1358815133"/>
      </p:ext>
    </p:extLst>
  </p:cSld>
  <p:clrMap bg1="lt1" tx1="dk1" bg2="lt2" tx2="dk2" accent1="accent1" accent2="accent2" accent3="accent3" accent4="accent4" accent5="accent5" accent6="accent6" hlink="hlink" folHlink="folHlink"/>
  <p:notesStyle>
    <a:lvl1pPr marL="0" algn="l" defTabSz="995690" rtl="0" eaLnBrk="1" latinLnBrk="0" hangingPunct="1">
      <a:defRPr kumimoji="1" sz="1300" kern="1200">
        <a:solidFill>
          <a:schemeClr val="tx1"/>
        </a:solidFill>
        <a:latin typeface="+mn-lt"/>
        <a:ea typeface="+mn-ea"/>
        <a:cs typeface="+mn-cs"/>
      </a:defRPr>
    </a:lvl1pPr>
    <a:lvl2pPr marL="497845" algn="l" defTabSz="995690" rtl="0" eaLnBrk="1" latinLnBrk="0" hangingPunct="1">
      <a:defRPr kumimoji="1" sz="1300" kern="1200">
        <a:solidFill>
          <a:schemeClr val="tx1"/>
        </a:solidFill>
        <a:latin typeface="+mn-lt"/>
        <a:ea typeface="+mn-ea"/>
        <a:cs typeface="+mn-cs"/>
      </a:defRPr>
    </a:lvl2pPr>
    <a:lvl3pPr marL="995690" algn="l" defTabSz="995690" rtl="0" eaLnBrk="1" latinLnBrk="0" hangingPunct="1">
      <a:defRPr kumimoji="1" sz="1300" kern="1200">
        <a:solidFill>
          <a:schemeClr val="tx1"/>
        </a:solidFill>
        <a:latin typeface="+mn-lt"/>
        <a:ea typeface="+mn-ea"/>
        <a:cs typeface="+mn-cs"/>
      </a:defRPr>
    </a:lvl3pPr>
    <a:lvl4pPr marL="1493535" algn="l" defTabSz="995690" rtl="0" eaLnBrk="1" latinLnBrk="0" hangingPunct="1">
      <a:defRPr kumimoji="1" sz="1300" kern="1200">
        <a:solidFill>
          <a:schemeClr val="tx1"/>
        </a:solidFill>
        <a:latin typeface="+mn-lt"/>
        <a:ea typeface="+mn-ea"/>
        <a:cs typeface="+mn-cs"/>
      </a:defRPr>
    </a:lvl4pPr>
    <a:lvl5pPr marL="1991380" algn="l" defTabSz="995690" rtl="0" eaLnBrk="1" latinLnBrk="0" hangingPunct="1">
      <a:defRPr kumimoji="1" sz="1300" kern="1200">
        <a:solidFill>
          <a:schemeClr val="tx1"/>
        </a:solidFill>
        <a:latin typeface="+mn-lt"/>
        <a:ea typeface="+mn-ea"/>
        <a:cs typeface="+mn-cs"/>
      </a:defRPr>
    </a:lvl5pPr>
    <a:lvl6pPr marL="2489225" algn="l" defTabSz="995690" rtl="0" eaLnBrk="1" latinLnBrk="0" hangingPunct="1">
      <a:defRPr kumimoji="1" sz="1300" kern="1200">
        <a:solidFill>
          <a:schemeClr val="tx1"/>
        </a:solidFill>
        <a:latin typeface="+mn-lt"/>
        <a:ea typeface="+mn-ea"/>
        <a:cs typeface="+mn-cs"/>
      </a:defRPr>
    </a:lvl6pPr>
    <a:lvl7pPr marL="2987070" algn="l" defTabSz="995690" rtl="0" eaLnBrk="1" latinLnBrk="0" hangingPunct="1">
      <a:defRPr kumimoji="1" sz="1300" kern="1200">
        <a:solidFill>
          <a:schemeClr val="tx1"/>
        </a:solidFill>
        <a:latin typeface="+mn-lt"/>
        <a:ea typeface="+mn-ea"/>
        <a:cs typeface="+mn-cs"/>
      </a:defRPr>
    </a:lvl7pPr>
    <a:lvl8pPr marL="3484916" algn="l" defTabSz="995690" rtl="0" eaLnBrk="1" latinLnBrk="0" hangingPunct="1">
      <a:defRPr kumimoji="1" sz="1300" kern="1200">
        <a:solidFill>
          <a:schemeClr val="tx1"/>
        </a:solidFill>
        <a:latin typeface="+mn-lt"/>
        <a:ea typeface="+mn-ea"/>
        <a:cs typeface="+mn-cs"/>
      </a:defRPr>
    </a:lvl8pPr>
    <a:lvl9pPr marL="3982761" algn="l" defTabSz="995690"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1.bin"/></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2.bin"/></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3.bin"/></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4.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741363"/>
            <a:ext cx="5230813"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672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54693"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188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7969"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983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4902"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018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56730"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985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0820"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2611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dirty="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51621"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348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52645"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396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53669"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4859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6948"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175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2868"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550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1844"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31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348896"/>
            <a:ext cx="9089390" cy="1620771"/>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298790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65716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98774" y="302803"/>
            <a:ext cx="2606517" cy="645157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79227" y="302803"/>
            <a:ext cx="7641326" cy="645157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35540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68026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5"/>
            <a:ext cx="9089390" cy="1501751"/>
          </a:xfrm>
        </p:spPr>
        <p:txBody>
          <a:bodyPr anchor="t"/>
          <a:lstStyle>
            <a:lvl1pPr algn="l">
              <a:defRPr sz="4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9739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25129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1"/>
            <a:ext cx="9624060" cy="1260211"/>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432100"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19912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40886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69488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1050"/>
            <a:ext cx="3518055" cy="1281214"/>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180824" y="301053"/>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34670" y="1582267"/>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10151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kumimoji="1" lang="ja-JP" altLang="en-US" dirty="0"/>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05E54B-E562-4283-BA80-F710D7A5A6D5}" type="datetimeFigureOut">
              <a:rPr kumimoji="1" lang="ja-JP" altLang="en-US" smtClean="0"/>
              <a:t>2023/3/13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20058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34670" y="1764299"/>
            <a:ext cx="9624060" cy="4990084"/>
          </a:xfrm>
          <a:prstGeom prst="rect">
            <a:avLst/>
          </a:prstGeom>
        </p:spPr>
        <p:txBody>
          <a:bodyPr vert="horz" lIns="99569" tIns="49785" rIns="99569" bIns="4978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34670" y="7008175"/>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1B05E54B-E562-4283-BA80-F710D7A5A6D5}"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3"/>
          </p:nvPr>
        </p:nvSpPr>
        <p:spPr>
          <a:xfrm>
            <a:off x="3653579" y="7008175"/>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663603" y="7008175"/>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223772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5.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image" Target="../media/image2.gif"/><Relationship Id="rId12"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emf"/><Relationship Id="rId4" Type="http://schemas.openxmlformats.org/officeDocument/2006/relationships/image" Target="../media/image4.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6.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08" y="2868861"/>
            <a:ext cx="10001484" cy="673594"/>
          </a:xfrm>
        </p:spPr>
        <p:txBody>
          <a:bodyPr>
            <a:noAutofit/>
          </a:bodyPr>
          <a:lstStyle/>
          <a:p>
            <a:pPr algn="l"/>
            <a:r>
              <a:rPr lang="ja-JP" altLang="en-US" sz="3200" dirty="0" smtClean="0">
                <a:latin typeface="HGS創英角ｺﾞｼｯｸUB" panose="020B0900000000000000" pitchFamily="50" charset="-128"/>
                <a:ea typeface="HGS創英角ｺﾞｼｯｸUB" panose="020B0900000000000000" pitchFamily="50" charset="-128"/>
              </a:rPr>
              <a:t>サイクルツーリズム推進施策の取組状況</a:t>
            </a:r>
            <a:endParaRPr lang="ja-JP" altLang="en-US" sz="3200"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57398" y="6660955"/>
            <a:ext cx="10637005" cy="792000"/>
            <a:chOff x="-57399" y="6660951"/>
            <a:chExt cx="10637002" cy="792000"/>
          </a:xfrm>
        </p:grpSpPr>
        <p:sp>
          <p:nvSpPr>
            <p:cNvPr id="10" name="Rectangle 8"/>
            <p:cNvSpPr>
              <a:spLocks noChangeArrowheads="1"/>
            </p:cNvSpPr>
            <p:nvPr/>
          </p:nvSpPr>
          <p:spPr bwMode="auto">
            <a:xfrm flipV="1">
              <a:off x="133353" y="7310206"/>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endParaRPr lang="ja-JP" altLang="en-US" dirty="0"/>
            </a:p>
          </p:txBody>
        </p:sp>
        <p:pic>
          <p:nvPicPr>
            <p:cNvPr id="14"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784" y="6969854"/>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9627098" y="6876971"/>
              <a:ext cx="952505" cy="432845"/>
              <a:chOff x="9664908" y="6876971"/>
              <a:chExt cx="952505" cy="432845"/>
            </a:xfrm>
          </p:grpSpPr>
          <p:sp>
            <p:nvSpPr>
              <p:cNvPr id="18" name="テキスト ボックス 17"/>
              <p:cNvSpPr txBox="1"/>
              <p:nvPr/>
            </p:nvSpPr>
            <p:spPr>
              <a:xfrm>
                <a:off x="9679186" y="6876971"/>
                <a:ext cx="932363" cy="323165"/>
              </a:xfrm>
              <a:prstGeom prst="rect">
                <a:avLst/>
              </a:prstGeom>
              <a:noFill/>
            </p:spPr>
            <p:txBody>
              <a:bodyPr wrap="square" rtlCol="0">
                <a:spAutoFit/>
              </a:bodyPr>
              <a:lstStyle/>
              <a:p>
                <a:pPr algn="dist"/>
                <a:r>
                  <a:rPr lang="ja-JP" altLang="en-US" sz="15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19" name="テキスト ボックス 18"/>
              <p:cNvSpPr txBox="1"/>
              <p:nvPr/>
            </p:nvSpPr>
            <p:spPr>
              <a:xfrm>
                <a:off x="9664908" y="7109761"/>
                <a:ext cx="952505" cy="200055"/>
              </a:xfrm>
              <a:prstGeom prst="rect">
                <a:avLst/>
              </a:prstGeom>
              <a:noFill/>
            </p:spPr>
            <p:txBody>
              <a:bodyPr wrap="none" rtlCol="0">
                <a:spAutoFit/>
              </a:bodyPr>
              <a:lstStyle/>
              <a:p>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2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57399" y="6660951"/>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8"/>
          <p:cNvSpPr>
            <a:spLocks noChangeArrowheads="1"/>
          </p:cNvSpPr>
          <p:nvPr/>
        </p:nvSpPr>
        <p:spPr bwMode="auto">
          <a:xfrm flipV="1">
            <a:off x="799398" y="3542155"/>
            <a:ext cx="9724249"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lIns="99569" tIns="49785" rIns="99569" bIns="49785" anchor="ctr"/>
          <a:lstStyle/>
          <a:p>
            <a:endParaRPr lang="ja-JP" altLang="en-US" dirty="0"/>
          </a:p>
        </p:txBody>
      </p:sp>
      <p:sp>
        <p:nvSpPr>
          <p:cNvPr id="5" name="正方形/長方形 4"/>
          <p:cNvSpPr/>
          <p:nvPr/>
        </p:nvSpPr>
        <p:spPr>
          <a:xfrm>
            <a:off x="2694371" y="3710372"/>
            <a:ext cx="5304657" cy="1384995"/>
          </a:xfrm>
          <a:prstGeom prst="rect">
            <a:avLst/>
          </a:prstGeom>
        </p:spPr>
        <p:txBody>
          <a:bodyPr wrap="none">
            <a:spAutoFit/>
          </a:bodyPr>
          <a:lstStyle/>
          <a:p>
            <a:pPr algn="ctr"/>
            <a:r>
              <a:rPr lang="ja-JP" altLang="en-US" sz="2800" dirty="0">
                <a:solidFill>
                  <a:srgbClr val="0066FF"/>
                </a:solidFill>
                <a:latin typeface="HGS創英角ｺﾞｼｯｸUB" panose="020B0900000000000000" pitchFamily="50" charset="-128"/>
                <a:ea typeface="HGS創英角ｺﾞｼｯｸUB" panose="020B0900000000000000" pitchFamily="50" charset="-128"/>
              </a:rPr>
              <a:t>～アワイチ推進プログラム</a:t>
            </a:r>
            <a:r>
              <a:rPr lang="en-US" altLang="ja-JP" sz="2800" dirty="0">
                <a:solidFill>
                  <a:srgbClr val="0066FF"/>
                </a:solidFill>
                <a:latin typeface="HGS創英角ｺﾞｼｯｸUB" panose="020B0900000000000000" pitchFamily="50" charset="-128"/>
                <a:ea typeface="HGS創英角ｺﾞｼｯｸUB" panose="020B0900000000000000" pitchFamily="50" charset="-128"/>
              </a:rPr>
              <a:t>50</a:t>
            </a:r>
            <a:r>
              <a:rPr lang="ja-JP" altLang="en-US" sz="2800" dirty="0" smtClean="0">
                <a:solidFill>
                  <a:srgbClr val="0066FF"/>
                </a:solidFill>
                <a:latin typeface="HGS創英角ｺﾞｼｯｸUB" panose="020B0900000000000000" pitchFamily="50" charset="-128"/>
                <a:ea typeface="HGS創英角ｺﾞｼｯｸUB" panose="020B0900000000000000" pitchFamily="50" charset="-128"/>
              </a:rPr>
              <a:t>～</a:t>
            </a:r>
            <a:endParaRPr lang="en-US" altLang="ja-JP" sz="2800" dirty="0" smtClean="0">
              <a:solidFill>
                <a:srgbClr val="0066FF"/>
              </a:solidFill>
              <a:latin typeface="HGS創英角ｺﾞｼｯｸUB" panose="020B0900000000000000" pitchFamily="50" charset="-128"/>
              <a:ea typeface="HGS創英角ｺﾞｼｯｸUB" panose="020B0900000000000000" pitchFamily="50" charset="-128"/>
            </a:endParaRPr>
          </a:p>
          <a:p>
            <a:pPr algn="ctr"/>
            <a:endParaRPr lang="en-US" altLang="ja-JP" sz="2800" dirty="0">
              <a:solidFill>
                <a:srgbClr val="0066FF"/>
              </a:solidFill>
              <a:latin typeface="HGS創英角ｺﾞｼｯｸUB" panose="020B0900000000000000" pitchFamily="50" charset="-128"/>
              <a:ea typeface="HGS創英角ｺﾞｼｯｸUB" panose="020B0900000000000000" pitchFamily="50" charset="-128"/>
            </a:endParaRPr>
          </a:p>
          <a:p>
            <a:pPr algn="ctr"/>
            <a:r>
              <a:rPr lang="ja-JP" altLang="en-US" sz="28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令和</a:t>
            </a:r>
            <a:r>
              <a:rPr lang="ja-JP" altLang="en-US" sz="2800" dirty="0">
                <a:solidFill>
                  <a:schemeClr val="accent6">
                    <a:lumMod val="75000"/>
                  </a:schemeClr>
                </a:solidFill>
                <a:latin typeface="HGS創英角ｺﾞｼｯｸUB" panose="020B0900000000000000" pitchFamily="50" charset="-128"/>
                <a:ea typeface="HGS創英角ｺﾞｼｯｸUB" panose="020B0900000000000000" pitchFamily="50" charset="-128"/>
              </a:rPr>
              <a:t>３</a:t>
            </a:r>
            <a:r>
              <a:rPr lang="ja-JP" altLang="en-US" sz="28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年度の主な取組み</a:t>
            </a:r>
            <a:endParaRPr lang="ja-JP" altLang="en-US" sz="2800"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3"/>
          <p:cNvSpPr txBox="1"/>
          <p:nvPr/>
        </p:nvSpPr>
        <p:spPr>
          <a:xfrm>
            <a:off x="9536312" y="194150"/>
            <a:ext cx="987335" cy="486046"/>
          </a:xfrm>
          <a:prstGeom prst="rect">
            <a:avLst/>
          </a:prstGeom>
          <a:solidFill>
            <a:schemeClr val="bg1"/>
          </a:solidFill>
          <a:ln w="19050">
            <a:solidFill>
              <a:sysClr val="windowText" lastClr="000000"/>
            </a:solidFill>
          </a:ln>
        </p:spPr>
        <p:txBody>
          <a:bodyPr wrap="square" lIns="99569" tIns="49785" rIns="99569" bIns="49785"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800" dirty="0" smtClean="0">
                <a:latin typeface="HGP創英角ｺﾞｼｯｸUB" panose="020B0900000000000000" pitchFamily="50" charset="-128"/>
                <a:ea typeface="HGP創英角ｺﾞｼｯｸUB" panose="020B0900000000000000" pitchFamily="50" charset="-128"/>
              </a:rPr>
              <a:t>資料１</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22854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9</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施策２</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　</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サイクリスト受入環境の整備</a:t>
            </a:r>
            <a:endParaRPr lang="ja-JP" altLang="en-US" sz="2900" dirty="0">
              <a:solidFill>
                <a:srgbClr val="0066FF"/>
              </a:solidFill>
              <a:latin typeface="HGS創英角ｺﾞｼｯｸUB" panose="020B0900000000000000" pitchFamily="50" charset="-128"/>
              <a:ea typeface="HGS創英角ｺﾞｼｯｸUB" panose="020B0900000000000000" pitchFamily="50" charset="-128"/>
            </a:endParaRP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6192688"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目標７</a:t>
            </a: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地域の魅力を満喫し、地域振興に寄与する仕掛けづくり</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pic>
        <p:nvPicPr>
          <p:cNvPr id="9" name="図 8"/>
          <p:cNvPicPr>
            <a:picLocks noChangeAspect="1"/>
          </p:cNvPicPr>
          <p:nvPr/>
        </p:nvPicPr>
        <p:blipFill>
          <a:blip r:embed="rId5"/>
          <a:stretch>
            <a:fillRect/>
          </a:stretch>
        </p:blipFill>
        <p:spPr>
          <a:xfrm>
            <a:off x="954212" y="2341939"/>
            <a:ext cx="2756769" cy="3914428"/>
          </a:xfrm>
          <a:prstGeom prst="rect">
            <a:avLst/>
          </a:prstGeom>
          <a:ln w="6350">
            <a:solidFill>
              <a:schemeClr val="tx1"/>
            </a:solidFill>
          </a:ln>
        </p:spPr>
      </p:pic>
      <p:sp>
        <p:nvSpPr>
          <p:cNvPr id="31" name="正方形/長方形 30"/>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12" name="図 11"/>
          <p:cNvPicPr>
            <a:picLocks noChangeAspect="1"/>
          </p:cNvPicPr>
          <p:nvPr/>
        </p:nvPicPr>
        <p:blipFill>
          <a:blip r:embed="rId6"/>
          <a:stretch>
            <a:fillRect/>
          </a:stretch>
        </p:blipFill>
        <p:spPr>
          <a:xfrm rot="16200000">
            <a:off x="4872561" y="1599805"/>
            <a:ext cx="3897442" cy="5381710"/>
          </a:xfrm>
          <a:prstGeom prst="rect">
            <a:avLst/>
          </a:prstGeom>
          <a:ln>
            <a:solidFill>
              <a:schemeClr val="tx1"/>
            </a:solidFill>
          </a:ln>
        </p:spPr>
      </p:pic>
      <p:sp>
        <p:nvSpPr>
          <p:cNvPr id="17" name="正方形/長方形 16"/>
          <p:cNvSpPr/>
          <p:nvPr/>
        </p:nvSpPr>
        <p:spPr>
          <a:xfrm>
            <a:off x="162124" y="1173753"/>
            <a:ext cx="7584127"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新たな観光価値を創造し、サイクリストに地域の魅力を伝え、地域振興を</a:t>
            </a:r>
            <a:r>
              <a:rPr lang="ja-JP" altLang="en-US" sz="1600" dirty="0">
                <a:latin typeface="HGS創英角ｺﾞｼｯｸUB" panose="020B0900000000000000" pitchFamily="50" charset="-128"/>
                <a:ea typeface="HGS創英角ｺﾞｼｯｸUB" panose="020B0900000000000000" pitchFamily="50" charset="-128"/>
              </a:rPr>
              <a:t>図</a:t>
            </a:r>
            <a:r>
              <a:rPr lang="ja-JP" altLang="en-US" sz="1600" dirty="0" smtClean="0">
                <a:latin typeface="HGS創英角ｺﾞｼｯｸUB" panose="020B0900000000000000" pitchFamily="50" charset="-128"/>
                <a:ea typeface="HGS創英角ｺﾞｼｯｸUB" panose="020B0900000000000000" pitchFamily="50" charset="-128"/>
              </a:rPr>
              <a:t>る</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0" name="テキスト ボックス 19"/>
          <p:cNvSpPr txBox="1"/>
          <p:nvPr/>
        </p:nvSpPr>
        <p:spPr>
          <a:xfrm>
            <a:off x="3200352" y="6468039"/>
            <a:ext cx="4414941" cy="338554"/>
          </a:xfrm>
          <a:prstGeom prst="rect">
            <a:avLst/>
          </a:prstGeom>
          <a:noFill/>
        </p:spPr>
        <p:txBody>
          <a:bodyPr wrap="square" rtlCol="0">
            <a:sp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おてがる</a:t>
            </a:r>
            <a:r>
              <a:rPr lang="en-US" altLang="ja-JP" sz="1600" dirty="0" smtClean="0">
                <a:latin typeface="HGP創英角ｺﾞｼｯｸUB" panose="020B0900000000000000" pitchFamily="50" charset="-128"/>
                <a:ea typeface="HGP創英角ｺﾞｼｯｸUB" panose="020B0900000000000000" pitchFamily="50" charset="-128"/>
              </a:rPr>
              <a:t>AWAJISHIMA</a:t>
            </a:r>
            <a:r>
              <a:rPr lang="ja-JP" altLang="en-US" sz="1600" dirty="0" smtClean="0">
                <a:latin typeface="HGP創英角ｺﾞｼｯｸUB" panose="020B0900000000000000" pitchFamily="50" charset="-128"/>
                <a:ea typeface="HGP創英角ｺﾞｼｯｸUB" panose="020B0900000000000000" pitchFamily="50" charset="-128"/>
              </a:rPr>
              <a:t>　サイクリングブックの配布</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419796" y="1574671"/>
            <a:ext cx="9526272" cy="369332"/>
          </a:xfrm>
          <a:prstGeom prst="rect">
            <a:avLst/>
          </a:prstGeom>
        </p:spPr>
        <p:txBody>
          <a:bodyPr wrap="square">
            <a:spAutoFit/>
          </a:bodyPr>
          <a:lstStyle/>
          <a:p>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㊴地域の魅力を楽しむことができるセルフガイドツアー用のマップ、ガイドブックの発行</a:t>
            </a:r>
          </a:p>
        </p:txBody>
      </p:sp>
    </p:spTree>
    <p:extLst>
      <p:ext uri="{BB962C8B-B14F-4D97-AF65-F5344CB8AC3E}">
        <p14:creationId xmlns:p14="http://schemas.microsoft.com/office/powerpoint/2010/main" val="6378353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10</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施策</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４　取組</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を推進していくための体制づくり</a:t>
            </a:r>
            <a:endParaRPr lang="ja-JP" altLang="en-US" sz="2900" dirty="0">
              <a:solidFill>
                <a:srgbClr val="0066FF"/>
              </a:solidFill>
              <a:latin typeface="HGS創英角ｺﾞｼｯｸUB" panose="020B0900000000000000" pitchFamily="50" charset="-128"/>
              <a:ea typeface="HGS創英角ｺﾞｼｯｸUB" panose="020B0900000000000000" pitchFamily="50" charset="-128"/>
            </a:endParaRP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正方形/長方形 30"/>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162124" y="1173753"/>
            <a:ext cx="7173759"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継続して取り組みを推進し、サイクリング環境を維持していく体制づくり</a:t>
            </a:r>
            <a:endParaRPr lang="ja-JP" altLang="en-US" sz="1600" dirty="0">
              <a:latin typeface="HGS創英角ｺﾞｼｯｸUB" panose="020B0900000000000000" pitchFamily="50" charset="-128"/>
              <a:ea typeface="HGS創英角ｺﾞｼｯｸUB" panose="020B0900000000000000"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0396" y="2280520"/>
            <a:ext cx="5167576" cy="3875683"/>
          </a:xfrm>
          <a:prstGeom prst="rect">
            <a:avLst/>
          </a:prstGeom>
        </p:spPr>
      </p:pic>
      <p:sp>
        <p:nvSpPr>
          <p:cNvPr id="19" name="テキスト ボックス 18"/>
          <p:cNvSpPr txBox="1"/>
          <p:nvPr/>
        </p:nvSpPr>
        <p:spPr>
          <a:xfrm>
            <a:off x="3933555" y="6249723"/>
            <a:ext cx="2428870" cy="307777"/>
          </a:xfrm>
          <a:prstGeom prst="rect">
            <a:avLst/>
          </a:prstGeom>
          <a:noFill/>
        </p:spPr>
        <p:txBody>
          <a:bodyPr wrap="none" rtlCol="0">
            <a:spAutoFit/>
          </a:bodyPr>
          <a:lstStyle/>
          <a:p>
            <a:pPr algn="ctr"/>
            <a:r>
              <a:rPr lang="ja-JP" altLang="en-US" sz="1400" dirty="0" smtClean="0">
                <a:latin typeface="HGPｺﾞｼｯｸE" panose="020B0900000000000000" pitchFamily="50" charset="-128"/>
                <a:ea typeface="HGPｺﾞｼｯｸE" panose="020B0900000000000000" pitchFamily="50" charset="-128"/>
              </a:rPr>
              <a:t>洲本総合庁舎にて（Ｒ３</a:t>
            </a:r>
            <a:r>
              <a:rPr lang="en-US" altLang="ja-JP" sz="1400" dirty="0" smtClean="0">
                <a:latin typeface="HGPｺﾞｼｯｸE" panose="020B0900000000000000" pitchFamily="50" charset="-128"/>
                <a:ea typeface="HGPｺﾞｼｯｸE" panose="020B0900000000000000" pitchFamily="50" charset="-128"/>
              </a:rPr>
              <a:t>.</a:t>
            </a:r>
            <a:r>
              <a:rPr lang="ja-JP" altLang="en-US" sz="1400" dirty="0" smtClean="0">
                <a:latin typeface="HGPｺﾞｼｯｸE" panose="020B0900000000000000" pitchFamily="50" charset="-128"/>
                <a:ea typeface="HGPｺﾞｼｯｸE" panose="020B0900000000000000" pitchFamily="50" charset="-128"/>
              </a:rPr>
              <a:t>７</a:t>
            </a:r>
            <a:r>
              <a:rPr lang="en-US" altLang="ja-JP" sz="1400" dirty="0" smtClean="0">
                <a:latin typeface="HGPｺﾞｼｯｸE" panose="020B0900000000000000" pitchFamily="50" charset="-128"/>
                <a:ea typeface="HGPｺﾞｼｯｸE" panose="020B0900000000000000" pitchFamily="50" charset="-128"/>
              </a:rPr>
              <a:t>.30</a:t>
            </a:r>
            <a:r>
              <a:rPr lang="ja-JP" altLang="en-US" sz="1400" dirty="0" smtClean="0">
                <a:latin typeface="HGPｺﾞｼｯｸE" panose="020B0900000000000000" pitchFamily="50" charset="-128"/>
                <a:ea typeface="HGPｺﾞｼｯｸE" panose="020B0900000000000000" pitchFamily="50" charset="-128"/>
              </a:rPr>
              <a:t>）</a:t>
            </a:r>
            <a:endParaRPr lang="en-US" altLang="ja-JP" sz="1400" dirty="0" smtClean="0">
              <a:latin typeface="HGPｺﾞｼｯｸE" panose="020B0900000000000000" pitchFamily="50" charset="-128"/>
              <a:ea typeface="HGPｺﾞｼｯｸE" panose="020B0900000000000000" pitchFamily="50" charset="-128"/>
            </a:endParaRPr>
          </a:p>
        </p:txBody>
      </p:sp>
      <p:sp>
        <p:nvSpPr>
          <p:cNvPr id="20" name="テキスト ボックス 19"/>
          <p:cNvSpPr txBox="1"/>
          <p:nvPr/>
        </p:nvSpPr>
        <p:spPr>
          <a:xfrm>
            <a:off x="162124" y="756295"/>
            <a:ext cx="6192688"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a:latin typeface="HGS創英角ｺﾞｼｯｸUB" panose="020B0900000000000000" pitchFamily="50" charset="-128"/>
                <a:ea typeface="HGS創英角ｺﾞｼｯｸUB" panose="020B0900000000000000" pitchFamily="50" charset="-128"/>
              </a:rPr>
              <a:t>目標９　関係者が連携して施策を推進していくための体制づくり</a:t>
            </a:r>
            <a:endParaRPr lang="en-US" altLang="ja-JP" sz="1600" dirty="0">
              <a:latin typeface="HGS創英角ｺﾞｼｯｸUB" panose="020B0900000000000000" pitchFamily="50" charset="-128"/>
              <a:ea typeface="HGS創英角ｺﾞｼｯｸUB" panose="020B0900000000000000" pitchFamily="50" charset="-128"/>
            </a:endParaRPr>
          </a:p>
        </p:txBody>
      </p:sp>
      <p:sp>
        <p:nvSpPr>
          <p:cNvPr id="21" name="正方形/長方形 20"/>
          <p:cNvSpPr/>
          <p:nvPr/>
        </p:nvSpPr>
        <p:spPr>
          <a:xfrm>
            <a:off x="419796" y="1574671"/>
            <a:ext cx="9526272" cy="369332"/>
          </a:xfrm>
          <a:prstGeom prst="rect">
            <a:avLst/>
          </a:prstGeom>
        </p:spPr>
        <p:txBody>
          <a:bodyPr wrap="square">
            <a:spAutoFit/>
          </a:bodyPr>
          <a:lstStyle/>
          <a:p>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㊼モデルルート推進協議会の定期開催</a:t>
            </a:r>
          </a:p>
        </p:txBody>
      </p:sp>
    </p:spTree>
    <p:extLst>
      <p:ext uri="{BB962C8B-B14F-4D97-AF65-F5344CB8AC3E}">
        <p14:creationId xmlns:p14="http://schemas.microsoft.com/office/powerpoint/2010/main" val="7348363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11</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施策</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４　取組</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を推進していくための体制づくり</a:t>
            </a:r>
            <a:endParaRPr lang="ja-JP" altLang="en-US" sz="2900" dirty="0">
              <a:solidFill>
                <a:srgbClr val="0066FF"/>
              </a:solidFill>
              <a:latin typeface="HGS創英角ｺﾞｼｯｸUB" panose="020B0900000000000000" pitchFamily="50" charset="-128"/>
              <a:ea typeface="HGS創英角ｺﾞｼｯｸUB" panose="020B0900000000000000" pitchFamily="50" charset="-128"/>
            </a:endParaRP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正方形/長方形 30"/>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162124" y="1173753"/>
            <a:ext cx="4509568" cy="338554"/>
          </a:xfrm>
          <a:prstGeom prst="rect">
            <a:avLst/>
          </a:prstGeom>
          <a:solidFill>
            <a:schemeClr val="bg1">
              <a:lumMod val="85000"/>
            </a:schemeClr>
          </a:solidFill>
          <a:ln w="12700">
            <a:noFill/>
          </a:ln>
        </p:spPr>
        <p:txBody>
          <a:bodyPr wrap="none">
            <a:spAutoFit/>
          </a:bodyPr>
          <a:lstStyle/>
          <a:p>
            <a:r>
              <a:rPr lang="en-US" altLang="ja-JP" sz="1600" dirty="0">
                <a:latin typeface="HGS創英角ｺﾞｼｯｸUB" panose="020B0900000000000000" pitchFamily="50" charset="-128"/>
                <a:ea typeface="HGS創英角ｺﾞｼｯｸUB" panose="020B0900000000000000" pitchFamily="50" charset="-128"/>
              </a:rPr>
              <a:t>b</a:t>
            </a:r>
            <a:r>
              <a:rPr lang="en-US" altLang="ja-JP" sz="1600" dirty="0" smtClean="0">
                <a:latin typeface="HGS創英角ｺﾞｼｯｸUB" panose="020B0900000000000000" pitchFamily="50" charset="-128"/>
                <a:ea typeface="HGS創英角ｺﾞｼｯｸUB" panose="020B0900000000000000" pitchFamily="50" charset="-128"/>
              </a:rPr>
              <a:t>)</a:t>
            </a:r>
            <a:r>
              <a:rPr lang="ja-JP" altLang="en-US" sz="1600" dirty="0" smtClean="0">
                <a:latin typeface="HGS創英角ｺﾞｼｯｸUB" panose="020B0900000000000000" pitchFamily="50" charset="-128"/>
                <a:ea typeface="HGS創英角ｺﾞｼｯｸUB" panose="020B0900000000000000" pitchFamily="50" charset="-128"/>
              </a:rPr>
              <a:t>サイクリストのニーズ把握、利用実態の把握</a:t>
            </a:r>
            <a:endParaRPr lang="ja-JP" altLang="en-US" sz="1600" dirty="0">
              <a:latin typeface="HGS創英角ｺﾞｼｯｸUB" panose="020B0900000000000000" pitchFamily="50" charset="-128"/>
              <a:ea typeface="HGS創英角ｺﾞｼｯｸUB" panose="020B0900000000000000" pitchFamily="50" charset="-128"/>
            </a:endParaRPr>
          </a:p>
        </p:txBody>
      </p:sp>
      <p:pic>
        <p:nvPicPr>
          <p:cNvPr id="6" name="図 5"/>
          <p:cNvPicPr>
            <a:picLocks noChangeAspect="1"/>
          </p:cNvPicPr>
          <p:nvPr/>
        </p:nvPicPr>
        <p:blipFill rotWithShape="1">
          <a:blip r:embed="rId5"/>
          <a:srcRect r="69028"/>
          <a:stretch/>
        </p:blipFill>
        <p:spPr>
          <a:xfrm>
            <a:off x="882203" y="1997550"/>
            <a:ext cx="2592289" cy="5455489"/>
          </a:xfrm>
          <a:prstGeom prst="rect">
            <a:avLst/>
          </a:prstGeom>
        </p:spPr>
      </p:pic>
      <p:sp>
        <p:nvSpPr>
          <p:cNvPr id="19" name="テキスト ボックス 18"/>
          <p:cNvSpPr txBox="1"/>
          <p:nvPr/>
        </p:nvSpPr>
        <p:spPr>
          <a:xfrm>
            <a:off x="162124" y="756295"/>
            <a:ext cx="6192688"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a:latin typeface="HGS創英角ｺﾞｼｯｸUB" panose="020B0900000000000000" pitchFamily="50" charset="-128"/>
                <a:ea typeface="HGS創英角ｺﾞｼｯｸUB" panose="020B0900000000000000" pitchFamily="50" charset="-128"/>
              </a:rPr>
              <a:t>目標９　関係者が連携して施策を推進していくための体制づくり</a:t>
            </a:r>
            <a:endParaRPr lang="en-US" altLang="ja-JP" sz="1600" dirty="0">
              <a:latin typeface="HGS創英角ｺﾞｼｯｸUB" panose="020B0900000000000000" pitchFamily="50" charset="-128"/>
              <a:ea typeface="HGS創英角ｺﾞｼｯｸUB" panose="020B0900000000000000" pitchFamily="50" charset="-128"/>
            </a:endParaRPr>
          </a:p>
        </p:txBody>
      </p:sp>
      <p:sp>
        <p:nvSpPr>
          <p:cNvPr id="20" name="正方形/長方形 19"/>
          <p:cNvSpPr/>
          <p:nvPr/>
        </p:nvSpPr>
        <p:spPr>
          <a:xfrm>
            <a:off x="419796" y="1574671"/>
            <a:ext cx="9526272" cy="369332"/>
          </a:xfrm>
          <a:prstGeom prst="rect">
            <a:avLst/>
          </a:prstGeom>
        </p:spPr>
        <p:txBody>
          <a:bodyPr wrap="square">
            <a:spAutoFit/>
          </a:bodyPr>
          <a:lstStyle/>
          <a:p>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㊾ルートの利用実態を把握するための自転車通行台数の観測　</a:t>
            </a:r>
          </a:p>
        </p:txBody>
      </p:sp>
      <p:graphicFrame>
        <p:nvGraphicFramePr>
          <p:cNvPr id="21" name="表 20">
            <a:extLst>
              <a:ext uri="{FF2B5EF4-FFF2-40B4-BE49-F238E27FC236}">
                <a16:creationId xmlns:a16="http://schemas.microsoft.com/office/drawing/2014/main" id="{E0B5C0CB-7933-4540-BD37-A082E0F3973B}"/>
              </a:ext>
            </a:extLst>
          </p:cNvPr>
          <p:cNvGraphicFramePr>
            <a:graphicFrameLocks noGrp="1"/>
          </p:cNvGraphicFramePr>
          <p:nvPr>
            <p:extLst>
              <p:ext uri="{D42A27DB-BD31-4B8C-83A1-F6EECF244321}">
                <p14:modId xmlns:p14="http://schemas.microsoft.com/office/powerpoint/2010/main" val="2293805166"/>
              </p:ext>
            </p:extLst>
          </p:nvPr>
        </p:nvGraphicFramePr>
        <p:xfrm>
          <a:off x="3575180" y="1993023"/>
          <a:ext cx="6370887" cy="1513912"/>
        </p:xfrm>
        <a:graphic>
          <a:graphicData uri="http://schemas.openxmlformats.org/drawingml/2006/table">
            <a:tbl>
              <a:tblPr/>
              <a:tblGrid>
                <a:gridCol w="2555109">
                  <a:extLst>
                    <a:ext uri="{9D8B030D-6E8A-4147-A177-3AD203B41FA5}">
                      <a16:colId xmlns:a16="http://schemas.microsoft.com/office/drawing/2014/main" val="2330712384"/>
                    </a:ext>
                  </a:extLst>
                </a:gridCol>
                <a:gridCol w="1271926">
                  <a:extLst>
                    <a:ext uri="{9D8B030D-6E8A-4147-A177-3AD203B41FA5}">
                      <a16:colId xmlns:a16="http://schemas.microsoft.com/office/drawing/2014/main" val="1414110691"/>
                    </a:ext>
                  </a:extLst>
                </a:gridCol>
                <a:gridCol w="1271926">
                  <a:extLst>
                    <a:ext uri="{9D8B030D-6E8A-4147-A177-3AD203B41FA5}">
                      <a16:colId xmlns:a16="http://schemas.microsoft.com/office/drawing/2014/main" val="1707672020"/>
                    </a:ext>
                  </a:extLst>
                </a:gridCol>
                <a:gridCol w="1271926">
                  <a:extLst>
                    <a:ext uri="{9D8B030D-6E8A-4147-A177-3AD203B41FA5}">
                      <a16:colId xmlns:a16="http://schemas.microsoft.com/office/drawing/2014/main" val="843264095"/>
                    </a:ext>
                  </a:extLst>
                </a:gridCol>
              </a:tblGrid>
              <a:tr h="356474">
                <a:tc gridSpan="4">
                  <a:txBody>
                    <a:bodyPr/>
                    <a:lstStyle/>
                    <a:p>
                      <a:pPr algn="ctr" fontAlgn="ctr"/>
                      <a:r>
                        <a:rPr lang="ja-JP" altLang="en-US" sz="1700" b="0" i="0" u="none" strike="noStrike" dirty="0" smtClean="0">
                          <a:solidFill>
                            <a:srgbClr val="000000"/>
                          </a:solidFill>
                          <a:effectLst/>
                          <a:latin typeface="HGPｺﾞｼｯｸE" panose="020B0900000000000000" pitchFamily="50" charset="-128"/>
                          <a:ea typeface="HGPｺﾞｼｯｸE" panose="020B0900000000000000" pitchFamily="50" charset="-128"/>
                        </a:rPr>
                        <a:t>自転車</a:t>
                      </a:r>
                      <a:r>
                        <a:rPr lang="ja-JP" altLang="en-US" sz="1700" b="0" i="0" u="none" strike="noStrike" dirty="0">
                          <a:solidFill>
                            <a:srgbClr val="000000"/>
                          </a:solidFill>
                          <a:effectLst/>
                          <a:latin typeface="HGPｺﾞｼｯｸE" panose="020B0900000000000000" pitchFamily="50" charset="-128"/>
                          <a:ea typeface="HGPｺﾞｼｯｸE" panose="020B0900000000000000" pitchFamily="50" charset="-128"/>
                        </a:rPr>
                        <a:t>走行台数（台／年）</a:t>
                      </a:r>
                    </a:p>
                  </a:txBody>
                  <a:tcPr marL="8980" marR="8980" marT="89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7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233488"/>
                  </a:ext>
                </a:extLst>
              </a:tr>
              <a:tr h="265012">
                <a:tc>
                  <a:txBody>
                    <a:bodyPr/>
                    <a:lstStyle/>
                    <a:p>
                      <a:pPr algn="ctr" fontAlgn="ctr"/>
                      <a:r>
                        <a:rPr lang="ja-JP" altLang="en-US" sz="1300" b="0" i="0" u="none" strike="noStrike" dirty="0">
                          <a:solidFill>
                            <a:srgbClr val="000000"/>
                          </a:solidFill>
                          <a:effectLst/>
                          <a:latin typeface="HGPｺﾞｼｯｸE" panose="020B0900000000000000" pitchFamily="50" charset="-128"/>
                          <a:ea typeface="HGPｺﾞｼｯｸE" panose="020B0900000000000000" pitchFamily="50" charset="-128"/>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a:solidFill>
                            <a:srgbClr val="000000"/>
                          </a:solidFill>
                          <a:effectLst/>
                          <a:latin typeface="HGPｺﾞｼｯｸE" panose="020B0900000000000000" pitchFamily="50" charset="-128"/>
                          <a:ea typeface="HGPｺﾞｼｯｸE" panose="020B0900000000000000" pitchFamily="50" charset="-128"/>
                        </a:rPr>
                        <a:t>令和元年度</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令和２年度</a:t>
                      </a:r>
                      <a:endParaRPr lang="ja-JP" altLang="en-US"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令和３年度</a:t>
                      </a:r>
                      <a:endParaRPr lang="ja-JP" altLang="en-US"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309912"/>
                  </a:ext>
                </a:extLst>
              </a:tr>
              <a:tr h="293523">
                <a:tc>
                  <a:txBody>
                    <a:bodyPr/>
                    <a:lstStyle/>
                    <a:p>
                      <a:pPr algn="ctr" fontAlgn="ctr"/>
                      <a:r>
                        <a:rPr lang="zh-CN" altLang="en-US" sz="1300" b="0" i="0" u="none" strike="noStrike" dirty="0">
                          <a:solidFill>
                            <a:srgbClr val="000000"/>
                          </a:solidFill>
                          <a:effectLst/>
                          <a:latin typeface="HGPｺﾞｼｯｸE" panose="020B0900000000000000" pitchFamily="50" charset="-128"/>
                          <a:ea typeface="HGPｺﾞｼｯｸE" panose="020B0900000000000000" pitchFamily="50" charset="-128"/>
                        </a:rPr>
                        <a:t>洲本市小路谷（洲本温泉付近）</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rPr>
                        <a:t>15,979</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rPr>
                        <a:t>14,055</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12,572</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98249"/>
                  </a:ext>
                </a:extLst>
              </a:tr>
              <a:tr h="291030">
                <a:tc>
                  <a:txBody>
                    <a:bodyPr/>
                    <a:lstStyle/>
                    <a:p>
                      <a:pPr algn="ctr" fontAlgn="ctr"/>
                      <a:r>
                        <a:rPr lang="ja-JP" altLang="en-US" sz="1300" b="0" i="0" u="none" strike="noStrike" dirty="0" smtClean="0">
                          <a:solidFill>
                            <a:srgbClr val="000000"/>
                          </a:solidFill>
                          <a:effectLst/>
                          <a:latin typeface="HGPｺﾞｼｯｸE" panose="020B0900000000000000" pitchFamily="50" charset="-128"/>
                          <a:ea typeface="HGPｺﾞｼｯｸE" panose="020B0900000000000000" pitchFamily="50" charset="-128"/>
                        </a:rPr>
                        <a:t>淡路市郡家（サンセットライン）</a:t>
                      </a:r>
                      <a:endParaRPr lang="zh-CN" altLang="en-US" sz="13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29,039</a:t>
                      </a:r>
                      <a:endPar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23,833</a:t>
                      </a:r>
                      <a:endPar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22,257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466326"/>
                  </a:ext>
                </a:extLst>
              </a:tr>
              <a:tr h="307873">
                <a:tc>
                  <a:txBody>
                    <a:bodyPr/>
                    <a:lstStyle/>
                    <a:p>
                      <a:pPr algn="ctr" fontAlgn="ctr"/>
                      <a:r>
                        <a:rPr lang="ja-JP" altLang="en-US" sz="1300" b="0" i="0" u="none" strike="noStrike" dirty="0" smtClean="0">
                          <a:solidFill>
                            <a:srgbClr val="000000"/>
                          </a:solidFill>
                          <a:effectLst/>
                          <a:latin typeface="HGPｺﾞｼｯｸE" panose="020B0900000000000000" pitchFamily="50" charset="-128"/>
                          <a:ea typeface="HGPｺﾞｼｯｸE" panose="020B0900000000000000" pitchFamily="50" charset="-128"/>
                        </a:rPr>
                        <a:t>南あわじ市刈藻（うずしおライン）</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err="1" smtClean="0">
                          <a:solidFill>
                            <a:srgbClr val="000000"/>
                          </a:solidFill>
                          <a:effectLst/>
                          <a:latin typeface="HGPｺﾞｼｯｸE" panose="020B0900000000000000" pitchFamily="50" charset="-128"/>
                          <a:ea typeface="HGPｺﾞｼｯｸE" panose="020B0900000000000000" pitchFamily="50" charset="-128"/>
                        </a:rPr>
                        <a:t>ー</a:t>
                      </a:r>
                      <a:endPar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9,885</a:t>
                      </a:r>
                      <a:endPar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9,528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95445"/>
                  </a:ext>
                </a:extLst>
              </a:tr>
            </a:tbl>
          </a:graphicData>
        </a:graphic>
      </p:graphicFrame>
      <p:graphicFrame>
        <p:nvGraphicFramePr>
          <p:cNvPr id="22" name="グラフ 2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611106426"/>
              </p:ext>
            </p:extLst>
          </p:nvPr>
        </p:nvGraphicFramePr>
        <p:xfrm>
          <a:off x="3978982" y="3636615"/>
          <a:ext cx="5775813" cy="3740513"/>
        </p:xfrm>
        <a:graphic>
          <a:graphicData uri="http://schemas.openxmlformats.org/drawingml/2006/chart">
            <c:chart xmlns:c="http://schemas.openxmlformats.org/drawingml/2006/chart" xmlns:r="http://schemas.openxmlformats.org/officeDocument/2006/relationships" r:id="rId6"/>
          </a:graphicData>
        </a:graphic>
      </p:graphicFrame>
      <p:sp>
        <p:nvSpPr>
          <p:cNvPr id="23" name="テキスト ボックス 22">
            <a:extLst>
              <a:ext uri="{FF2B5EF4-FFF2-40B4-BE49-F238E27FC236}">
                <a16:creationId xmlns:a16="http://schemas.microsoft.com/office/drawing/2014/main" id="{091B896B-34CF-4365-9C09-86218BBE7321}"/>
              </a:ext>
            </a:extLst>
          </p:cNvPr>
          <p:cNvSpPr txBox="1"/>
          <p:nvPr/>
        </p:nvSpPr>
        <p:spPr>
          <a:xfrm>
            <a:off x="8010996" y="4028689"/>
            <a:ext cx="1598388" cy="819716"/>
          </a:xfrm>
          <a:prstGeom prst="rect">
            <a:avLst/>
          </a:prstGeom>
          <a:solidFill>
            <a:schemeClr val="bg1"/>
          </a:solidFill>
          <a:ln>
            <a:solidFill>
              <a:schemeClr val="tx1"/>
            </a:solidFill>
          </a:ln>
        </p:spPr>
        <p:txBody>
          <a:bodyPr wrap="none" lIns="80265" tIns="40134" rIns="80265" bIns="40134" rtlCol="0">
            <a:spAutoFit/>
          </a:bodyPr>
          <a:lstStyle/>
          <a:p>
            <a:pPr defTabSz="802670" fontAlgn="base">
              <a:spcBef>
                <a:spcPct val="0"/>
              </a:spcBef>
              <a:spcAft>
                <a:spcPct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青：令和元年度</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2670" fontAlgn="base">
              <a:spcBef>
                <a:spcPct val="0"/>
              </a:spcBef>
              <a:spcAft>
                <a:spcPct val="0"/>
              </a:spcAft>
            </a:pPr>
            <a:r>
              <a:rPr lang="ja-JP" altLang="en-US" sz="1600" dirty="0" smtClean="0">
                <a:solidFill>
                  <a:prstClr val="black"/>
                </a:solidFill>
                <a:latin typeface="ＭＳ ゴシック" panose="020B0609070205080204" pitchFamily="49" charset="-128"/>
                <a:ea typeface="ＭＳ ゴシック" panose="020B0609070205080204" pitchFamily="49" charset="-128"/>
              </a:rPr>
              <a:t>赤：令和２年度</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2670" fontAlgn="base">
              <a:spcBef>
                <a:spcPct val="0"/>
              </a:spcBef>
              <a:spcAft>
                <a:spcPct val="0"/>
              </a:spcAft>
            </a:pPr>
            <a:r>
              <a:rPr lang="ja-JP" altLang="en-US" sz="1600" dirty="0" smtClean="0">
                <a:solidFill>
                  <a:prstClr val="black"/>
                </a:solidFill>
                <a:latin typeface="ＭＳ ゴシック" panose="020B0609070205080204" pitchFamily="49" charset="-128"/>
                <a:ea typeface="ＭＳ ゴシック" panose="020B0609070205080204" pitchFamily="49" charset="-128"/>
              </a:rPr>
              <a:t>緑：令和３年度</a:t>
            </a: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2305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3" cstate="print">
            <a:extLst>
              <a:ext uri="{28A0092B-C50C-407E-A947-70E740481C1C}">
                <a14:useLocalDpi xmlns:a14="http://schemas.microsoft.com/office/drawing/2010/main" val="0"/>
              </a:ext>
            </a:extLst>
          </a:blip>
          <a:srcRect l="18223" t="16161" r="-230" b="-1222"/>
          <a:stretch/>
        </p:blipFill>
        <p:spPr bwMode="auto">
          <a:xfrm>
            <a:off x="1664420" y="5674845"/>
            <a:ext cx="1989954" cy="1547690"/>
          </a:xfrm>
          <a:prstGeom prst="rect">
            <a:avLst/>
          </a:prstGeom>
          <a:ln>
            <a:noFill/>
          </a:ln>
          <a:extLst>
            <a:ext uri="{53640926-AAD7-44D8-BBD7-CCE9431645EC}">
              <a14:shadowObscured xmlns:a14="http://schemas.microsoft.com/office/drawing/2010/main"/>
            </a:ext>
          </a:extLst>
        </p:spPr>
      </p:pic>
      <p:pic>
        <p:nvPicPr>
          <p:cNvPr id="32" name="図 31"/>
          <p:cNvPicPr>
            <a:picLocks noChangeAspect="1"/>
          </p:cNvPicPr>
          <p:nvPr/>
        </p:nvPicPr>
        <p:blipFill rotWithShape="1">
          <a:blip r:embed="rId4" cstate="print">
            <a:extLst>
              <a:ext uri="{28A0092B-C50C-407E-A947-70E740481C1C}">
                <a14:useLocalDpi xmlns:a14="http://schemas.microsoft.com/office/drawing/2010/main" val="0"/>
              </a:ext>
            </a:extLst>
          </a:blip>
          <a:srcRect l="22995" t="19548" b="10716"/>
          <a:stretch/>
        </p:blipFill>
        <p:spPr>
          <a:xfrm>
            <a:off x="553824" y="3926873"/>
            <a:ext cx="2028613" cy="1542019"/>
          </a:xfrm>
          <a:prstGeom prst="rect">
            <a:avLst/>
          </a:prstGeom>
        </p:spPr>
      </p:pic>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678" y="1212968"/>
            <a:ext cx="5358980" cy="5916091"/>
          </a:xfrm>
          <a:prstGeom prst="rect">
            <a:avLst/>
          </a:prstGeom>
          <a:ln>
            <a:noFill/>
          </a:ln>
        </p:spPr>
      </p:pic>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1</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5579477"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目標１　誰</a:t>
            </a:r>
            <a:r>
              <a:rPr lang="ja-JP" altLang="en-US" sz="1600" dirty="0">
                <a:latin typeface="HGS創英角ｺﾞｼｯｸUB" panose="020B0900000000000000" pitchFamily="50" charset="-128"/>
                <a:ea typeface="HGS創英角ｺﾞｼｯｸUB" panose="020B0900000000000000" pitchFamily="50" charset="-128"/>
              </a:rPr>
              <a:t>もが安全・快適に走行できるサイクリング</a:t>
            </a:r>
            <a:r>
              <a:rPr lang="ja-JP" altLang="en-US" sz="1600" dirty="0" smtClean="0">
                <a:latin typeface="HGS創英角ｺﾞｼｯｸUB" panose="020B0900000000000000" pitchFamily="50" charset="-128"/>
                <a:ea typeface="HGS創英角ｺﾞｼｯｸUB" panose="020B0900000000000000" pitchFamily="50" charset="-128"/>
              </a:rPr>
              <a:t>環境</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
        <p:nvSpPr>
          <p:cNvPr id="3" name="正方形/長方形 2"/>
          <p:cNvSpPr/>
          <p:nvPr/>
        </p:nvSpPr>
        <p:spPr>
          <a:xfrm>
            <a:off x="162124" y="1173753"/>
            <a:ext cx="4506362"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自転車が安全・快適に走行可能な空間の確保</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35" name="テキスト ボックス 34"/>
          <p:cNvSpPr txBox="1"/>
          <p:nvPr/>
        </p:nvSpPr>
        <p:spPr>
          <a:xfrm>
            <a:off x="162125" y="1994507"/>
            <a:ext cx="7345592" cy="1323439"/>
          </a:xfrm>
          <a:prstGeom prst="rect">
            <a:avLst/>
          </a:prstGeom>
          <a:noFill/>
        </p:spPr>
        <p:txBody>
          <a:bodyPr wrap="square" rtlCol="0">
            <a:spAutoFit/>
          </a:bodyPr>
          <a:lstStyle/>
          <a:p>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県道</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福良江井岩屋線</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の全体</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計画</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（令和２年度策定）に基づき実施</a:t>
            </a:r>
            <a:endPar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・全体</a:t>
            </a:r>
            <a:r>
              <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45.8km</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に追越し</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ゾーン</a:t>
            </a:r>
            <a:r>
              <a:rPr lang="en-US" altLang="ja-JP" sz="1600" dirty="0">
                <a:solidFill>
                  <a:srgbClr val="FF0000"/>
                </a:solidFill>
                <a:latin typeface="HGS創英角ｺﾞｼｯｸUB" panose="020B0900000000000000" pitchFamily="50" charset="-128"/>
                <a:ea typeface="HGS創英角ｺﾞｼｯｸUB" panose="020B0900000000000000" pitchFamily="50" charset="-128"/>
              </a:rPr>
              <a:t>(14.3km)</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を整備し</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路肩</a:t>
            </a:r>
            <a:r>
              <a:rPr lang="en-US" altLang="ja-JP" sz="1600" dirty="0">
                <a:solidFill>
                  <a:srgbClr val="FF0000"/>
                </a:solidFill>
                <a:latin typeface="HGS創英角ｺﾞｼｯｸUB" panose="020B0900000000000000" pitchFamily="50" charset="-128"/>
                <a:ea typeface="HGS創英角ｺﾞｼｯｸUB" panose="020B0900000000000000" pitchFamily="50" charset="-128"/>
              </a:rPr>
              <a:t>1.0m</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未満の路肩狭小区間を</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半減（</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整備率：現況</a:t>
            </a:r>
            <a:r>
              <a:rPr lang="en-US" altLang="ja-JP" sz="1600" dirty="0">
                <a:solidFill>
                  <a:srgbClr val="FF0000"/>
                </a:solidFill>
                <a:latin typeface="HGS創英角ｺﾞｼｯｸUB" panose="020B0900000000000000" pitchFamily="50" charset="-128"/>
                <a:ea typeface="HGS創英角ｺﾞｼｯｸUB" panose="020B0900000000000000" pitchFamily="50" charset="-128"/>
              </a:rPr>
              <a:t>19%→</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整備後</a:t>
            </a:r>
            <a:r>
              <a:rPr lang="en-US" altLang="ja-JP" sz="1600" dirty="0">
                <a:solidFill>
                  <a:srgbClr val="FF0000"/>
                </a:solidFill>
                <a:latin typeface="HGS創英角ｺﾞｼｯｸUB" panose="020B0900000000000000" pitchFamily="50" charset="-128"/>
                <a:ea typeface="HGS創英角ｺﾞｼｯｸUB" panose="020B0900000000000000" pitchFamily="50" charset="-128"/>
              </a:rPr>
              <a:t>51%</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a:t>
            </a:r>
          </a:p>
          <a:p>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追い越しゾーン</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の</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最大</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間隔を最も長い区間で</a:t>
            </a:r>
            <a:r>
              <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1.8km</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に短縮（</a:t>
            </a:r>
            <a:r>
              <a:rPr lang="ja-JP" altLang="en-US" sz="1600" dirty="0">
                <a:solidFill>
                  <a:srgbClr val="FF0000"/>
                </a:solidFill>
                <a:latin typeface="HGS創英角ｺﾞｼｯｸUB" panose="020B0900000000000000" pitchFamily="50" charset="-128"/>
                <a:ea typeface="HGS創英角ｺﾞｼｯｸUB" panose="020B0900000000000000" pitchFamily="50" charset="-128"/>
              </a:rPr>
              <a:t>現況</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は</a:t>
            </a:r>
            <a:r>
              <a:rPr lang="en-US" altLang="ja-JP" sz="1600" dirty="0">
                <a:solidFill>
                  <a:srgbClr val="FF0000"/>
                </a:solidFill>
                <a:latin typeface="HGS創英角ｺﾞｼｯｸUB" panose="020B0900000000000000" pitchFamily="50" charset="-128"/>
                <a:ea typeface="HGS創英角ｺﾞｼｯｸUB" panose="020B0900000000000000" pitchFamily="50" charset="-128"/>
              </a:rPr>
              <a:t>13</a:t>
            </a:r>
            <a:r>
              <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km</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（令和３年度：</a:t>
            </a:r>
            <a:r>
              <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11</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箇所で</a:t>
            </a:r>
            <a:r>
              <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1.2km</a:t>
            </a:r>
            <a:r>
              <a:rPr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整備）</a:t>
            </a:r>
            <a:endParaRPr lang="en-US" altLang="ja-JP" sz="1600" dirty="0" smtClean="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43" name="正方形/長方形 42"/>
          <p:cNvSpPr/>
          <p:nvPr/>
        </p:nvSpPr>
        <p:spPr>
          <a:xfrm>
            <a:off x="417091" y="1570663"/>
            <a:ext cx="5633470"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③路肩の整備（側溝の蓋掛け、法起こし、拡幅）　</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pic>
        <p:nvPicPr>
          <p:cNvPr id="31" name="図 30"/>
          <p:cNvPicPr/>
          <p:nvPr/>
        </p:nvPicPr>
        <p:blipFill rotWithShape="1">
          <a:blip r:embed="rId8" cstate="print">
            <a:extLst>
              <a:ext uri="{28A0092B-C50C-407E-A947-70E740481C1C}">
                <a14:useLocalDpi xmlns:a14="http://schemas.microsoft.com/office/drawing/2010/main" val="0"/>
              </a:ext>
            </a:extLst>
          </a:blip>
          <a:srcRect b="33750"/>
          <a:stretch/>
        </p:blipFill>
        <p:spPr bwMode="auto">
          <a:xfrm>
            <a:off x="7218908" y="5292799"/>
            <a:ext cx="3124519" cy="1700259"/>
          </a:xfrm>
          <a:prstGeom prst="rect">
            <a:avLst/>
          </a:prstGeom>
          <a:noFill/>
          <a:ln>
            <a:noFill/>
          </a:ln>
        </p:spPr>
      </p:pic>
      <p:sp>
        <p:nvSpPr>
          <p:cNvPr id="4" name="正方形/長方形 3"/>
          <p:cNvSpPr/>
          <p:nvPr/>
        </p:nvSpPr>
        <p:spPr>
          <a:xfrm>
            <a:off x="4805497" y="1336051"/>
            <a:ext cx="936104" cy="294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96297" y="5444013"/>
            <a:ext cx="1139203" cy="230832"/>
          </a:xfrm>
          <a:prstGeom prst="rect">
            <a:avLst/>
          </a:prstGeom>
          <a:noFill/>
        </p:spPr>
        <p:txBody>
          <a:bodyPr wrap="square" rtlCol="0">
            <a:spAutoFit/>
          </a:bodyPr>
          <a:lstStyle/>
          <a:p>
            <a:pPr defTabSz="914400" eaLnBrk="0" fontAlgn="base" hangingPunct="0">
              <a:spcBef>
                <a:spcPct val="0"/>
              </a:spcBef>
              <a:spcAft>
                <a:spcPct val="0"/>
              </a:spcAft>
            </a:pPr>
            <a:r>
              <a:rPr lang="ja-JP" altLang="en-US" sz="900" dirty="0" smtClean="0">
                <a:solidFill>
                  <a:srgbClr val="000000"/>
                </a:solidFill>
                <a:latin typeface="ＭＳ Ｐゴシック" panose="020B0600070205080204" pitchFamily="50" charset="-128"/>
              </a:rPr>
              <a:t>（ａ 法起し）</a:t>
            </a:r>
            <a:endParaRPr lang="ja-JP" altLang="en-US" sz="900" dirty="0">
              <a:solidFill>
                <a:srgbClr val="000000"/>
              </a:solidFill>
              <a:latin typeface="ＭＳ Ｐゴシック" panose="020B0600070205080204" pitchFamily="50" charset="-128"/>
            </a:endParaRPr>
          </a:p>
        </p:txBody>
      </p:sp>
      <p:sp>
        <p:nvSpPr>
          <p:cNvPr id="29" name="テキスト ボックス 28"/>
          <p:cNvSpPr txBox="1"/>
          <p:nvPr/>
        </p:nvSpPr>
        <p:spPr>
          <a:xfrm>
            <a:off x="1556296" y="7200124"/>
            <a:ext cx="2052282" cy="238155"/>
          </a:xfrm>
          <a:prstGeom prst="rect">
            <a:avLst/>
          </a:prstGeom>
          <a:noFill/>
          <a:ln>
            <a:noFill/>
          </a:ln>
        </p:spPr>
        <p:txBody>
          <a:bodyPr wrap="square" lIns="98690" tIns="49346" rIns="98690" bIns="49346" rtlCol="0">
            <a:spAutoFit/>
          </a:bodyPr>
          <a:lstStyle/>
          <a:p>
            <a:pPr algn="ctr" defTabSz="987095" eaLnBrk="0" fontAlgn="base" hangingPunct="0">
              <a:spcBef>
                <a:spcPct val="0"/>
              </a:spcBef>
              <a:spcAft>
                <a:spcPct val="0"/>
              </a:spcAft>
            </a:pPr>
            <a:r>
              <a:rPr lang="ja-JP" altLang="en-US" sz="900" dirty="0" smtClean="0">
                <a:solidFill>
                  <a:prstClr val="black"/>
                </a:solidFill>
                <a:latin typeface="ＭＳ ゴシック" panose="020B0609070205080204" pitchFamily="49" charset="-128"/>
                <a:ea typeface="ＭＳ ゴシック" panose="020B0609070205080204" pitchFamily="49" charset="-128"/>
              </a:rPr>
              <a:t>（ｃ 用地</a:t>
            </a:r>
            <a:r>
              <a:rPr lang="ja-JP" altLang="en-US" sz="900" dirty="0">
                <a:solidFill>
                  <a:prstClr val="black"/>
                </a:solidFill>
                <a:latin typeface="ＭＳ ゴシック" panose="020B0609070205080204" pitchFamily="49" charset="-128"/>
                <a:ea typeface="ＭＳ ゴシック" panose="020B0609070205080204" pitchFamily="49" charset="-128"/>
              </a:rPr>
              <a:t>取得</a:t>
            </a:r>
            <a:r>
              <a:rPr lang="ja-JP" altLang="en-US" sz="900" dirty="0" smtClean="0">
                <a:solidFill>
                  <a:prstClr val="black"/>
                </a:solidFill>
                <a:latin typeface="ＭＳ ゴシック" panose="020B0609070205080204" pitchFamily="49" charset="-128"/>
                <a:ea typeface="ＭＳ ゴシック" panose="020B0609070205080204" pitchFamily="49" charset="-128"/>
              </a:rPr>
              <a:t>を伴う拡幅）</a:t>
            </a:r>
            <a:endParaRPr lang="ja-JP" altLang="en-US" sz="900" dirty="0">
              <a:solidFill>
                <a:prstClr val="black"/>
              </a:solidFill>
              <a:latin typeface="ＭＳ ゴシック" panose="020B0609070205080204" pitchFamily="49" charset="-128"/>
              <a:ea typeface="ＭＳ ゴシック" panose="020B0609070205080204" pitchFamily="49" charset="-128"/>
            </a:endParaRPr>
          </a:p>
        </p:txBody>
      </p:sp>
      <p:cxnSp>
        <p:nvCxnSpPr>
          <p:cNvPr id="33" name="直線コネクタ 32"/>
          <p:cNvCxnSpPr/>
          <p:nvPr/>
        </p:nvCxnSpPr>
        <p:spPr>
          <a:xfrm flipV="1">
            <a:off x="1155832" y="4399025"/>
            <a:ext cx="279151" cy="1007697"/>
          </a:xfrm>
          <a:prstGeom prst="line">
            <a:avLst/>
          </a:prstGeom>
          <a:noFill/>
          <a:ln w="28575" cap="flat" cmpd="sng" algn="ctr">
            <a:solidFill>
              <a:srgbClr val="FF0000"/>
            </a:solidFill>
            <a:prstDash val="solid"/>
          </a:ln>
          <a:effectLst/>
        </p:spPr>
      </p:cxnSp>
      <p:cxnSp>
        <p:nvCxnSpPr>
          <p:cNvPr id="36" name="直線コネクタ 35"/>
          <p:cNvCxnSpPr/>
          <p:nvPr/>
        </p:nvCxnSpPr>
        <p:spPr>
          <a:xfrm flipV="1">
            <a:off x="2178348" y="5943914"/>
            <a:ext cx="181484" cy="1260400"/>
          </a:xfrm>
          <a:prstGeom prst="line">
            <a:avLst/>
          </a:prstGeom>
          <a:noFill/>
          <a:ln w="28575" cap="flat" cmpd="sng" algn="ctr">
            <a:solidFill>
              <a:srgbClr val="FF0000"/>
            </a:solidFill>
            <a:prstDash val="solid"/>
          </a:ln>
          <a:effectLst/>
        </p:spPr>
      </p:cxnSp>
      <p:pic>
        <p:nvPicPr>
          <p:cNvPr id="37" name="図 36"/>
          <p:cNvPicPr/>
          <p:nvPr/>
        </p:nvPicPr>
        <p:blipFill rotWithShape="1">
          <a:blip r:embed="rId9" cstate="print">
            <a:extLst>
              <a:ext uri="{28A0092B-C50C-407E-A947-70E740481C1C}">
                <a14:useLocalDpi xmlns:a14="http://schemas.microsoft.com/office/drawing/2010/main" val="0"/>
              </a:ext>
            </a:extLst>
          </a:blip>
          <a:srcRect l="-695" r="21448"/>
          <a:stretch/>
        </p:blipFill>
        <p:spPr bwMode="auto">
          <a:xfrm>
            <a:off x="1597833" y="4780698"/>
            <a:ext cx="952686" cy="640127"/>
          </a:xfrm>
          <a:prstGeom prst="rect">
            <a:avLst/>
          </a:prstGeom>
          <a:solidFill>
            <a:srgbClr val="FFFFFF"/>
          </a:solidFill>
          <a:ln>
            <a:solidFill>
              <a:srgbClr val="000000"/>
            </a:solidFill>
          </a:ln>
          <a:extLst>
            <a:ext uri="{53640926-AAD7-44D8-BBD7-CCE9431645EC}">
              <a14:shadowObscured xmlns:a14="http://schemas.microsoft.com/office/drawing/2010/main"/>
            </a:ext>
          </a:extLst>
        </p:spPr>
      </p:pic>
      <p:pic>
        <p:nvPicPr>
          <p:cNvPr id="38" name="図 37"/>
          <p:cNvPicPr>
            <a:picLocks noChangeAspect="1"/>
          </p:cNvPicPr>
          <p:nvPr/>
        </p:nvPicPr>
        <p:blipFill rotWithShape="1">
          <a:blip r:embed="rId10" cstate="print">
            <a:extLst>
              <a:ext uri="{28A0092B-C50C-407E-A947-70E740481C1C}">
                <a14:useLocalDpi xmlns:a14="http://schemas.microsoft.com/office/drawing/2010/main" val="0"/>
              </a:ext>
            </a:extLst>
          </a:blip>
          <a:srcRect l="-6073" t="-2598" r="33211" b="2598"/>
          <a:stretch/>
        </p:blipFill>
        <p:spPr bwMode="auto">
          <a:xfrm>
            <a:off x="2550519" y="6489213"/>
            <a:ext cx="1074179" cy="676104"/>
          </a:xfrm>
          <a:prstGeom prst="rect">
            <a:avLst/>
          </a:prstGeom>
          <a:solidFill>
            <a:srgbClr val="FFFFFF"/>
          </a:solidFill>
          <a:ln>
            <a:solidFill>
              <a:srgbClr val="000000"/>
            </a:solidFill>
          </a:ln>
          <a:extLst>
            <a:ext uri="{53640926-AAD7-44D8-BBD7-CCE9431645EC}">
              <a14:shadowObscured xmlns:a14="http://schemas.microsoft.com/office/drawing/2010/main"/>
            </a:ext>
          </a:extLst>
        </p:spPr>
      </p:pic>
      <p:pic>
        <p:nvPicPr>
          <p:cNvPr id="39" name="図 38"/>
          <p:cNvPicPr>
            <a:picLocks noChangeAspect="1"/>
          </p:cNvPicPr>
          <p:nvPr/>
        </p:nvPicPr>
        <p:blipFill rotWithShape="1">
          <a:blip r:embed="rId11" cstate="print">
            <a:extLst>
              <a:ext uri="{28A0092B-C50C-407E-A947-70E740481C1C}">
                <a14:useLocalDpi xmlns:a14="http://schemas.microsoft.com/office/drawing/2010/main" val="0"/>
              </a:ext>
            </a:extLst>
          </a:blip>
          <a:srcRect l="21994" t="16818" r="11865" b="15462"/>
          <a:stretch/>
        </p:blipFill>
        <p:spPr bwMode="auto">
          <a:xfrm>
            <a:off x="2794685" y="3926873"/>
            <a:ext cx="2016224" cy="1548120"/>
          </a:xfrm>
          <a:prstGeom prst="rect">
            <a:avLst/>
          </a:prstGeom>
          <a:ln>
            <a:noFill/>
          </a:ln>
          <a:extLst>
            <a:ext uri="{53640926-AAD7-44D8-BBD7-CCE9431645EC}">
              <a14:shadowObscured xmlns:a14="http://schemas.microsoft.com/office/drawing/2010/main"/>
            </a:ext>
          </a:extLst>
        </p:spPr>
      </p:pic>
      <p:sp>
        <p:nvSpPr>
          <p:cNvPr id="40" name="楕円 39"/>
          <p:cNvSpPr/>
          <p:nvPr/>
        </p:nvSpPr>
        <p:spPr>
          <a:xfrm rot="897739">
            <a:off x="3432828" y="4413021"/>
            <a:ext cx="231307" cy="935835"/>
          </a:xfrm>
          <a:prstGeom prst="ellipse">
            <a:avLst/>
          </a:prstGeom>
          <a:noFill/>
          <a:ln w="2222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smtClean="0">
              <a:ln>
                <a:noFill/>
              </a:ln>
              <a:solidFill>
                <a:srgbClr val="FFFFFF"/>
              </a:solidFill>
              <a:effectLst/>
              <a:uLnTx/>
              <a:uFillTx/>
              <a:latin typeface="Arial"/>
              <a:ea typeface="ＭＳ Ｐゴシック"/>
              <a:cs typeface="+mn-cs"/>
            </a:endParaRPr>
          </a:p>
        </p:txBody>
      </p:sp>
      <p:pic>
        <p:nvPicPr>
          <p:cNvPr id="42" name="図 41"/>
          <p:cNvPicPr>
            <a:picLocks noChangeAspect="1"/>
          </p:cNvPicPr>
          <p:nvPr/>
        </p:nvPicPr>
        <p:blipFill rotWithShape="1">
          <a:blip r:embed="rId12" cstate="print">
            <a:extLst>
              <a:ext uri="{28A0092B-C50C-407E-A947-70E740481C1C}">
                <a14:useLocalDpi xmlns:a14="http://schemas.microsoft.com/office/drawing/2010/main" val="0"/>
              </a:ext>
            </a:extLst>
          </a:blip>
          <a:srcRect l="18550" r="28158"/>
          <a:stretch/>
        </p:blipFill>
        <p:spPr bwMode="auto">
          <a:xfrm>
            <a:off x="3748373" y="4761907"/>
            <a:ext cx="1012337" cy="677710"/>
          </a:xfrm>
          <a:prstGeom prst="rect">
            <a:avLst/>
          </a:prstGeom>
          <a:solidFill>
            <a:srgbClr val="FFFFFF"/>
          </a:solidFill>
          <a:ln>
            <a:solidFill>
              <a:srgbClr val="000000"/>
            </a:solidFill>
          </a:ln>
          <a:extLst>
            <a:ext uri="{53640926-AAD7-44D8-BBD7-CCE9431645EC}">
              <a14:shadowObscured xmlns:a14="http://schemas.microsoft.com/office/drawing/2010/main"/>
            </a:ext>
          </a:extLst>
        </p:spPr>
      </p:pic>
      <p:sp>
        <p:nvSpPr>
          <p:cNvPr id="44" name="テキスト ボックス 43"/>
          <p:cNvSpPr txBox="1"/>
          <p:nvPr/>
        </p:nvSpPr>
        <p:spPr>
          <a:xfrm>
            <a:off x="3411630" y="5451708"/>
            <a:ext cx="1174663" cy="230832"/>
          </a:xfrm>
          <a:prstGeom prst="rect">
            <a:avLst/>
          </a:prstGeom>
          <a:noFill/>
        </p:spPr>
        <p:txBody>
          <a:bodyPr wrap="square" rtlCol="0">
            <a:spAutoFit/>
          </a:bodyPr>
          <a:lstStyle/>
          <a:p>
            <a:pPr defTabSz="914400" eaLnBrk="0" fontAlgn="base" hangingPunct="0">
              <a:spcBef>
                <a:spcPct val="0"/>
              </a:spcBef>
              <a:spcAft>
                <a:spcPct val="0"/>
              </a:spcAft>
            </a:pPr>
            <a:r>
              <a:rPr lang="ja-JP" altLang="en-US" sz="900" dirty="0" smtClean="0">
                <a:solidFill>
                  <a:srgbClr val="000000"/>
                </a:solidFill>
                <a:latin typeface="ＭＳ Ｐゴシック" panose="020B0600070205080204" pitchFamily="50" charset="-128"/>
              </a:rPr>
              <a:t>（ｂ 側溝</a:t>
            </a:r>
            <a:r>
              <a:rPr lang="ja-JP" altLang="en-US" sz="900" dirty="0">
                <a:solidFill>
                  <a:srgbClr val="000000"/>
                </a:solidFill>
                <a:latin typeface="ＭＳ Ｐゴシック" panose="020B0600070205080204" pitchFamily="50" charset="-128"/>
              </a:rPr>
              <a:t>改修</a:t>
            </a:r>
            <a:r>
              <a:rPr lang="ja-JP" altLang="en-US" sz="900" dirty="0" smtClean="0">
                <a:solidFill>
                  <a:srgbClr val="000000"/>
                </a:solidFill>
                <a:latin typeface="ＭＳ Ｐゴシック" panose="020B0600070205080204" pitchFamily="50" charset="-128"/>
              </a:rPr>
              <a:t>）</a:t>
            </a:r>
            <a:endParaRPr lang="ja-JP" altLang="en-US" sz="900" dirty="0">
              <a:solidFill>
                <a:srgbClr val="000000"/>
              </a:solidFill>
              <a:latin typeface="ＭＳ Ｐゴシック" panose="020B0600070205080204" pitchFamily="50" charset="-128"/>
            </a:endParaRPr>
          </a:p>
        </p:txBody>
      </p:sp>
      <p:sp>
        <p:nvSpPr>
          <p:cNvPr id="15" name="正方形/長方形 14"/>
          <p:cNvSpPr/>
          <p:nvPr/>
        </p:nvSpPr>
        <p:spPr>
          <a:xfrm rot="1592059">
            <a:off x="5643554" y="4096802"/>
            <a:ext cx="720080" cy="519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8593505" y="763548"/>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69751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2</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正方形/長方形 2"/>
          <p:cNvSpPr/>
          <p:nvPr/>
        </p:nvSpPr>
        <p:spPr>
          <a:xfrm>
            <a:off x="162124" y="1173753"/>
            <a:ext cx="4506362"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自転車が安全・快適に走行可能な空間の確保</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43" name="正方形/長方形 42"/>
          <p:cNvSpPr/>
          <p:nvPr/>
        </p:nvSpPr>
        <p:spPr>
          <a:xfrm>
            <a:off x="417091" y="1570663"/>
            <a:ext cx="5633470"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③路肩の整備（側溝の蓋掛け、法起こし、拡幅）　</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45" name="正方形/長方形 44"/>
          <p:cNvSpPr/>
          <p:nvPr/>
        </p:nvSpPr>
        <p:spPr>
          <a:xfrm>
            <a:off x="8593505" y="763548"/>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19252" t="17296" r="1"/>
          <a:stretch/>
        </p:blipFill>
        <p:spPr>
          <a:xfrm>
            <a:off x="5547035" y="2412479"/>
            <a:ext cx="5000142" cy="3398042"/>
          </a:xfrm>
          <a:prstGeom prst="rect">
            <a:avLst/>
          </a:prstGeom>
        </p:spPr>
      </p:pic>
      <p:sp>
        <p:nvSpPr>
          <p:cNvPr id="41" name="テキスト ボックス 40"/>
          <p:cNvSpPr txBox="1"/>
          <p:nvPr/>
        </p:nvSpPr>
        <p:spPr>
          <a:xfrm>
            <a:off x="851415" y="5943369"/>
            <a:ext cx="3817071"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路肩</a:t>
            </a:r>
            <a:r>
              <a:rPr kumimoji="1" lang="ja-JP" altLang="en-US" sz="1600" dirty="0" smtClean="0">
                <a:latin typeface="HGP創英角ｺﾞｼｯｸUB" panose="020B0900000000000000" pitchFamily="50" charset="-128"/>
                <a:ea typeface="HGP創英角ｺﾞｼｯｸUB" panose="020B0900000000000000" pitchFamily="50" charset="-128"/>
              </a:rPr>
              <a:t>整備</a:t>
            </a:r>
            <a:r>
              <a:rPr lang="ja-JP" altLang="en-US" sz="1600" dirty="0">
                <a:latin typeface="HGP創英角ｺﾞｼｯｸUB" panose="020B0900000000000000" pitchFamily="50" charset="-128"/>
                <a:ea typeface="HGP創英角ｺﾞｼｯｸUB" panose="020B0900000000000000" pitchFamily="50" charset="-128"/>
              </a:rPr>
              <a:t>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淡路市野島蟇浦</a:t>
            </a:r>
            <a:r>
              <a:rPr kumimoji="1" lang="ja-JP" altLang="en-US" sz="1600" dirty="0" smtClean="0">
                <a:latin typeface="HGP創英角ｺﾞｼｯｸUB" panose="020B0900000000000000" pitchFamily="50" charset="-128"/>
                <a:ea typeface="HGP創英角ｺﾞｼｯｸUB" panose="020B0900000000000000" pitchFamily="50" charset="-128"/>
              </a:rPr>
              <a:t>、県道</a:t>
            </a:r>
            <a:r>
              <a:rPr lang="ja-JP" altLang="en-US" sz="1600" dirty="0" smtClean="0">
                <a:latin typeface="HGP創英角ｺﾞｼｯｸUB" panose="020B0900000000000000" pitchFamily="50" charset="-128"/>
                <a:ea typeface="HGP創英角ｺﾞｼｯｸUB" panose="020B0900000000000000" pitchFamily="50" charset="-128"/>
              </a:rPr>
              <a:t>福良江井</a:t>
            </a:r>
            <a:r>
              <a:rPr lang="ja-JP" altLang="en-US" sz="1600" dirty="0">
                <a:latin typeface="HGP創英角ｺﾞｼｯｸUB" panose="020B0900000000000000" pitchFamily="50" charset="-128"/>
                <a:ea typeface="HGP創英角ｺﾞｼｯｸUB" panose="020B0900000000000000" pitchFamily="50" charset="-128"/>
              </a:rPr>
              <a:t>岩屋</a:t>
            </a:r>
            <a:r>
              <a:rPr kumimoji="1" lang="ja-JP" altLang="en-US" sz="1600" dirty="0" smtClean="0">
                <a:latin typeface="HGP創英角ｺﾞｼｯｸUB" panose="020B0900000000000000" pitchFamily="50" charset="-128"/>
                <a:ea typeface="HGP創英角ｺﾞｼｯｸUB" panose="020B0900000000000000" pitchFamily="50" charset="-128"/>
              </a:rPr>
              <a:t>線</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47" name="テキスト ボックス 46"/>
          <p:cNvSpPr txBox="1"/>
          <p:nvPr/>
        </p:nvSpPr>
        <p:spPr>
          <a:xfrm>
            <a:off x="6240597" y="5943369"/>
            <a:ext cx="3539752"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路肩</a:t>
            </a:r>
            <a:r>
              <a:rPr kumimoji="1" lang="ja-JP" altLang="en-US" sz="1600" dirty="0" smtClean="0">
                <a:latin typeface="HGP創英角ｺﾞｼｯｸUB" panose="020B0900000000000000" pitchFamily="50" charset="-128"/>
                <a:ea typeface="HGP創英角ｺﾞｼｯｸUB" panose="020B0900000000000000" pitchFamily="50" charset="-128"/>
              </a:rPr>
              <a:t>整備</a:t>
            </a:r>
            <a:r>
              <a:rPr lang="ja-JP" altLang="en-US" sz="1600" dirty="0">
                <a:latin typeface="HGP創英角ｺﾞｼｯｸUB" panose="020B0900000000000000" pitchFamily="50" charset="-128"/>
                <a:ea typeface="HGP創英角ｺﾞｼｯｸUB" panose="020B0900000000000000" pitchFamily="50" charset="-128"/>
              </a:rPr>
              <a:t>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淡路市</a:t>
            </a:r>
            <a:r>
              <a:rPr lang="ja-JP" altLang="en-US" sz="1600" dirty="0">
                <a:latin typeface="HGP創英角ｺﾞｼｯｸUB" panose="020B0900000000000000" pitchFamily="50" charset="-128"/>
                <a:ea typeface="HGP創英角ｺﾞｼｯｸUB" panose="020B0900000000000000" pitchFamily="50" charset="-128"/>
              </a:rPr>
              <a:t>郡家</a:t>
            </a:r>
            <a:r>
              <a:rPr kumimoji="1" lang="ja-JP" altLang="en-US" sz="1600" dirty="0" smtClean="0">
                <a:latin typeface="HGP創英角ｺﾞｼｯｸUB" panose="020B0900000000000000" pitchFamily="50" charset="-128"/>
                <a:ea typeface="HGP創英角ｺﾞｼｯｸUB" panose="020B0900000000000000" pitchFamily="50" charset="-128"/>
              </a:rPr>
              <a:t>、県道</a:t>
            </a:r>
            <a:r>
              <a:rPr lang="ja-JP" altLang="en-US" sz="1600" dirty="0" smtClean="0">
                <a:latin typeface="HGP創英角ｺﾞｼｯｸUB" panose="020B0900000000000000" pitchFamily="50" charset="-128"/>
                <a:ea typeface="HGP創英角ｺﾞｼｯｸUB" panose="020B0900000000000000" pitchFamily="50" charset="-128"/>
              </a:rPr>
              <a:t>福良江井</a:t>
            </a:r>
            <a:r>
              <a:rPr lang="ja-JP" altLang="en-US" sz="1600" dirty="0">
                <a:latin typeface="HGP創英角ｺﾞｼｯｸUB" panose="020B0900000000000000" pitchFamily="50" charset="-128"/>
                <a:ea typeface="HGP創英角ｺﾞｼｯｸUB" panose="020B0900000000000000" pitchFamily="50" charset="-128"/>
              </a:rPr>
              <a:t>岩屋</a:t>
            </a:r>
            <a:r>
              <a:rPr kumimoji="1" lang="ja-JP" altLang="en-US" sz="1600" dirty="0" smtClean="0">
                <a:latin typeface="HGP創英角ｺﾞｼｯｸUB" panose="020B0900000000000000" pitchFamily="50" charset="-128"/>
                <a:ea typeface="HGP創英角ｺﾞｼｯｸUB" panose="020B0900000000000000" pitchFamily="50" charset="-128"/>
              </a:rPr>
              <a:t>線</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019" y="2412479"/>
            <a:ext cx="5112405" cy="3408270"/>
          </a:xfrm>
          <a:prstGeom prst="rect">
            <a:avLst/>
          </a:prstGeom>
        </p:spPr>
      </p:pic>
      <p:sp>
        <p:nvSpPr>
          <p:cNvPr id="20" name="テキスト ボックス 19"/>
          <p:cNvSpPr txBox="1"/>
          <p:nvPr/>
        </p:nvSpPr>
        <p:spPr>
          <a:xfrm>
            <a:off x="162124" y="756295"/>
            <a:ext cx="5579477"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目標１　誰</a:t>
            </a:r>
            <a:r>
              <a:rPr lang="ja-JP" altLang="en-US" sz="1600" dirty="0">
                <a:latin typeface="HGS創英角ｺﾞｼｯｸUB" panose="020B0900000000000000" pitchFamily="50" charset="-128"/>
                <a:ea typeface="HGS創英角ｺﾞｼｯｸUB" panose="020B0900000000000000" pitchFamily="50" charset="-128"/>
              </a:rPr>
              <a:t>もが安全・快適に走行できるサイクリング</a:t>
            </a:r>
            <a:r>
              <a:rPr lang="ja-JP" altLang="en-US" sz="1600" dirty="0" smtClean="0">
                <a:latin typeface="HGS創英角ｺﾞｼｯｸUB" panose="020B0900000000000000" pitchFamily="50" charset="-128"/>
                <a:ea typeface="HGS創英角ｺﾞｼｯｸUB" panose="020B0900000000000000" pitchFamily="50" charset="-128"/>
              </a:rPr>
              <a:t>環境</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655911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3</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テキスト ボックス 26"/>
          <p:cNvSpPr txBox="1"/>
          <p:nvPr/>
        </p:nvSpPr>
        <p:spPr>
          <a:xfrm>
            <a:off x="4170144" y="6508224"/>
            <a:ext cx="2475358"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越波対策状況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lang="ja-JP" altLang="en-US" sz="1600" dirty="0" smtClean="0">
                <a:latin typeface="HGP創英角ｺﾞｼｯｸUB" panose="020B0900000000000000" pitchFamily="50" charset="-128"/>
                <a:ea typeface="HGP創英角ｺﾞｼｯｸUB" panose="020B0900000000000000" pitchFamily="50" charset="-128"/>
              </a:rPr>
              <a:t>（淡路市釜口、国道</a:t>
            </a:r>
            <a:r>
              <a:rPr lang="en-US" altLang="ja-JP" sz="1600" dirty="0" smtClean="0">
                <a:latin typeface="HGP創英角ｺﾞｼｯｸUB" panose="020B0900000000000000" pitchFamily="50" charset="-128"/>
                <a:ea typeface="HGP創英角ｺﾞｼｯｸUB" panose="020B0900000000000000" pitchFamily="50" charset="-128"/>
              </a:rPr>
              <a:t>28</a:t>
            </a:r>
            <a:r>
              <a:rPr lang="ja-JP" altLang="en-US" sz="1600" dirty="0" smtClean="0">
                <a:latin typeface="HGP創英角ｺﾞｼｯｸUB" panose="020B0900000000000000" pitchFamily="50" charset="-128"/>
                <a:ea typeface="HGP創英角ｺﾞｼｯｸUB" panose="020B0900000000000000" pitchFamily="50" charset="-128"/>
              </a:rPr>
              <a:t>号</a:t>
            </a:r>
            <a:r>
              <a:rPr lang="ja-JP" altLang="en-US" sz="1600" dirty="0">
                <a:latin typeface="HGP創英角ｺﾞｼｯｸUB" panose="020B0900000000000000" pitchFamily="50" charset="-128"/>
                <a:ea typeface="HGP創英角ｺﾞｼｯｸUB" panose="020B0900000000000000" pitchFamily="50" charset="-128"/>
              </a:rPr>
              <a:t>）</a:t>
            </a:r>
            <a:endParaRPr lang="en-US" altLang="ja-JP" sz="1600" dirty="0" smtClean="0">
              <a:latin typeface="HGP創英角ｺﾞｼｯｸUB" panose="020B0900000000000000" pitchFamily="50" charset="-128"/>
              <a:ea typeface="HGP創英角ｺﾞｼｯｸUB" panose="020B0900000000000000" pitchFamily="50" charset="-128"/>
            </a:endParaRPr>
          </a:p>
        </p:txBody>
      </p:sp>
      <p:sp>
        <p:nvSpPr>
          <p:cNvPr id="41" name="正方形/長方形 40"/>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0396" y="2042171"/>
            <a:ext cx="5832648" cy="4374486"/>
          </a:xfrm>
          <a:prstGeom prst="rect">
            <a:avLst/>
          </a:prstGeom>
        </p:spPr>
      </p:pic>
      <p:sp>
        <p:nvSpPr>
          <p:cNvPr id="23" name="正方形/長方形 22"/>
          <p:cNvSpPr/>
          <p:nvPr/>
        </p:nvSpPr>
        <p:spPr>
          <a:xfrm>
            <a:off x="162124" y="1173753"/>
            <a:ext cx="4506362"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自転車が安全・快適に走行可能な空間の確保</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4" name="正方形/長方形 23"/>
          <p:cNvSpPr/>
          <p:nvPr/>
        </p:nvSpPr>
        <p:spPr>
          <a:xfrm>
            <a:off x="422005" y="1574523"/>
            <a:ext cx="5633470"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⑤越波対策の実施</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6" name="角丸四角形吹き出し 5"/>
          <p:cNvSpPr/>
          <p:nvPr/>
        </p:nvSpPr>
        <p:spPr>
          <a:xfrm>
            <a:off x="7580678" y="3852639"/>
            <a:ext cx="2503796" cy="864096"/>
          </a:xfrm>
          <a:prstGeom prst="wedgeRoundRectCallout">
            <a:avLst>
              <a:gd name="adj1" fmla="val -43603"/>
              <a:gd name="adj2" fmla="val -667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ysClr val="windowText" lastClr="000000"/>
                </a:solidFill>
              </a:rPr>
              <a:t>透明なものを使用し、眺望との両立が図られている。</a:t>
            </a:r>
            <a:endParaRPr kumimoji="1" lang="ja-JP" altLang="en-US" sz="1600" dirty="0">
              <a:solidFill>
                <a:sysClr val="windowText" lastClr="000000"/>
              </a:solidFill>
            </a:endParaRPr>
          </a:p>
        </p:txBody>
      </p:sp>
      <p:sp>
        <p:nvSpPr>
          <p:cNvPr id="25" name="テキスト ボックス 24"/>
          <p:cNvSpPr txBox="1"/>
          <p:nvPr/>
        </p:nvSpPr>
        <p:spPr>
          <a:xfrm>
            <a:off x="162124" y="756295"/>
            <a:ext cx="5579477"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目標１　誰</a:t>
            </a:r>
            <a:r>
              <a:rPr lang="ja-JP" altLang="en-US" sz="1600" dirty="0">
                <a:latin typeface="HGS創英角ｺﾞｼｯｸUB" panose="020B0900000000000000" pitchFamily="50" charset="-128"/>
                <a:ea typeface="HGS創英角ｺﾞｼｯｸUB" panose="020B0900000000000000" pitchFamily="50" charset="-128"/>
              </a:rPr>
              <a:t>もが安全・快適に走行できるサイクリング</a:t>
            </a:r>
            <a:r>
              <a:rPr lang="ja-JP" altLang="en-US" sz="1600" dirty="0" smtClean="0">
                <a:latin typeface="HGS創英角ｺﾞｼｯｸUB" panose="020B0900000000000000" pitchFamily="50" charset="-128"/>
                <a:ea typeface="HGS創英角ｺﾞｼｯｸUB" panose="020B0900000000000000" pitchFamily="50" charset="-128"/>
              </a:rPr>
              <a:t>環境</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1544719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lang="en-US" altLang="ja-JP" sz="1400" noProof="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4</a:t>
            </a:r>
            <a:endPar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5" y="756295"/>
            <a:ext cx="3960440"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目標２</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誰もが迷わずに走行できる</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環境</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6" name="正方形/長方形 25"/>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1527883" y="5637839"/>
            <a:ext cx="2435282"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路面表示</a:t>
            </a:r>
            <a:r>
              <a:rPr kumimoji="1" lang="ja-JP" altLang="en-US" sz="1600" dirty="0" smtClean="0">
                <a:latin typeface="HGP創英角ｺﾞｼｯｸUB" panose="020B0900000000000000" pitchFamily="50" charset="-128"/>
                <a:ea typeface="HGP創英角ｺﾞｼｯｸUB" panose="020B0900000000000000" pitchFamily="50" charset="-128"/>
              </a:rPr>
              <a:t>整備</a:t>
            </a:r>
            <a:r>
              <a:rPr lang="ja-JP" altLang="en-US" sz="1600" dirty="0">
                <a:latin typeface="HGP創英角ｺﾞｼｯｸUB" panose="020B0900000000000000" pitchFamily="50" charset="-128"/>
                <a:ea typeface="HGP創英角ｺﾞｼｯｸUB" panose="020B0900000000000000" pitchFamily="50" charset="-128"/>
              </a:rPr>
              <a:t>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淡路市野田</a:t>
            </a:r>
            <a:r>
              <a:rPr kumimoji="1" lang="ja-JP" altLang="en-US" sz="1600" dirty="0" smtClean="0">
                <a:latin typeface="HGP創英角ｺﾞｼｯｸUB" panose="020B0900000000000000" pitchFamily="50" charset="-128"/>
                <a:ea typeface="HGP創英角ｺﾞｼｯｸUB" panose="020B0900000000000000" pitchFamily="50" charset="-128"/>
              </a:rPr>
              <a:t>、国道</a:t>
            </a:r>
            <a:r>
              <a:rPr kumimoji="1" lang="en-US" altLang="ja-JP" sz="1600" dirty="0" smtClean="0">
                <a:latin typeface="HGP創英角ｺﾞｼｯｸUB" panose="020B0900000000000000" pitchFamily="50" charset="-128"/>
                <a:ea typeface="HGP創英角ｺﾞｼｯｸUB" panose="020B0900000000000000" pitchFamily="50" charset="-128"/>
              </a:rPr>
              <a:t>28</a:t>
            </a:r>
            <a:r>
              <a:rPr kumimoji="1" lang="ja-JP" altLang="en-US" sz="1600" dirty="0" smtClean="0">
                <a:latin typeface="HGP創英角ｺﾞｼｯｸUB" panose="020B0900000000000000" pitchFamily="50" charset="-128"/>
                <a:ea typeface="HGP創英角ｺﾞｼｯｸUB" panose="020B0900000000000000" pitchFamily="50" charset="-128"/>
              </a:rPr>
              <a:t>号</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20" name="正方形/長方形 19"/>
          <p:cNvSpPr/>
          <p:nvPr/>
        </p:nvSpPr>
        <p:spPr>
          <a:xfrm>
            <a:off x="162124" y="1173753"/>
            <a:ext cx="7584127"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多様なサイクリストが迷うことなく目的地まで行くことができる環境の整備</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1" name="正方形/長方形 20"/>
          <p:cNvSpPr/>
          <p:nvPr/>
        </p:nvSpPr>
        <p:spPr>
          <a:xfrm>
            <a:off x="417091" y="1570663"/>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⑯距離標の設置、単路部におけるルート標識・路面表示の設置　</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7479" y="2302457"/>
            <a:ext cx="4154110" cy="3130007"/>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019" y="2302457"/>
            <a:ext cx="4695011" cy="3130007"/>
          </a:xfrm>
          <a:prstGeom prst="rect">
            <a:avLst/>
          </a:prstGeom>
        </p:spPr>
      </p:pic>
      <p:sp>
        <p:nvSpPr>
          <p:cNvPr id="23" name="テキスト ボックス 22"/>
          <p:cNvSpPr txBox="1"/>
          <p:nvPr/>
        </p:nvSpPr>
        <p:spPr>
          <a:xfrm>
            <a:off x="5663546" y="5643564"/>
            <a:ext cx="3406702"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路面表示</a:t>
            </a:r>
            <a:r>
              <a:rPr kumimoji="1" lang="ja-JP" altLang="en-US" sz="1600" dirty="0" smtClean="0">
                <a:latin typeface="HGP創英角ｺﾞｼｯｸUB" panose="020B0900000000000000" pitchFamily="50" charset="-128"/>
                <a:ea typeface="HGP創英角ｺﾞｼｯｸUB" panose="020B0900000000000000" pitchFamily="50" charset="-128"/>
              </a:rPr>
              <a:t>整備</a:t>
            </a:r>
            <a:r>
              <a:rPr lang="ja-JP" altLang="en-US" sz="1600" dirty="0">
                <a:latin typeface="HGP創英角ｺﾞｼｯｸUB" panose="020B0900000000000000" pitchFamily="50" charset="-128"/>
                <a:ea typeface="HGP創英角ｺﾞｼｯｸUB" panose="020B0900000000000000" pitchFamily="50" charset="-128"/>
              </a:rPr>
              <a:t>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淡路市</a:t>
            </a:r>
            <a:r>
              <a:rPr lang="ja-JP" altLang="en-US" sz="1600" dirty="0">
                <a:latin typeface="HGP創英角ｺﾞｼｯｸUB" panose="020B0900000000000000" pitchFamily="50" charset="-128"/>
                <a:ea typeface="HGP創英角ｺﾞｼｯｸUB" panose="020B0900000000000000" pitchFamily="50" charset="-128"/>
              </a:rPr>
              <a:t>浅野</a:t>
            </a:r>
            <a:r>
              <a:rPr kumimoji="1" lang="ja-JP" altLang="en-US" sz="1600" dirty="0" smtClean="0">
                <a:latin typeface="HGP創英角ｺﾞｼｯｸUB" panose="020B0900000000000000" pitchFamily="50" charset="-128"/>
                <a:ea typeface="HGP創英角ｺﾞｼｯｸUB" panose="020B0900000000000000" pitchFamily="50" charset="-128"/>
              </a:rPr>
              <a:t>、県道</a:t>
            </a:r>
            <a:r>
              <a:rPr lang="ja-JP" altLang="en-US" sz="1600" dirty="0" smtClean="0">
                <a:latin typeface="HGP創英角ｺﾞｼｯｸUB" panose="020B0900000000000000" pitchFamily="50" charset="-128"/>
                <a:ea typeface="HGP創英角ｺﾞｼｯｸUB" panose="020B0900000000000000" pitchFamily="50" charset="-128"/>
              </a:rPr>
              <a:t>福良江井</a:t>
            </a:r>
            <a:r>
              <a:rPr lang="ja-JP" altLang="en-US" sz="1600" dirty="0">
                <a:latin typeface="HGP創英角ｺﾞｼｯｸUB" panose="020B0900000000000000" pitchFamily="50" charset="-128"/>
                <a:ea typeface="HGP創英角ｺﾞｼｯｸUB" panose="020B0900000000000000" pitchFamily="50" charset="-128"/>
              </a:rPr>
              <a:t>岩屋</a:t>
            </a:r>
            <a:r>
              <a:rPr kumimoji="1" lang="ja-JP" altLang="en-US" sz="1600" dirty="0" smtClean="0">
                <a:latin typeface="HGP創英角ｺﾞｼｯｸUB" panose="020B0900000000000000" pitchFamily="50" charset="-128"/>
                <a:ea typeface="HGP創英角ｺﾞｼｯｸUB" panose="020B0900000000000000" pitchFamily="50" charset="-128"/>
              </a:rPr>
              <a:t>線</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19" name="テキスト ボックス 18"/>
          <p:cNvSpPr txBox="1"/>
          <p:nvPr/>
        </p:nvSpPr>
        <p:spPr>
          <a:xfrm>
            <a:off x="417091" y="6580542"/>
            <a:ext cx="5793705" cy="584775"/>
          </a:xfrm>
          <a:prstGeom prst="rect">
            <a:avLst/>
          </a:prstGeom>
          <a:noFill/>
        </p:spPr>
        <p:txBody>
          <a:bodyPr wrap="square" rtlCol="0">
            <a:spAutoFit/>
          </a:bodyPr>
          <a:lstStyle/>
          <a:p>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令和３年度：路面</a:t>
            </a:r>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表示</a:t>
            </a:r>
            <a:r>
              <a:rPr kumimoji="1"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設置数</a:t>
            </a:r>
            <a:endParaRPr kumimoji="1" lang="en-US" altLang="ja-JP" sz="1600" dirty="0" smtClean="0">
              <a:solidFill>
                <a:srgbClr val="0066FF"/>
              </a:solidFill>
              <a:latin typeface="HGP創英角ｺﾞｼｯｸUB" panose="020B0900000000000000" pitchFamily="50" charset="-128"/>
              <a:ea typeface="HGP創英角ｺﾞｼｯｸUB" panose="020B0900000000000000" pitchFamily="50" charset="-128"/>
            </a:endParaRPr>
          </a:p>
          <a:p>
            <a:r>
              <a:rPr lang="en-US" altLang="ja-JP" sz="1600" dirty="0">
                <a:solidFill>
                  <a:srgbClr val="0066FF"/>
                </a:solidFill>
                <a:latin typeface="HGP創英角ｺﾞｼｯｸUB" panose="020B0900000000000000" pitchFamily="50" charset="-128"/>
                <a:ea typeface="HGP創英角ｺﾞｼｯｸUB" panose="020B0900000000000000" pitchFamily="50" charset="-128"/>
              </a:rPr>
              <a:t>21</a:t>
            </a:r>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箇所（</a:t>
            </a:r>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洲本市５箇所</a:t>
            </a:r>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、南あわじ</a:t>
            </a:r>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市３箇所</a:t>
            </a:r>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、淡路市</a:t>
            </a:r>
            <a:r>
              <a:rPr lang="en-US" altLang="ja-JP" sz="1600" dirty="0">
                <a:solidFill>
                  <a:srgbClr val="0066FF"/>
                </a:solidFill>
                <a:latin typeface="HGP創英角ｺﾞｼｯｸUB" panose="020B0900000000000000" pitchFamily="50" charset="-128"/>
                <a:ea typeface="HGP創英角ｺﾞｼｯｸUB" panose="020B0900000000000000" pitchFamily="50" charset="-128"/>
              </a:rPr>
              <a:t>13</a:t>
            </a:r>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箇所）</a:t>
            </a:r>
            <a:endParaRPr kumimoji="1" lang="en-US" altLang="ja-JP" sz="1600" dirty="0" smtClean="0">
              <a:solidFill>
                <a:srgbClr val="0066FF"/>
              </a:solidFill>
              <a:latin typeface="HGP創英角ｺﾞｼｯｸUB" panose="020B0900000000000000" pitchFamily="50" charset="-128"/>
              <a:ea typeface="HGP創英角ｺﾞｼｯｸUB" panose="020B0900000000000000" pitchFamily="50" charset="-128"/>
            </a:endParaRPr>
          </a:p>
        </p:txBody>
      </p:sp>
      <p:sp>
        <p:nvSpPr>
          <p:cNvPr id="3" name="Text Box 2"/>
          <p:cNvSpPr txBox="1">
            <a:spLocks noChangeArrowheads="1"/>
          </p:cNvSpPr>
          <p:nvPr/>
        </p:nvSpPr>
        <p:spPr bwMode="auto">
          <a:xfrm>
            <a:off x="9158201" y="6607059"/>
            <a:ext cx="139065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レイアウト</a:t>
            </a:r>
            <a:endParaRPr kumimoji="0" lang="ja-JP" altLang="ja-JP" sz="2800" b="0" i="0" u="none" strike="noStrike" cap="none" normalizeH="0" baseline="0" dirty="0" smtClean="0">
              <a:ln>
                <a:noFill/>
              </a:ln>
              <a:solidFill>
                <a:schemeClr val="tx1"/>
              </a:solidFill>
              <a:effectLst/>
              <a:latin typeface="Arial" panose="020B0604020202020204" pitchFamily="34" charset="0"/>
            </a:endParaRPr>
          </a:p>
        </p:txBody>
      </p:sp>
      <p:pic>
        <p:nvPicPr>
          <p:cNvPr id="168963" name="図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038" y="3982922"/>
            <a:ext cx="420688"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6038" y="3965459"/>
            <a:ext cx="41433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8638" y="3973397"/>
            <a:ext cx="41116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0167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5</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5203637"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目標３</a:t>
            </a: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多様なサイクリストが快適に休憩できる環境</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
        <p:nvSpPr>
          <p:cNvPr id="22" name="正方形/長方形 21"/>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5761" y="2364279"/>
            <a:ext cx="5041440" cy="3361720"/>
          </a:xfrm>
          <a:prstGeom prst="rect">
            <a:avLst/>
          </a:prstGeom>
        </p:spPr>
      </p:pic>
      <p:sp>
        <p:nvSpPr>
          <p:cNvPr id="19" name="正方形/長方形 18"/>
          <p:cNvSpPr/>
          <p:nvPr/>
        </p:nvSpPr>
        <p:spPr>
          <a:xfrm>
            <a:off x="162124" y="1173753"/>
            <a:ext cx="5121915"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サイクリストに必要な機能を有した休憩施設の整備</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3" name="正方形/長方形 22"/>
          <p:cNvSpPr/>
          <p:nvPr/>
        </p:nvSpPr>
        <p:spPr>
          <a:xfrm>
            <a:off x="419796" y="1574671"/>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㉒サイクルラックの設置</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pic>
        <p:nvPicPr>
          <p:cNvPr id="3" name="図 2"/>
          <p:cNvPicPr>
            <a:picLocks noChangeAspect="1"/>
          </p:cNvPicPr>
          <p:nvPr/>
        </p:nvPicPr>
        <p:blipFill rotWithShape="1">
          <a:blip r:embed="rId6" cstate="print">
            <a:extLst>
              <a:ext uri="{28A0092B-C50C-407E-A947-70E740481C1C}">
                <a14:useLocalDpi xmlns:a14="http://schemas.microsoft.com/office/drawing/2010/main" val="0"/>
              </a:ext>
            </a:extLst>
          </a:blip>
          <a:srcRect b="10260"/>
          <a:stretch/>
        </p:blipFill>
        <p:spPr>
          <a:xfrm>
            <a:off x="293667" y="2364279"/>
            <a:ext cx="4990372" cy="3360568"/>
          </a:xfrm>
          <a:prstGeom prst="rect">
            <a:avLst/>
          </a:prstGeom>
        </p:spPr>
      </p:pic>
      <p:sp>
        <p:nvSpPr>
          <p:cNvPr id="24" name="テキスト ボックス 23"/>
          <p:cNvSpPr txBox="1"/>
          <p:nvPr/>
        </p:nvSpPr>
        <p:spPr>
          <a:xfrm>
            <a:off x="1031806" y="5852735"/>
            <a:ext cx="3514104"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サイクルラック</a:t>
            </a:r>
            <a:r>
              <a:rPr kumimoji="1" lang="ja-JP" altLang="en-US" sz="1600" dirty="0" smtClean="0">
                <a:latin typeface="HGP創英角ｺﾞｼｯｸUB" panose="020B0900000000000000" pitchFamily="50" charset="-128"/>
                <a:ea typeface="HGP創英角ｺﾞｼｯｸUB" panose="020B0900000000000000" pitchFamily="50" charset="-128"/>
              </a:rPr>
              <a:t>整備</a:t>
            </a:r>
            <a:r>
              <a:rPr lang="ja-JP" altLang="en-US" sz="1600" dirty="0">
                <a:latin typeface="HGP創英角ｺﾞｼｯｸUB" panose="020B0900000000000000" pitchFamily="50" charset="-128"/>
                <a:ea typeface="HGP創英角ｺﾞｼｯｸUB" panose="020B0900000000000000" pitchFamily="50" charset="-128"/>
              </a:rPr>
              <a:t>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淡路市室津</a:t>
            </a:r>
            <a:r>
              <a:rPr kumimoji="1" lang="ja-JP" altLang="en-US" sz="1600" dirty="0" smtClean="0">
                <a:latin typeface="HGP創英角ｺﾞｼｯｸUB" panose="020B0900000000000000" pitchFamily="50" charset="-128"/>
                <a:ea typeface="HGP創英角ｺﾞｼｯｸUB" panose="020B0900000000000000" pitchFamily="50" charset="-128"/>
              </a:rPr>
              <a:t>、緑の道しる</a:t>
            </a:r>
            <a:r>
              <a:rPr kumimoji="1" lang="ja-JP" altLang="en-US" sz="1600" dirty="0" err="1" smtClean="0">
                <a:latin typeface="HGP創英角ｺﾞｼｯｸUB" panose="020B0900000000000000" pitchFamily="50" charset="-128"/>
                <a:ea typeface="HGP創英角ｺﾞｼｯｸUB" panose="020B0900000000000000" pitchFamily="50" charset="-128"/>
              </a:rPr>
              <a:t>べ</a:t>
            </a:r>
            <a:r>
              <a:rPr kumimoji="1" lang="ja-JP" altLang="en-US" sz="1600" dirty="0" smtClean="0">
                <a:latin typeface="HGP創英角ｺﾞｼｯｸUB" panose="020B0900000000000000" pitchFamily="50" charset="-128"/>
                <a:ea typeface="HGP創英角ｺﾞｼｯｸUB" panose="020B0900000000000000" pitchFamily="50" charset="-128"/>
              </a:rPr>
              <a:t>室津公園</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25" name="テキスト ボックス 24"/>
          <p:cNvSpPr txBox="1"/>
          <p:nvPr/>
        </p:nvSpPr>
        <p:spPr>
          <a:xfrm>
            <a:off x="6538999" y="5852734"/>
            <a:ext cx="2694970"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サイクルラック</a:t>
            </a:r>
            <a:r>
              <a:rPr kumimoji="1" lang="ja-JP" altLang="en-US" sz="1600" dirty="0" smtClean="0">
                <a:latin typeface="HGP創英角ｺﾞｼｯｸUB" panose="020B0900000000000000" pitchFamily="50" charset="-128"/>
                <a:ea typeface="HGP創英角ｺﾞｼｯｸUB" panose="020B0900000000000000" pitchFamily="50" charset="-128"/>
              </a:rPr>
              <a:t>整備</a:t>
            </a:r>
            <a:r>
              <a:rPr lang="ja-JP" altLang="en-US" sz="1600" dirty="0">
                <a:latin typeface="HGP創英角ｺﾞｼｯｸUB" panose="020B0900000000000000" pitchFamily="50" charset="-128"/>
                <a:ea typeface="HGP創英角ｺﾞｼｯｸUB" panose="020B0900000000000000" pitchFamily="50" charset="-128"/>
              </a:rPr>
              <a:t>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淡路市岩屋</a:t>
            </a:r>
            <a:r>
              <a:rPr kumimoji="1" lang="ja-JP" altLang="en-US" sz="1600" dirty="0" smtClean="0">
                <a:latin typeface="HGP創英角ｺﾞｼｯｸUB" panose="020B0900000000000000" pitchFamily="50" charset="-128"/>
                <a:ea typeface="HGP創英角ｺﾞｼｯｸUB" panose="020B0900000000000000" pitchFamily="50" charset="-128"/>
              </a:rPr>
              <a:t>、道の駅あわじ</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26" name="テキスト ボックス 25"/>
          <p:cNvSpPr txBox="1"/>
          <p:nvPr/>
        </p:nvSpPr>
        <p:spPr>
          <a:xfrm>
            <a:off x="417091" y="6580542"/>
            <a:ext cx="8530009" cy="584775"/>
          </a:xfrm>
          <a:prstGeom prst="rect">
            <a:avLst/>
          </a:prstGeom>
          <a:noFill/>
        </p:spPr>
        <p:txBody>
          <a:bodyPr wrap="square" rtlCol="0">
            <a:spAutoFit/>
          </a:bodyPr>
          <a:lstStyle/>
          <a:p>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令和３年度</a:t>
            </a:r>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：サイクルラック</a:t>
            </a:r>
            <a:r>
              <a:rPr kumimoji="1"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設置箇所</a:t>
            </a:r>
            <a:endParaRPr kumimoji="1" lang="en-US" altLang="ja-JP" sz="1600" dirty="0" smtClean="0">
              <a:solidFill>
                <a:srgbClr val="0066FF"/>
              </a:solidFill>
              <a:latin typeface="HGP創英角ｺﾞｼｯｸUB" panose="020B0900000000000000" pitchFamily="50" charset="-128"/>
              <a:ea typeface="HGP創英角ｺﾞｼｯｸUB" panose="020B0900000000000000" pitchFamily="50" charset="-128"/>
            </a:endParaRPr>
          </a:p>
          <a:p>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５箇所（道の駅あわじ、緑の道しる</a:t>
            </a:r>
            <a:r>
              <a:rPr lang="ja-JP" altLang="en-US" sz="1600" dirty="0" err="1" smtClean="0">
                <a:solidFill>
                  <a:srgbClr val="0066FF"/>
                </a:solidFill>
                <a:latin typeface="HGP創英角ｺﾞｼｯｸUB" panose="020B0900000000000000" pitchFamily="50" charset="-128"/>
                <a:ea typeface="HGP創英角ｺﾞｼｯｸUB" panose="020B0900000000000000" pitchFamily="50" charset="-128"/>
              </a:rPr>
              <a:t>べ</a:t>
            </a:r>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江崎公園・室津公園・郡家公園・阿那賀公園）</a:t>
            </a:r>
            <a:endParaRPr kumimoji="1" lang="en-US" altLang="ja-JP" sz="1600" dirty="0" smtClean="0">
              <a:solidFill>
                <a:srgbClr val="0066FF"/>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848158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6</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正方形/長方形 21"/>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162124" y="1173753"/>
            <a:ext cx="5121915"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サイクリストに必要な機能を有した休憩施設の整備</a:t>
            </a:r>
            <a:endParaRPr lang="ja-JP" altLang="en-US" sz="1600" dirty="0">
              <a:latin typeface="HGS創英角ｺﾞｼｯｸUB" panose="020B0900000000000000" pitchFamily="50" charset="-128"/>
              <a:ea typeface="HGS創英角ｺﾞｼｯｸUB" panose="020B0900000000000000" pitchFamily="50"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40" y="2901316"/>
            <a:ext cx="3613224" cy="2408816"/>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0556" y="2142809"/>
            <a:ext cx="6345164" cy="4230109"/>
          </a:xfrm>
          <a:prstGeom prst="rect">
            <a:avLst/>
          </a:prstGeom>
        </p:spPr>
      </p:pic>
      <p:sp>
        <p:nvSpPr>
          <p:cNvPr id="20" name="正方形/長方形 19"/>
          <p:cNvSpPr/>
          <p:nvPr/>
        </p:nvSpPr>
        <p:spPr>
          <a:xfrm>
            <a:off x="419796" y="1574671"/>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㉓簡易な休憩や写真</a:t>
            </a:r>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撮影、景観を楽しむため</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の簡易休憩スポット、ビュースポット</a:t>
            </a:r>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の</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整備</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3391099" y="6476730"/>
            <a:ext cx="3513781" cy="584775"/>
          </a:xfrm>
          <a:prstGeom prst="rect">
            <a:avLst/>
          </a:prstGeom>
          <a:noFill/>
        </p:spPr>
        <p:txBody>
          <a:bodyPr wrap="squar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景観確保の状況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南あわじ市福良丙</a:t>
            </a: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zh-TW" altLang="en-US" sz="1600" dirty="0">
                <a:latin typeface="HGP創英角ｺﾞｼｯｸUB" panose="020B0900000000000000" pitchFamily="50" charset="-128"/>
                <a:ea typeface="HGP創英角ｺﾞｼｯｸUB" panose="020B0900000000000000" pitchFamily="50" charset="-128"/>
              </a:rPr>
              <a:t>県道鳴門観潮</a:t>
            </a:r>
            <a:r>
              <a:rPr lang="zh-TW" altLang="en-US" sz="1600" dirty="0" smtClean="0">
                <a:latin typeface="HGP創英角ｺﾞｼｯｸUB" panose="020B0900000000000000" pitchFamily="50" charset="-128"/>
                <a:ea typeface="HGP創英角ｺﾞｼｯｸUB" panose="020B0900000000000000" pitchFamily="50" charset="-128"/>
              </a:rPr>
              <a:t>線</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23" name="テキスト ボックス 22"/>
          <p:cNvSpPr txBox="1"/>
          <p:nvPr/>
        </p:nvSpPr>
        <p:spPr>
          <a:xfrm>
            <a:off x="162124" y="756295"/>
            <a:ext cx="5203637"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目標３</a:t>
            </a: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多様なサイクリストが快適に休憩できる環境</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0153257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7</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正方形/長方形 21"/>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162124" y="1173753"/>
            <a:ext cx="5121915"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サイクリストに必要な機能を有した休憩施設の整備</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6" name="右矢印 5"/>
          <p:cNvSpPr/>
          <p:nvPr/>
        </p:nvSpPr>
        <p:spPr>
          <a:xfrm>
            <a:off x="4943257" y="2749312"/>
            <a:ext cx="360040" cy="8640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t="8377" b="19181"/>
          <a:stretch/>
        </p:blipFill>
        <p:spPr>
          <a:xfrm>
            <a:off x="967658" y="2055434"/>
            <a:ext cx="3972375" cy="2158240"/>
          </a:xfrm>
          <a:prstGeom prst="rect">
            <a:avLst/>
          </a:prstGeom>
        </p:spPr>
      </p:pic>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t="10768" r="5922" b="18961"/>
          <a:stretch/>
        </p:blipFill>
        <p:spPr>
          <a:xfrm>
            <a:off x="5338073" y="2083949"/>
            <a:ext cx="3782773" cy="2118035"/>
          </a:xfrm>
          <a:prstGeom prst="rect">
            <a:avLst/>
          </a:prstGeom>
        </p:spPr>
      </p:pic>
      <p:pic>
        <p:nvPicPr>
          <p:cNvPr id="23" name="図 22"/>
          <p:cNvPicPr>
            <a:picLocks noChangeAspect="1"/>
          </p:cNvPicPr>
          <p:nvPr/>
        </p:nvPicPr>
        <p:blipFill rotWithShape="1">
          <a:blip r:embed="rId7" cstate="print">
            <a:extLst>
              <a:ext uri="{28A0092B-C50C-407E-A947-70E740481C1C}">
                <a14:useLocalDpi xmlns:a14="http://schemas.microsoft.com/office/drawing/2010/main" val="0"/>
              </a:ext>
            </a:extLst>
          </a:blip>
          <a:srcRect t="11812" b="27527"/>
          <a:stretch/>
        </p:blipFill>
        <p:spPr>
          <a:xfrm>
            <a:off x="185915" y="4426049"/>
            <a:ext cx="4754118" cy="2162894"/>
          </a:xfrm>
          <a:prstGeom prst="rect">
            <a:avLst/>
          </a:prstGeom>
        </p:spPr>
      </p:pic>
      <p:pic>
        <p:nvPicPr>
          <p:cNvPr id="24" name="図 23"/>
          <p:cNvPicPr>
            <a:picLocks noChangeAspect="1"/>
          </p:cNvPicPr>
          <p:nvPr/>
        </p:nvPicPr>
        <p:blipFill rotWithShape="1">
          <a:blip r:embed="rId8" cstate="print">
            <a:extLst>
              <a:ext uri="{28A0092B-C50C-407E-A947-70E740481C1C}">
                <a14:useLocalDpi xmlns:a14="http://schemas.microsoft.com/office/drawing/2010/main" val="0"/>
              </a:ext>
            </a:extLst>
          </a:blip>
          <a:srcRect t="12224" b="32431"/>
          <a:stretch/>
        </p:blipFill>
        <p:spPr>
          <a:xfrm>
            <a:off x="5341689" y="4427214"/>
            <a:ext cx="5207801" cy="2161729"/>
          </a:xfrm>
          <a:prstGeom prst="rect">
            <a:avLst/>
          </a:prstGeom>
        </p:spPr>
      </p:pic>
      <p:sp>
        <p:nvSpPr>
          <p:cNvPr id="25" name="右矢印 24"/>
          <p:cNvSpPr/>
          <p:nvPr/>
        </p:nvSpPr>
        <p:spPr>
          <a:xfrm>
            <a:off x="4962363" y="5075448"/>
            <a:ext cx="360040" cy="8640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19796" y="1574671"/>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㉓簡易な休憩や写真</a:t>
            </a:r>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撮影、景観を楽しむため</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の簡易休憩スポット、ビュースポット</a:t>
            </a:r>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の</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整備</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9" name="テキスト ボックス 28"/>
          <p:cNvSpPr txBox="1"/>
          <p:nvPr/>
        </p:nvSpPr>
        <p:spPr>
          <a:xfrm>
            <a:off x="3385492" y="6715839"/>
            <a:ext cx="3513781" cy="584775"/>
          </a:xfrm>
          <a:prstGeom prst="rect">
            <a:avLst/>
          </a:prstGeom>
          <a:noFill/>
        </p:spPr>
        <p:txBody>
          <a:bodyPr wrap="squar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景観確保の状況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南あわじ市福良丙</a:t>
            </a: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zh-TW" altLang="en-US" sz="1600" dirty="0">
                <a:latin typeface="HGP創英角ｺﾞｼｯｸUB" panose="020B0900000000000000" pitchFamily="50" charset="-128"/>
                <a:ea typeface="HGP創英角ｺﾞｼｯｸUB" panose="020B0900000000000000" pitchFamily="50" charset="-128"/>
              </a:rPr>
              <a:t>県道鳴門観潮</a:t>
            </a:r>
            <a:r>
              <a:rPr lang="zh-TW" altLang="en-US" sz="1600" dirty="0" smtClean="0">
                <a:latin typeface="HGP創英角ｺﾞｼｯｸUB" panose="020B0900000000000000" pitchFamily="50" charset="-128"/>
                <a:ea typeface="HGP創英角ｺﾞｼｯｸUB" panose="020B0900000000000000" pitchFamily="50" charset="-128"/>
              </a:rPr>
              <a:t>線</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30" name="テキスト ボックス 29"/>
          <p:cNvSpPr txBox="1"/>
          <p:nvPr/>
        </p:nvSpPr>
        <p:spPr>
          <a:xfrm>
            <a:off x="162124" y="756295"/>
            <a:ext cx="5203637"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目標３</a:t>
            </a: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多様なサイクリストが快適に休憩できる環境</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8867161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8</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3168352"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目標４</a:t>
            </a:r>
            <a:r>
              <a:rPr lang="ja-JP" altLang="en-US" sz="1600" dirty="0">
                <a:latin typeface="HGS創英角ｺﾞｼｯｸUB" panose="020B0900000000000000" pitchFamily="50" charset="-128"/>
                <a:ea typeface="HGS創英角ｺﾞｼｯｸUB" panose="020B0900000000000000" pitchFamily="50" charset="-128"/>
              </a:rPr>
              <a:t>　多様</a:t>
            </a:r>
            <a:r>
              <a:rPr lang="ja-JP" altLang="en-US" sz="1600" dirty="0" smtClean="0">
                <a:latin typeface="HGS創英角ｺﾞｼｯｸUB" panose="020B0900000000000000" pitchFamily="50" charset="-128"/>
                <a:ea typeface="HGS創英角ｺﾞｼｯｸUB" panose="020B0900000000000000" pitchFamily="50" charset="-128"/>
              </a:rPr>
              <a:t>な交通手段の確保</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
        <p:nvSpPr>
          <p:cNvPr id="22" name="正方形/長方形 21"/>
          <p:cNvSpPr/>
          <p:nvPr/>
        </p:nvSpPr>
        <p:spPr>
          <a:xfrm>
            <a:off x="8565530" y="761774"/>
            <a:ext cx="1955985" cy="369332"/>
          </a:xfrm>
          <a:prstGeom prst="rect">
            <a:avLst/>
          </a:prstGeom>
          <a:solidFill>
            <a:schemeClr val="accent6">
              <a:lumMod val="60000"/>
              <a:lumOff val="40000"/>
            </a:schemeClr>
          </a:solidFill>
          <a:ln w="19050">
            <a:solidFill>
              <a:schemeClr val="tx1"/>
            </a:solidFill>
          </a:ln>
        </p:spPr>
        <p:txBody>
          <a:bodyPr wrap="none">
            <a:spAutoFit/>
          </a:bodyPr>
          <a:lstStyle/>
          <a:p>
            <a:r>
              <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３</a:t>
            </a:r>
            <a:r>
              <a:rPr lang="ja-JP" altLang="en-US" sz="1800" dirty="0" smtClean="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年度の取組状況</a:t>
            </a:r>
            <a:endParaRPr lang="ja-JP" altLang="en-US" sz="1800" dirty="0">
              <a:ln>
                <a:solidFill>
                  <a:schemeClr val="tx1"/>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8" name="テキスト ボックス 27"/>
          <p:cNvSpPr txBox="1"/>
          <p:nvPr/>
        </p:nvSpPr>
        <p:spPr>
          <a:xfrm>
            <a:off x="2034377" y="7123599"/>
            <a:ext cx="2709289" cy="307777"/>
          </a:xfrm>
          <a:prstGeom prst="rect">
            <a:avLst/>
          </a:prstGeom>
          <a:noFill/>
        </p:spPr>
        <p:txBody>
          <a:bodyPr wrap="square" rtlCol="0">
            <a:spAutoFit/>
          </a:bodyPr>
          <a:lstStyle/>
          <a:p>
            <a:pPr algn="ctr"/>
            <a:r>
              <a:rPr lang="ja-JP" altLang="en-US" sz="1400" dirty="0" smtClean="0">
                <a:latin typeface="HGPｺﾞｼｯｸE" panose="020B0900000000000000" pitchFamily="50" charset="-128"/>
                <a:ea typeface="HGPｺﾞｼｯｸE" panose="020B0900000000000000" pitchFamily="50" charset="-128"/>
              </a:rPr>
              <a:t>洲本港に降り立つサイクリスト達</a:t>
            </a:r>
            <a:endParaRPr lang="en-US" altLang="ja-JP" sz="1400" dirty="0" smtClean="0">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l="618" t="24161" r="2914" b="12102"/>
          <a:stretch/>
        </p:blipFill>
        <p:spPr>
          <a:xfrm>
            <a:off x="640141" y="4677105"/>
            <a:ext cx="5497762" cy="2421634"/>
          </a:xfrm>
          <a:prstGeom prst="rect">
            <a:avLst/>
          </a:prstGeom>
        </p:spPr>
      </p:pic>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7508" t="3488" r="7508" b="8658"/>
          <a:stretch/>
        </p:blipFill>
        <p:spPr>
          <a:xfrm>
            <a:off x="4691369" y="2684191"/>
            <a:ext cx="2976524" cy="2051388"/>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3653" y="2205757"/>
            <a:ext cx="3084499" cy="2056332"/>
          </a:xfrm>
          <a:prstGeom prst="rect">
            <a:avLst/>
          </a:prstGeom>
        </p:spPr>
      </p:pic>
      <p:sp>
        <p:nvSpPr>
          <p:cNvPr id="24" name="正方形/長方形 23"/>
          <p:cNvSpPr/>
          <p:nvPr/>
        </p:nvSpPr>
        <p:spPr>
          <a:xfrm>
            <a:off x="162124" y="1173753"/>
            <a:ext cx="6968574"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サイクリスト受入拠点（ゲートウェイ）までの自転車の輸送手段の確保</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6" name="正方形/長方形 25"/>
          <p:cNvSpPr/>
          <p:nvPr/>
        </p:nvSpPr>
        <p:spPr>
          <a:xfrm>
            <a:off x="7002884" y="4928110"/>
            <a:ext cx="2238238" cy="923330"/>
          </a:xfrm>
          <a:prstGeom prst="rect">
            <a:avLst/>
          </a:prstGeom>
        </p:spPr>
        <p:txBody>
          <a:bodyPr wrap="square">
            <a:spAutoFit/>
          </a:bodyPr>
          <a:lstStyle/>
          <a:p>
            <a:pPr algn="ctr"/>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深日洲本航路</a:t>
            </a:r>
            <a:r>
              <a:rPr lang="en-US" altLang="ja-JP" sz="1800" dirty="0" smtClean="0">
                <a:solidFill>
                  <a:srgbClr val="0066FF"/>
                </a:solidFill>
                <a:latin typeface="HGS創英角ｺﾞｼｯｸUB" panose="020B0900000000000000" pitchFamily="50" charset="-128"/>
                <a:ea typeface="HGS創英角ｺﾞｼｯｸUB" panose="020B0900000000000000" pitchFamily="50" charset="-128"/>
              </a:rPr>
              <a:t>R3.10.23</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a:t>
            </a:r>
            <a:r>
              <a:rPr lang="en-US" altLang="ja-JP" sz="1800" dirty="0" smtClean="0">
                <a:solidFill>
                  <a:srgbClr val="0066FF"/>
                </a:solidFill>
                <a:latin typeface="HGS創英角ｺﾞｼｯｸUB" panose="020B0900000000000000" pitchFamily="50" charset="-128"/>
                <a:ea typeface="HGS創英角ｺﾞｼｯｸUB" panose="020B0900000000000000" pitchFamily="50" charset="-128"/>
              </a:rPr>
              <a:t>11.28</a:t>
            </a:r>
          </a:p>
          <a:p>
            <a:pPr algn="ct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土日祝の</a:t>
            </a:r>
            <a:r>
              <a:rPr lang="en-US" altLang="ja-JP" sz="1800" dirty="0" smtClean="0">
                <a:solidFill>
                  <a:srgbClr val="0066FF"/>
                </a:solidFill>
                <a:latin typeface="HGS創英角ｺﾞｼｯｸUB" panose="020B0900000000000000" pitchFamily="50" charset="-128"/>
                <a:ea typeface="HGS創英角ｺﾞｼｯｸUB" panose="020B0900000000000000" pitchFamily="50" charset="-128"/>
              </a:rPr>
              <a:t>14</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日間　</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5" name="正方形/長方形 24"/>
          <p:cNvSpPr/>
          <p:nvPr/>
        </p:nvSpPr>
        <p:spPr>
          <a:xfrm>
            <a:off x="419796" y="1574671"/>
            <a:ext cx="9526272" cy="369332"/>
          </a:xfrm>
          <a:prstGeom prst="rect">
            <a:avLst/>
          </a:prstGeom>
        </p:spPr>
        <p:txBody>
          <a:bodyPr wrap="square">
            <a:spAutoFit/>
          </a:bodyPr>
          <a:lstStyle/>
          <a:p>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㉙泉州・和歌山方面と</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の自転車輸送手段の確保</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9" name="角丸四角形吹き出し 28"/>
          <p:cNvSpPr/>
          <p:nvPr/>
        </p:nvSpPr>
        <p:spPr>
          <a:xfrm>
            <a:off x="1098228" y="3573511"/>
            <a:ext cx="1050433" cy="498415"/>
          </a:xfrm>
          <a:prstGeom prst="wedgeRoundRectCallout">
            <a:avLst>
              <a:gd name="adj1" fmla="val 57375"/>
              <a:gd name="adj2" fmla="val -759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ysClr val="windowText" lastClr="000000"/>
                </a:solidFill>
                <a:latin typeface="HGPｺﾞｼｯｸE" panose="020B0900000000000000" pitchFamily="50" charset="-128"/>
                <a:ea typeface="HGPｺﾞｼｯｸE" panose="020B0900000000000000" pitchFamily="50" charset="-128"/>
              </a:rPr>
              <a:t>深日港を</a:t>
            </a:r>
            <a:r>
              <a:rPr lang="ja-JP" altLang="en-US" sz="1400" dirty="0" smtClean="0">
                <a:solidFill>
                  <a:sysClr val="windowText" lastClr="000000"/>
                </a:solidFill>
                <a:latin typeface="HGPｺﾞｼｯｸE" panose="020B0900000000000000" pitchFamily="50" charset="-128"/>
                <a:ea typeface="HGPｺﾞｼｯｸE" panose="020B0900000000000000" pitchFamily="50" charset="-128"/>
              </a:rPr>
              <a:t>出発！</a:t>
            </a:r>
            <a:endParaRPr lang="en-US" altLang="ja-JP" sz="14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30" name="角丸四角形吹き出し 29"/>
          <p:cNvSpPr/>
          <p:nvPr/>
        </p:nvSpPr>
        <p:spPr>
          <a:xfrm>
            <a:off x="6783106" y="3246764"/>
            <a:ext cx="1050433" cy="498415"/>
          </a:xfrm>
          <a:prstGeom prst="wedgeRoundRectCallout">
            <a:avLst>
              <a:gd name="adj1" fmla="val -34027"/>
              <a:gd name="adj2" fmla="val 1129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ysClr val="windowText" lastClr="000000"/>
                </a:solidFill>
                <a:latin typeface="HGPｺﾞｼｯｸE" panose="020B0900000000000000" pitchFamily="50" charset="-128"/>
                <a:ea typeface="HGPｺﾞｼｯｸE" panose="020B0900000000000000" pitchFamily="50" charset="-128"/>
              </a:rPr>
              <a:t>洲本港に</a:t>
            </a:r>
            <a:r>
              <a:rPr lang="ja-JP" altLang="en-US" sz="1400" dirty="0" smtClean="0">
                <a:solidFill>
                  <a:sysClr val="windowText" lastClr="000000"/>
                </a:solidFill>
                <a:latin typeface="HGPｺﾞｼｯｸE" panose="020B0900000000000000" pitchFamily="50" charset="-128"/>
                <a:ea typeface="HGPｺﾞｼｯｸE" panose="020B0900000000000000" pitchFamily="50" charset="-128"/>
              </a:rPr>
              <a:t>到着！</a:t>
            </a:r>
            <a:endParaRPr lang="en-US" altLang="ja-JP" sz="14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31" name="正方形/長方形 30"/>
          <p:cNvSpPr/>
          <p:nvPr/>
        </p:nvSpPr>
        <p:spPr>
          <a:xfrm>
            <a:off x="6426820" y="5851440"/>
            <a:ext cx="3926130" cy="1169551"/>
          </a:xfrm>
          <a:prstGeom prst="rect">
            <a:avLst/>
          </a:prstGeom>
        </p:spPr>
        <p:txBody>
          <a:bodyPr wrap="square">
            <a:spAutoFit/>
          </a:bodyPr>
          <a:lstStyle/>
          <a:p>
            <a:r>
              <a:rPr lang="ja-JP" altLang="ja-JP" sz="1400" b="1" dirty="0">
                <a:latin typeface="ＭＳ ゴシック" panose="020B0609070205080204" pitchFamily="49" charset="-128"/>
                <a:ea typeface="ＭＳ ゴシック" panose="020B0609070205080204" pitchFamily="49" charset="-128"/>
              </a:rPr>
              <a:t>計画運航便数</a:t>
            </a:r>
            <a:r>
              <a:rPr lang="ja-JP" altLang="ja-JP" sz="1400" b="1" dirty="0" smtClean="0">
                <a:latin typeface="ＭＳ ゴシック" panose="020B0609070205080204" pitchFamily="49" charset="-128"/>
                <a:ea typeface="ＭＳ ゴシック" panose="020B0609070205080204" pitchFamily="49" charset="-128"/>
              </a:rPr>
              <a:t>：</a:t>
            </a:r>
            <a:r>
              <a:rPr lang="ja-JP" altLang="en-US" sz="1400" b="1" dirty="0" smtClean="0">
                <a:latin typeface="ＭＳ ゴシック" panose="020B0609070205080204" pitchFamily="49" charset="-128"/>
                <a:ea typeface="ＭＳ ゴシック" panose="020B0609070205080204" pitchFamily="49" charset="-128"/>
              </a:rPr>
              <a:t>　</a:t>
            </a:r>
            <a:r>
              <a:rPr lang="en-US" altLang="ja-JP" sz="1400" b="1" dirty="0" smtClean="0">
                <a:latin typeface="ＭＳ ゴシック" panose="020B0609070205080204" pitchFamily="49" charset="-128"/>
                <a:ea typeface="ＭＳ ゴシック" panose="020B0609070205080204" pitchFamily="49" charset="-128"/>
              </a:rPr>
              <a:t>112</a:t>
            </a:r>
            <a:r>
              <a:rPr lang="ja-JP" altLang="ja-JP" sz="1400" b="1" dirty="0">
                <a:latin typeface="ＭＳ ゴシック" panose="020B0609070205080204" pitchFamily="49" charset="-128"/>
                <a:ea typeface="ＭＳ ゴシック" panose="020B0609070205080204" pitchFamily="49" charset="-128"/>
              </a:rPr>
              <a:t>便（</a:t>
            </a:r>
            <a:r>
              <a:rPr lang="en-US" altLang="ja-JP" sz="1400" b="1" dirty="0">
                <a:latin typeface="ＭＳ ゴシック" panose="020B0609070205080204" pitchFamily="49" charset="-128"/>
                <a:ea typeface="ＭＳ ゴシック" panose="020B0609070205080204" pitchFamily="49" charset="-128"/>
              </a:rPr>
              <a:t>14</a:t>
            </a:r>
            <a:r>
              <a:rPr lang="ja-JP" altLang="ja-JP" sz="1400" b="1" dirty="0">
                <a:latin typeface="ＭＳ ゴシック" panose="020B0609070205080204" pitchFamily="49" charset="-128"/>
                <a:ea typeface="ＭＳ ゴシック" panose="020B0609070205080204" pitchFamily="49" charset="-128"/>
              </a:rPr>
              <a:t>日×</a:t>
            </a:r>
            <a:r>
              <a:rPr lang="en-US" altLang="ja-JP" sz="1400" b="1" dirty="0">
                <a:latin typeface="ＭＳ ゴシック" panose="020B0609070205080204" pitchFamily="49" charset="-128"/>
                <a:ea typeface="ＭＳ ゴシック" panose="020B0609070205080204" pitchFamily="49" charset="-128"/>
              </a:rPr>
              <a:t>8</a:t>
            </a:r>
            <a:r>
              <a:rPr lang="ja-JP" altLang="ja-JP" sz="1400" b="1" dirty="0">
                <a:latin typeface="ＭＳ ゴシック" panose="020B0609070205080204" pitchFamily="49" charset="-128"/>
                <a:ea typeface="ＭＳ ゴシック" panose="020B0609070205080204" pitchFamily="49" charset="-128"/>
              </a:rPr>
              <a:t>便／日</a:t>
            </a:r>
            <a:r>
              <a:rPr lang="ja-JP" altLang="ja-JP" sz="1400" b="1" dirty="0" smtClean="0">
                <a:latin typeface="ＭＳ ゴシック" panose="020B0609070205080204" pitchFamily="49" charset="-128"/>
                <a:ea typeface="ＭＳ ゴシック" panose="020B0609070205080204" pitchFamily="49" charset="-128"/>
              </a:rPr>
              <a:t>）</a:t>
            </a:r>
            <a:endParaRPr lang="en-US" altLang="ja-JP" sz="1400" b="1" dirty="0" smtClean="0">
              <a:latin typeface="ＭＳ ゴシック" panose="020B0609070205080204" pitchFamily="49" charset="-128"/>
              <a:ea typeface="ＭＳ ゴシック" panose="020B0609070205080204" pitchFamily="49" charset="-128"/>
            </a:endParaRPr>
          </a:p>
          <a:p>
            <a:r>
              <a:rPr lang="ja-JP" altLang="ja-JP" sz="1400" b="1" dirty="0" smtClean="0">
                <a:latin typeface="ＭＳ ゴシック" panose="020B0609070205080204" pitchFamily="49" charset="-128"/>
                <a:ea typeface="ＭＳ ゴシック" panose="020B0609070205080204" pitchFamily="49" charset="-128"/>
              </a:rPr>
              <a:t>運航</a:t>
            </a:r>
            <a:r>
              <a:rPr lang="ja-JP" altLang="ja-JP" sz="1400" b="1" dirty="0">
                <a:latin typeface="ＭＳ ゴシック" panose="020B0609070205080204" pitchFamily="49" charset="-128"/>
                <a:ea typeface="ＭＳ ゴシック" panose="020B0609070205080204" pitchFamily="49" charset="-128"/>
              </a:rPr>
              <a:t>便数計　</a:t>
            </a:r>
            <a:r>
              <a:rPr lang="ja-JP" altLang="ja-JP" sz="1400" b="1" dirty="0" smtClean="0">
                <a:latin typeface="ＭＳ ゴシック" panose="020B0609070205080204" pitchFamily="49" charset="-128"/>
                <a:ea typeface="ＭＳ ゴシック" panose="020B0609070205080204" pitchFamily="49" charset="-128"/>
              </a:rPr>
              <a:t>：</a:t>
            </a:r>
            <a:r>
              <a:rPr lang="ja-JP" altLang="en-US" sz="1400" b="1" dirty="0" smtClean="0">
                <a:latin typeface="ＭＳ ゴシック" panose="020B0609070205080204" pitchFamily="49" charset="-128"/>
                <a:ea typeface="ＭＳ ゴシック" panose="020B0609070205080204" pitchFamily="49" charset="-128"/>
              </a:rPr>
              <a:t>　</a:t>
            </a:r>
            <a:r>
              <a:rPr lang="en-US" altLang="ja-JP" sz="1400" b="1" dirty="0" smtClean="0">
                <a:latin typeface="ＭＳ ゴシック" panose="020B0609070205080204" pitchFamily="49" charset="-128"/>
                <a:ea typeface="ＭＳ ゴシック" panose="020B0609070205080204" pitchFamily="49" charset="-128"/>
              </a:rPr>
              <a:t>112</a:t>
            </a:r>
            <a:r>
              <a:rPr lang="ja-JP" altLang="ja-JP" sz="1400" b="1" dirty="0">
                <a:latin typeface="ＭＳ ゴシック" panose="020B0609070205080204" pitchFamily="49" charset="-128"/>
                <a:ea typeface="ＭＳ ゴシック" panose="020B0609070205080204" pitchFamily="49" charset="-128"/>
              </a:rPr>
              <a:t>便（</a:t>
            </a:r>
            <a:r>
              <a:rPr lang="ja-JP" altLang="ja-JP" sz="1400" b="1" dirty="0" smtClean="0">
                <a:latin typeface="ＭＳ ゴシック" panose="020B0609070205080204" pitchFamily="49" charset="-128"/>
                <a:ea typeface="ＭＳ ゴシック" panose="020B0609070205080204" pitchFamily="49" charset="-128"/>
              </a:rPr>
              <a:t>就航率</a:t>
            </a:r>
            <a:r>
              <a:rPr lang="en-US" altLang="ja-JP" sz="1400" b="1" dirty="0" smtClean="0">
                <a:latin typeface="ＭＳ ゴシック" panose="020B0609070205080204" pitchFamily="49" charset="-128"/>
                <a:ea typeface="ＭＳ ゴシック" panose="020B0609070205080204" pitchFamily="49" charset="-128"/>
              </a:rPr>
              <a:t>100.0</a:t>
            </a:r>
            <a:r>
              <a:rPr lang="ja-JP" altLang="ja-JP" sz="1400" b="1" dirty="0" smtClean="0">
                <a:latin typeface="ＭＳ ゴシック" panose="020B0609070205080204" pitchFamily="49" charset="-128"/>
                <a:ea typeface="ＭＳ ゴシック" panose="020B0609070205080204" pitchFamily="49" charset="-128"/>
              </a:rPr>
              <a:t>％）</a:t>
            </a:r>
            <a:endParaRPr lang="en-US" altLang="ja-JP" sz="1400" b="1" dirty="0" smtClean="0">
              <a:latin typeface="ＭＳ ゴシック" panose="020B0609070205080204" pitchFamily="49" charset="-128"/>
              <a:ea typeface="ＭＳ ゴシック" panose="020B0609070205080204" pitchFamily="49" charset="-128"/>
            </a:endParaRPr>
          </a:p>
          <a:p>
            <a:r>
              <a:rPr lang="ja-JP" altLang="ja-JP" sz="1400" b="1" dirty="0" smtClean="0">
                <a:latin typeface="ＭＳ ゴシック" panose="020B0609070205080204" pitchFamily="49" charset="-128"/>
                <a:ea typeface="ＭＳ ゴシック" panose="020B0609070205080204" pitchFamily="49" charset="-128"/>
              </a:rPr>
              <a:t>欠航便数計　：</a:t>
            </a:r>
            <a:r>
              <a:rPr lang="ja-JP" altLang="en-US" sz="1400" b="1" dirty="0" smtClean="0">
                <a:latin typeface="ＭＳ ゴシック" panose="020B0609070205080204" pitchFamily="49" charset="-128"/>
                <a:ea typeface="ＭＳ ゴシック" panose="020B0609070205080204" pitchFamily="49" charset="-128"/>
              </a:rPr>
              <a:t>　</a:t>
            </a:r>
            <a:r>
              <a:rPr lang="ja-JP" altLang="ja-JP" sz="1400" b="1" dirty="0" smtClean="0">
                <a:latin typeface="ＭＳ ゴシック" panose="020B0609070205080204" pitchFamily="49" charset="-128"/>
                <a:ea typeface="ＭＳ ゴシック" panose="020B0609070205080204" pitchFamily="49" charset="-128"/>
              </a:rPr>
              <a:t> </a:t>
            </a:r>
            <a:r>
              <a:rPr lang="en-US" altLang="ja-JP" sz="1400" b="1" dirty="0" smtClean="0">
                <a:latin typeface="ＭＳ ゴシック" panose="020B0609070205080204" pitchFamily="49" charset="-128"/>
                <a:ea typeface="ＭＳ ゴシック" panose="020B0609070205080204" pitchFamily="49" charset="-128"/>
              </a:rPr>
              <a:t> 0</a:t>
            </a:r>
            <a:r>
              <a:rPr lang="ja-JP" altLang="ja-JP" sz="1400" b="1" dirty="0" smtClean="0">
                <a:latin typeface="ＭＳ ゴシック" panose="020B0609070205080204" pitchFamily="49" charset="-128"/>
                <a:ea typeface="ＭＳ ゴシック" panose="020B0609070205080204" pitchFamily="49" charset="-128"/>
              </a:rPr>
              <a:t>便（欠航率　</a:t>
            </a:r>
            <a:r>
              <a:rPr lang="en-US" altLang="ja-JP" sz="1400" b="1" dirty="0" smtClean="0">
                <a:latin typeface="ＭＳ ゴシック" panose="020B0609070205080204" pitchFamily="49" charset="-128"/>
                <a:ea typeface="ＭＳ ゴシック" panose="020B0609070205080204" pitchFamily="49" charset="-128"/>
              </a:rPr>
              <a:t>0.0</a:t>
            </a:r>
            <a:r>
              <a:rPr lang="ja-JP" altLang="ja-JP" sz="1400" b="1" dirty="0" smtClean="0">
                <a:latin typeface="ＭＳ ゴシック" panose="020B0609070205080204" pitchFamily="49" charset="-128"/>
                <a:ea typeface="ＭＳ ゴシック" panose="020B0609070205080204" pitchFamily="49" charset="-128"/>
              </a:rPr>
              <a:t>％）</a:t>
            </a:r>
            <a:endParaRPr lang="en-US" altLang="ja-JP" sz="1400" b="1" dirty="0" smtClean="0">
              <a:latin typeface="ＭＳ ゴシック" panose="020B0609070205080204" pitchFamily="49" charset="-128"/>
              <a:ea typeface="ＭＳ ゴシック" panose="020B0609070205080204" pitchFamily="49" charset="-128"/>
            </a:endParaRPr>
          </a:p>
          <a:p>
            <a:r>
              <a:rPr lang="ja-JP" altLang="ja-JP" sz="1400" b="1" dirty="0" smtClean="0">
                <a:latin typeface="ＭＳ ゴシック" panose="020B0609070205080204" pitchFamily="49" charset="-128"/>
                <a:ea typeface="ＭＳ ゴシック" panose="020B0609070205080204" pitchFamily="49" charset="-128"/>
              </a:rPr>
              <a:t>利用者数</a:t>
            </a:r>
            <a:r>
              <a:rPr lang="ja-JP" altLang="en-US" sz="1400" b="1" dirty="0" smtClean="0">
                <a:latin typeface="ＭＳ ゴシック" panose="020B0609070205080204" pitchFamily="49" charset="-128"/>
                <a:ea typeface="ＭＳ ゴシック" panose="020B0609070205080204" pitchFamily="49" charset="-128"/>
              </a:rPr>
              <a:t>　　</a:t>
            </a:r>
            <a:r>
              <a:rPr lang="ja-JP" altLang="ja-JP" sz="1400" b="1" dirty="0" smtClean="0">
                <a:latin typeface="ＭＳ ゴシック" panose="020B0609070205080204" pitchFamily="49" charset="-128"/>
                <a:ea typeface="ＭＳ ゴシック" panose="020B0609070205080204" pitchFamily="49" charset="-128"/>
              </a:rPr>
              <a:t>：</a:t>
            </a:r>
            <a:r>
              <a:rPr lang="en-US" altLang="ja-JP" sz="1400" b="1" dirty="0" smtClean="0">
                <a:latin typeface="ＭＳ ゴシック" panose="020B0609070205080204" pitchFamily="49" charset="-128"/>
                <a:ea typeface="ＭＳ ゴシック" panose="020B0609070205080204" pitchFamily="49" charset="-128"/>
              </a:rPr>
              <a:t>2,143</a:t>
            </a:r>
            <a:r>
              <a:rPr lang="ja-JP" altLang="ja-JP" sz="1400" b="1" dirty="0">
                <a:latin typeface="ＭＳ ゴシック" panose="020B0609070205080204" pitchFamily="49" charset="-128"/>
                <a:ea typeface="ＭＳ ゴシック" panose="020B0609070205080204" pitchFamily="49" charset="-128"/>
              </a:rPr>
              <a:t>人（１便あたり</a:t>
            </a:r>
            <a:r>
              <a:rPr lang="en-US" altLang="ja-JP" sz="1400" b="1" dirty="0">
                <a:latin typeface="ＭＳ ゴシック" panose="020B0609070205080204" pitchFamily="49" charset="-128"/>
                <a:ea typeface="ＭＳ ゴシック" panose="020B0609070205080204" pitchFamily="49" charset="-128"/>
              </a:rPr>
              <a:t>19.1</a:t>
            </a:r>
            <a:r>
              <a:rPr lang="ja-JP" altLang="ja-JP" sz="1400" b="1" dirty="0">
                <a:latin typeface="ＭＳ ゴシック" panose="020B0609070205080204" pitchFamily="49" charset="-128"/>
                <a:ea typeface="ＭＳ ゴシック" panose="020B0609070205080204" pitchFamily="49" charset="-128"/>
              </a:rPr>
              <a:t>人</a:t>
            </a:r>
            <a:r>
              <a:rPr lang="ja-JP" altLang="ja-JP" sz="1400" b="1" dirty="0" smtClean="0">
                <a:latin typeface="ＭＳ ゴシック" panose="020B0609070205080204" pitchFamily="49" charset="-128"/>
                <a:ea typeface="ＭＳ ゴシック" panose="020B0609070205080204" pitchFamily="49" charset="-128"/>
              </a:rPr>
              <a:t>）</a:t>
            </a:r>
            <a:endParaRPr lang="en-US" altLang="ja-JP" sz="1400" b="1" dirty="0" smtClean="0">
              <a:latin typeface="ＭＳ ゴシック" panose="020B0609070205080204" pitchFamily="49" charset="-128"/>
              <a:ea typeface="ＭＳ ゴシック" panose="020B0609070205080204" pitchFamily="49" charset="-128"/>
            </a:endParaRPr>
          </a:p>
          <a:p>
            <a:r>
              <a:rPr lang="ja-JP" altLang="ja-JP" sz="1400" b="1" dirty="0" smtClean="0">
                <a:latin typeface="ＭＳ ゴシック" panose="020B0609070205080204" pitchFamily="49" charset="-128"/>
                <a:ea typeface="ＭＳ ゴシック" panose="020B0609070205080204" pitchFamily="49" charset="-128"/>
              </a:rPr>
              <a:t>利用</a:t>
            </a:r>
            <a:r>
              <a:rPr lang="ja-JP" altLang="ja-JP" sz="1400" b="1" dirty="0">
                <a:latin typeface="ＭＳ ゴシック" panose="020B0609070205080204" pitchFamily="49" charset="-128"/>
                <a:ea typeface="ＭＳ ゴシック" panose="020B0609070205080204" pitchFamily="49" charset="-128"/>
              </a:rPr>
              <a:t>自転車数</a:t>
            </a:r>
            <a:r>
              <a:rPr lang="ja-JP" altLang="ja-JP" sz="1400" b="1" dirty="0" smtClean="0">
                <a:latin typeface="ＭＳ ゴシック" panose="020B0609070205080204" pitchFamily="49" charset="-128"/>
                <a:ea typeface="ＭＳ ゴシック" panose="020B0609070205080204" pitchFamily="49" charset="-128"/>
              </a:rPr>
              <a:t>：</a:t>
            </a:r>
            <a:r>
              <a:rPr lang="ja-JP" altLang="en-US" sz="1400" b="1" dirty="0" smtClean="0">
                <a:latin typeface="ＭＳ ゴシック" panose="020B0609070205080204" pitchFamily="49" charset="-128"/>
                <a:ea typeface="ＭＳ ゴシック" panose="020B0609070205080204" pitchFamily="49" charset="-128"/>
              </a:rPr>
              <a:t>　</a:t>
            </a:r>
            <a:r>
              <a:rPr lang="en-US" altLang="ja-JP" sz="1400" b="1" dirty="0" smtClean="0">
                <a:latin typeface="ＭＳ ゴシック" panose="020B0609070205080204" pitchFamily="49" charset="-128"/>
                <a:ea typeface="ＭＳ ゴシック" panose="020B0609070205080204" pitchFamily="49" charset="-128"/>
              </a:rPr>
              <a:t>462</a:t>
            </a:r>
            <a:r>
              <a:rPr lang="ja-JP" altLang="ja-JP" sz="1400" b="1" dirty="0">
                <a:latin typeface="ＭＳ ゴシック" panose="020B0609070205080204" pitchFamily="49" charset="-128"/>
                <a:ea typeface="ＭＳ ゴシック" panose="020B0609070205080204" pitchFamily="49" charset="-128"/>
              </a:rPr>
              <a:t>台（１便あたり</a:t>
            </a:r>
            <a:r>
              <a:rPr lang="en-US" altLang="ja-JP" sz="1400" b="1" dirty="0">
                <a:latin typeface="ＭＳ ゴシック" panose="020B0609070205080204" pitchFamily="49" charset="-128"/>
                <a:ea typeface="ＭＳ ゴシック" panose="020B0609070205080204" pitchFamily="49" charset="-128"/>
              </a:rPr>
              <a:t> </a:t>
            </a:r>
            <a:r>
              <a:rPr lang="en-US" altLang="ja-JP" sz="1400" b="1" dirty="0" smtClean="0">
                <a:latin typeface="ＭＳ ゴシック" panose="020B0609070205080204" pitchFamily="49" charset="-128"/>
                <a:ea typeface="ＭＳ ゴシック" panose="020B0609070205080204" pitchFamily="49" charset="-128"/>
              </a:rPr>
              <a:t>4.1</a:t>
            </a:r>
            <a:r>
              <a:rPr lang="ja-JP" altLang="ja-JP" sz="1400" b="1" dirty="0">
                <a:latin typeface="ＭＳ ゴシック" panose="020B0609070205080204" pitchFamily="49" charset="-128"/>
                <a:ea typeface="ＭＳ ゴシック" panose="020B0609070205080204" pitchFamily="49" charset="-128"/>
              </a:rPr>
              <a:t>台</a:t>
            </a:r>
            <a:r>
              <a:rPr lang="ja-JP" altLang="ja-JP" sz="1400" b="1" dirty="0" smtClean="0">
                <a:latin typeface="ＭＳ ゴシック" panose="020B0609070205080204" pitchFamily="49" charset="-128"/>
                <a:ea typeface="ＭＳ ゴシック" panose="020B0609070205080204" pitchFamily="49" charset="-128"/>
              </a:rPr>
              <a:t>）</a:t>
            </a:r>
            <a:endParaRPr lang="ja-JP" altLang="en-US" sz="1400" b="1" dirty="0">
              <a:solidFill>
                <a:srgbClr val="0066FF"/>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551940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12216</TotalTime>
  <Words>805</Words>
  <Application>Microsoft Office PowerPoint</Application>
  <PresentationFormat>ユーザー設定</PresentationFormat>
  <Paragraphs>358</Paragraphs>
  <Slides>12</Slides>
  <Notes>12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3" baseType="lpstr">
      <vt:lpstr>HGPｺﾞｼｯｸE</vt:lpstr>
      <vt:lpstr>HGP創英角ｺﾞｼｯｸUB</vt:lpstr>
      <vt:lpstr>HGS創英角ｺﾞｼｯｸUB</vt:lpstr>
      <vt:lpstr>ＭＳ Ｐゴシック</vt:lpstr>
      <vt:lpstr>ＭＳ ゴシック</vt:lpstr>
      <vt:lpstr>Arial</vt:lpstr>
      <vt:lpstr>Calibri</vt:lpstr>
      <vt:lpstr>Century Gothic</vt:lpstr>
      <vt:lpstr>Tahoma</vt:lpstr>
      <vt:lpstr>Office ​​テーマ</vt:lpstr>
      <vt:lpstr>ワークシート</vt:lpstr>
      <vt:lpstr>サイクルツーリズム推進施策の取組状況</vt:lpstr>
      <vt:lpstr>施策１　走行環境の整備</vt:lpstr>
      <vt:lpstr>施策１　走行環境の整備</vt:lpstr>
      <vt:lpstr>施策１　走行環境の整備</vt:lpstr>
      <vt:lpstr>施策１　走行環境の整備</vt:lpstr>
      <vt:lpstr>施策２　サイクリスト受入環境の整備</vt:lpstr>
      <vt:lpstr>施策２　サイクリスト受入環境の整備</vt:lpstr>
      <vt:lpstr>施策２　サイクリスト受入環境の整備</vt:lpstr>
      <vt:lpstr>施策２　サイクリスト受入環境の整備</vt:lpstr>
      <vt:lpstr>施策２　サイクリスト受入環境の整備</vt:lpstr>
      <vt:lpstr>施策４　取組を推進していくための体制づくり</vt:lpstr>
      <vt:lpstr>施策４　取組を推進していくための体制づくり</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兵庫県のサイクルツーリズム推進について</dc:title>
  <dc:creator>兵庫県</dc:creator>
  <cp:lastModifiedBy>岡田　久典</cp:lastModifiedBy>
  <cp:revision>574</cp:revision>
  <cp:lastPrinted>2021-07-26T07:36:47Z</cp:lastPrinted>
  <dcterms:created xsi:type="dcterms:W3CDTF">2019-01-17T04:31:13Z</dcterms:created>
  <dcterms:modified xsi:type="dcterms:W3CDTF">2023-03-13T02:17:32Z</dcterms:modified>
</cp:coreProperties>
</file>