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40" r:id="rId1"/>
  </p:sldMasterIdLst>
  <p:notesMasterIdLst>
    <p:notesMasterId r:id="rId27"/>
  </p:notesMasterIdLst>
  <p:handoutMasterIdLst>
    <p:handoutMasterId r:id="rId28"/>
  </p:handoutMasterIdLst>
  <p:sldIdLst>
    <p:sldId id="256" r:id="rId2"/>
    <p:sldId id="259" r:id="rId3"/>
    <p:sldId id="258" r:id="rId4"/>
    <p:sldId id="257" r:id="rId5"/>
    <p:sldId id="260" r:id="rId6"/>
    <p:sldId id="263" r:id="rId7"/>
    <p:sldId id="265" r:id="rId8"/>
    <p:sldId id="293" r:id="rId9"/>
    <p:sldId id="261" r:id="rId10"/>
    <p:sldId id="292" r:id="rId11"/>
    <p:sldId id="262" r:id="rId12"/>
    <p:sldId id="264" r:id="rId13"/>
    <p:sldId id="278" r:id="rId14"/>
    <p:sldId id="271" r:id="rId15"/>
    <p:sldId id="272" r:id="rId16"/>
    <p:sldId id="286" r:id="rId17"/>
    <p:sldId id="287" r:id="rId18"/>
    <p:sldId id="288" r:id="rId19"/>
    <p:sldId id="270" r:id="rId20"/>
    <p:sldId id="274" r:id="rId21"/>
    <p:sldId id="275" r:id="rId22"/>
    <p:sldId id="276" r:id="rId23"/>
    <p:sldId id="277" r:id="rId24"/>
    <p:sldId id="285" r:id="rId25"/>
    <p:sldId id="290" r:id="rId2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D750CA6-04F4-4631-BF6E-287C41FD1B59}">
          <p14:sldIdLst>
            <p14:sldId id="256"/>
          </p14:sldIdLst>
        </p14:section>
        <p14:section name="タイトルなしのセクション" id="{8C286162-E1AD-459F-B101-8785F27827C7}">
          <p14:sldIdLst>
            <p14:sldId id="259"/>
            <p14:sldId id="258"/>
            <p14:sldId id="257"/>
            <p14:sldId id="260"/>
            <p14:sldId id="263"/>
            <p14:sldId id="265"/>
            <p14:sldId id="293"/>
            <p14:sldId id="261"/>
            <p14:sldId id="292"/>
            <p14:sldId id="262"/>
            <p14:sldId id="264"/>
            <p14:sldId id="278"/>
            <p14:sldId id="271"/>
            <p14:sldId id="272"/>
            <p14:sldId id="286"/>
            <p14:sldId id="287"/>
            <p14:sldId id="288"/>
            <p14:sldId id="270"/>
            <p14:sldId id="274"/>
            <p14:sldId id="275"/>
            <p14:sldId id="276"/>
            <p14:sldId id="277"/>
            <p14:sldId id="285"/>
          </p14:sldIdLst>
        </p14:section>
        <p14:section name="タイトルなしのセクション" id="{AA112C47-02E9-43DB-B669-2956428384DC}">
          <p14:sldIdLst>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E5FE"/>
    <a:srgbClr val="FFFFFF"/>
    <a:srgbClr val="FF9797"/>
    <a:srgbClr val="EA149E"/>
    <a:srgbClr val="FC4AEF"/>
    <a:srgbClr val="4EE739"/>
    <a:srgbClr val="A1F3B6"/>
    <a:srgbClr val="FF9B9B"/>
    <a:srgbClr val="AB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p:cViewPr varScale="1">
        <p:scale>
          <a:sx n="69" d="100"/>
          <a:sy n="69" d="100"/>
        </p:scale>
        <p:origin x="78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26"/>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25C4B24-109F-4552-8B10-E993288DEBA8}" type="datetimeFigureOut">
              <a:rPr kumimoji="1" lang="ja-JP" altLang="en-US" smtClean="0"/>
              <a:t>2023/11/8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76B91289-E555-410B-BDC5-7D2736677A07}" type="slidenum">
              <a:rPr kumimoji="1" lang="ja-JP" altLang="en-US" smtClean="0"/>
              <a:t>‹#›</a:t>
            </a:fld>
            <a:endParaRPr kumimoji="1" lang="ja-JP" altLang="en-US"/>
          </a:p>
        </p:txBody>
      </p:sp>
    </p:spTree>
    <p:extLst>
      <p:ext uri="{BB962C8B-B14F-4D97-AF65-F5344CB8AC3E}">
        <p14:creationId xmlns:p14="http://schemas.microsoft.com/office/powerpoint/2010/main" val="3981743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56A2E30-D814-4377-A483-CF3EC7C4A49B}"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E7AAB35-2EF2-487B-8E52-19FDA14E95BF}" type="slidenum">
              <a:rPr kumimoji="1" lang="ja-JP" altLang="en-US" smtClean="0"/>
              <a:t>‹#›</a:t>
            </a:fld>
            <a:endParaRPr kumimoji="1" lang="ja-JP" altLang="en-US"/>
          </a:p>
        </p:txBody>
      </p:sp>
    </p:spTree>
    <p:extLst>
      <p:ext uri="{BB962C8B-B14F-4D97-AF65-F5344CB8AC3E}">
        <p14:creationId xmlns:p14="http://schemas.microsoft.com/office/powerpoint/2010/main" val="26542801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7AAB35-2EF2-487B-8E52-19FDA14E95BF}" type="slidenum">
              <a:rPr kumimoji="1" lang="ja-JP" altLang="en-US" smtClean="0"/>
              <a:t>4</a:t>
            </a:fld>
            <a:endParaRPr kumimoji="1" lang="ja-JP" altLang="en-US"/>
          </a:p>
        </p:txBody>
      </p:sp>
    </p:spTree>
    <p:extLst>
      <p:ext uri="{BB962C8B-B14F-4D97-AF65-F5344CB8AC3E}">
        <p14:creationId xmlns:p14="http://schemas.microsoft.com/office/powerpoint/2010/main" val="235937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ぶ</a:t>
            </a:r>
            <a:endParaRPr kumimoji="1" lang="ja-JP" altLang="en-US" dirty="0"/>
          </a:p>
        </p:txBody>
      </p:sp>
      <p:sp>
        <p:nvSpPr>
          <p:cNvPr id="4" name="スライド番号プレースホルダー 3"/>
          <p:cNvSpPr>
            <a:spLocks noGrp="1"/>
          </p:cNvSpPr>
          <p:nvPr>
            <p:ph type="sldNum" sz="quarter" idx="10"/>
          </p:nvPr>
        </p:nvSpPr>
        <p:spPr/>
        <p:txBody>
          <a:bodyPr/>
          <a:lstStyle/>
          <a:p>
            <a:fld id="{FE7AAB35-2EF2-487B-8E52-19FDA14E95BF}" type="slidenum">
              <a:rPr kumimoji="1" lang="ja-JP" altLang="en-US" smtClean="0"/>
              <a:t>18</a:t>
            </a:fld>
            <a:endParaRPr kumimoji="1" lang="ja-JP" altLang="en-US"/>
          </a:p>
        </p:txBody>
      </p:sp>
    </p:spTree>
    <p:extLst>
      <p:ext uri="{BB962C8B-B14F-4D97-AF65-F5344CB8AC3E}">
        <p14:creationId xmlns:p14="http://schemas.microsoft.com/office/powerpoint/2010/main" val="123149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25E02E7-C2AA-4B2A-B348-FED4A6B34DC8}"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114E26-2483-49A6-BD16-549090905E5E}"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16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61846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95340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51559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66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58302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97751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09811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18723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96808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5E02E7-C2AA-4B2A-B348-FED4A6B34DC8}"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78256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F25E02E7-C2AA-4B2A-B348-FED4A6B34DC8}" type="datetimeFigureOut">
              <a:rPr kumimoji="1" lang="ja-JP" altLang="en-US" smtClean="0"/>
              <a:t>2023/11/8</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98127238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ti.go.jp/policy/economy/hyojun/techno_infra/00_download/14_ryoumoku_qa_20190530.pdf" TargetMode="External"/><Relationship Id="rId2" Type="http://schemas.openxmlformats.org/officeDocument/2006/relationships/hyperlink" Target="https://www.meti.go.jp/policy/economy/hyojun/techno_infra/00_download/14_tokuteisyouhin.pdf" TargetMode="External"/><Relationship Id="rId1" Type="http://schemas.openxmlformats.org/officeDocument/2006/relationships/slideLayout" Target="../slideLayouts/slideLayout10.xml"/><Relationship Id="rId6" Type="http://schemas.openxmlformats.org/officeDocument/2006/relationships/hyperlink" Target="https://www.meti.go.jp/policy/economy/hyojun/techno_infra/50_qanda.html#5" TargetMode="External"/><Relationship Id="rId5" Type="http://schemas.openxmlformats.org/officeDocument/2006/relationships/hyperlink" Target="https://www.meti.go.jp/policy/economy/hyojun/techno_infra/50_qanda.html#4" TargetMode="External"/><Relationship Id="rId4" Type="http://schemas.openxmlformats.org/officeDocument/2006/relationships/hyperlink" Target="https://www.meti.go.jp/policy/economy/hyojun/techno_infra/00_download/14_ryoumoku_kosa.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商品量目制度について</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兵庫県産業労働部地域産業立地課　計量班</a:t>
            </a:r>
            <a:endParaRPr kumimoji="1" lang="ja-JP" altLang="en-US" dirty="0"/>
          </a:p>
        </p:txBody>
      </p:sp>
      <p:sp>
        <p:nvSpPr>
          <p:cNvPr id="4" name="テキスト ボックス 3"/>
          <p:cNvSpPr txBox="1"/>
          <p:nvPr/>
        </p:nvSpPr>
        <p:spPr>
          <a:xfrm>
            <a:off x="7301346" y="5781369"/>
            <a:ext cx="4405746" cy="461665"/>
          </a:xfrm>
          <a:prstGeom prst="rect">
            <a:avLst/>
          </a:prstGeom>
          <a:noFill/>
        </p:spPr>
        <p:txBody>
          <a:bodyPr wrap="square" rtlCol="0">
            <a:spAutoFit/>
          </a:bodyPr>
          <a:lstStyle/>
          <a:p>
            <a:r>
              <a:rPr kumimoji="1" lang="ja-JP" altLang="en-US" sz="2400" smtClean="0"/>
              <a:t>２０２３年１１月</a:t>
            </a:r>
            <a:r>
              <a:rPr kumimoji="1" lang="ja-JP" altLang="en-US" sz="2400" dirty="0" smtClean="0"/>
              <a:t>（ＨＰ用）</a:t>
            </a:r>
            <a:endParaRPr kumimoji="1" lang="ja-JP" altLang="en-US" sz="2400" dirty="0"/>
          </a:p>
        </p:txBody>
      </p:sp>
    </p:spTree>
    <p:extLst>
      <p:ext uri="{BB962C8B-B14F-4D97-AF65-F5344CB8AC3E}">
        <p14:creationId xmlns:p14="http://schemas.microsoft.com/office/powerpoint/2010/main" val="3908300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9454" y="1333190"/>
            <a:ext cx="9875520" cy="2486335"/>
          </a:xfrm>
        </p:spPr>
        <p:txBody>
          <a:bodyPr>
            <a:normAutofit fontScale="90000"/>
          </a:bodyPr>
          <a:lstStyle/>
          <a:p>
            <a:r>
              <a:rPr lang="ja-JP" altLang="en-US" sz="2800" dirty="0" smtClean="0">
                <a:solidFill>
                  <a:srgbClr val="0070C0"/>
                </a:solidFill>
              </a:rPr>
              <a:t>法第１３条</a:t>
            </a:r>
            <a:r>
              <a:rPr lang="ja-JP" altLang="en-US" sz="2800" dirty="0" smtClean="0"/>
              <a:t>　</a:t>
            </a:r>
            <a:r>
              <a:rPr lang="ja-JP" altLang="en-US" sz="2800" dirty="0" smtClean="0">
                <a:solidFill>
                  <a:srgbClr val="0070C0"/>
                </a:solidFill>
              </a:rPr>
              <a:t>第１項</a:t>
            </a:r>
            <a:r>
              <a:rPr lang="ja-JP" altLang="en-US" sz="2800" dirty="0" smtClean="0"/>
              <a:t>　政令で定める商品の販売の事業を行う者は、その特定商品をその特定物象量に関し</a:t>
            </a:r>
            <a:r>
              <a:rPr lang="ja-JP" altLang="en-US" sz="2800" dirty="0" smtClean="0">
                <a:solidFill>
                  <a:srgbClr val="FF0000"/>
                </a:solidFill>
              </a:rPr>
              <a:t>密封（商品を容器に入れ、又は包装して、その容器若しくは包装又はこれらに付した封紙を破棄しなければ、当該物象の状態の量を増加し、又は減少することができないようにすることをいう）をするときは、</a:t>
            </a:r>
            <a:r>
              <a:rPr lang="ja-JP" altLang="en-US" sz="2800" dirty="0" smtClean="0"/>
              <a:t>量目公差を超えないようにその特定物象量の計量をして、その容器又は包装に経済産業省令で定めるところによりこれを</a:t>
            </a:r>
            <a:r>
              <a:rPr lang="ja-JP" altLang="en-US" sz="2800" dirty="0" smtClean="0">
                <a:solidFill>
                  <a:srgbClr val="FF0000"/>
                </a:solidFill>
              </a:rPr>
              <a:t>表記しなければならない。</a:t>
            </a:r>
            <a:endParaRPr kumimoji="1" lang="ja-JP" altLang="en-US" sz="2800" dirty="0">
              <a:solidFill>
                <a:srgbClr val="FF0000"/>
              </a:solidFill>
            </a:endParaRPr>
          </a:p>
        </p:txBody>
      </p:sp>
      <p:sp>
        <p:nvSpPr>
          <p:cNvPr id="4" name="正方形/長方形 3"/>
          <p:cNvSpPr/>
          <p:nvPr/>
        </p:nvSpPr>
        <p:spPr>
          <a:xfrm>
            <a:off x="345201" y="528760"/>
            <a:ext cx="9422254"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a:t>
            </a:r>
            <a:r>
              <a:rPr kumimoji="1" lang="ja-JP" altLang="en-US" sz="3200" dirty="0" smtClean="0">
                <a:solidFill>
                  <a:schemeClr val="tx1"/>
                </a:solidFill>
              </a:rPr>
              <a:t>・密封をした特定商品に係る特定物象量の表記</a:t>
            </a:r>
            <a:endParaRPr kumimoji="1" lang="ja-JP" altLang="en-US" sz="2800" dirty="0"/>
          </a:p>
        </p:txBody>
      </p:sp>
      <p:sp>
        <p:nvSpPr>
          <p:cNvPr id="5" name="角丸四角形 4"/>
          <p:cNvSpPr/>
          <p:nvPr/>
        </p:nvSpPr>
        <p:spPr>
          <a:xfrm>
            <a:off x="955965" y="4216977"/>
            <a:ext cx="10557916" cy="18790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kumimoji="1" lang="en-US" altLang="ja-JP" sz="2400" dirty="0">
                <a:solidFill>
                  <a:schemeClr val="tx1"/>
                </a:solidFill>
              </a:rPr>
              <a:t>【</a:t>
            </a:r>
            <a:r>
              <a:rPr kumimoji="1" lang="ja-JP" altLang="en-US" sz="2400" dirty="0">
                <a:solidFill>
                  <a:schemeClr val="tx1"/>
                </a:solidFill>
              </a:rPr>
              <a:t>解説</a:t>
            </a:r>
            <a:r>
              <a:rPr kumimoji="1" lang="en-US" altLang="ja-JP" sz="2400" dirty="0">
                <a:solidFill>
                  <a:schemeClr val="tx1"/>
                </a:solidFill>
              </a:rPr>
              <a:t>】</a:t>
            </a:r>
          </a:p>
          <a:p>
            <a:pPr marL="45720" indent="0">
              <a:buNone/>
            </a:pPr>
            <a:r>
              <a:rPr lang="ja-JP" altLang="en-US" sz="2400" dirty="0">
                <a:solidFill>
                  <a:schemeClr val="tx1"/>
                </a:solidFill>
              </a:rPr>
              <a:t>　</a:t>
            </a:r>
            <a:r>
              <a:rPr lang="ja-JP" altLang="en-US" sz="2400" dirty="0" smtClean="0">
                <a:solidFill>
                  <a:schemeClr val="tx1"/>
                </a:solidFill>
              </a:rPr>
              <a:t>具体的な商品は</a:t>
            </a:r>
            <a:r>
              <a:rPr lang="ja-JP" altLang="en-US" sz="2400" b="1" dirty="0" smtClean="0">
                <a:solidFill>
                  <a:srgbClr val="FF0000"/>
                </a:solidFill>
              </a:rPr>
              <a:t>「特定商品の販売に係る計量に関する政令」の第５条</a:t>
            </a:r>
            <a:r>
              <a:rPr lang="ja-JP" altLang="en-US" sz="2400" dirty="0" smtClean="0">
                <a:solidFill>
                  <a:schemeClr val="tx1"/>
                </a:solidFill>
              </a:rPr>
              <a:t>に定められています。</a:t>
            </a:r>
            <a:endParaRPr lang="en-US" altLang="ja-JP" sz="2400" dirty="0" smtClean="0">
              <a:solidFill>
                <a:schemeClr val="tx1"/>
              </a:solidFill>
            </a:endParaRPr>
          </a:p>
          <a:p>
            <a:pPr marL="45720" indent="0">
              <a:buNone/>
            </a:pPr>
            <a:r>
              <a:rPr lang="ja-JP" altLang="en-US" sz="2400" dirty="0" smtClean="0">
                <a:solidFill>
                  <a:schemeClr val="tx1"/>
                </a:solidFill>
              </a:rPr>
              <a:t>　表記には、表記する者の氏名又は名称及び住所を付記しなければなりません。</a:t>
            </a:r>
            <a:endParaRPr lang="en-US" altLang="ja-JP" sz="2400" dirty="0" smtClean="0">
              <a:solidFill>
                <a:schemeClr val="tx1"/>
              </a:solidFill>
            </a:endParaRPr>
          </a:p>
        </p:txBody>
      </p:sp>
    </p:spTree>
    <p:extLst>
      <p:ext uri="{BB962C8B-B14F-4D97-AF65-F5344CB8AC3E}">
        <p14:creationId xmlns:p14="http://schemas.microsoft.com/office/powerpoint/2010/main" val="1888025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024" y="364133"/>
            <a:ext cx="8771709" cy="618309"/>
          </a:xfrm>
        </p:spPr>
        <p:txBody>
          <a:bodyPr>
            <a:normAutofit/>
          </a:bodyPr>
          <a:lstStyle/>
          <a:p>
            <a:r>
              <a:rPr kumimoji="1" lang="ja-JP" altLang="en-US" sz="3200" dirty="0" smtClean="0"/>
              <a:t>密封商品　</a:t>
            </a:r>
            <a:r>
              <a:rPr kumimoji="1" lang="en-US" altLang="ja-JP" sz="2800" dirty="0" smtClean="0"/>
              <a:t>Q&amp;A</a:t>
            </a:r>
            <a:r>
              <a:rPr kumimoji="1" lang="ja-JP" altLang="en-US" sz="2800" dirty="0" smtClean="0"/>
              <a:t>集より</a:t>
            </a:r>
            <a:endParaRPr kumimoji="1" lang="ja-JP" altLang="en-US" sz="2800" dirty="0"/>
          </a:p>
        </p:txBody>
      </p:sp>
      <p:sp>
        <p:nvSpPr>
          <p:cNvPr id="3" name="縦書きテキスト プレースホルダー 2"/>
          <p:cNvSpPr>
            <a:spLocks noGrp="1"/>
          </p:cNvSpPr>
          <p:nvPr>
            <p:ph type="body" orient="vert" idx="1"/>
          </p:nvPr>
        </p:nvSpPr>
        <p:spPr>
          <a:xfrm>
            <a:off x="697258" y="1024987"/>
            <a:ext cx="7785463" cy="5562049"/>
          </a:xfrm>
        </p:spPr>
        <p:txBody>
          <a:bodyPr vert="horz">
            <a:normAutofit lnSpcReduction="10000"/>
          </a:bodyPr>
          <a:lstStyle/>
          <a:p>
            <a:r>
              <a:rPr lang="ja-JP" altLang="en-US" b="1" dirty="0" smtClean="0"/>
              <a:t>該当する場合</a:t>
            </a:r>
            <a:endParaRPr lang="en-US" altLang="ja-JP" b="1" dirty="0" smtClean="0"/>
          </a:p>
          <a:p>
            <a:pPr marL="45720" indent="0">
              <a:buNone/>
            </a:pPr>
            <a:r>
              <a:rPr lang="ja-JP" altLang="en-US" sz="2600" dirty="0" smtClean="0">
                <a:solidFill>
                  <a:srgbClr val="0070C0"/>
                </a:solidFill>
              </a:rPr>
              <a:t>①容器又は包装を破棄しなければ内容量の増減ができない場合</a:t>
            </a:r>
            <a:endParaRPr lang="en-US" altLang="ja-JP" sz="2600" dirty="0" smtClean="0">
              <a:solidFill>
                <a:srgbClr val="0070C0"/>
              </a:solidFill>
            </a:endParaRPr>
          </a:p>
          <a:p>
            <a:pPr marL="45720" indent="0">
              <a:buNone/>
            </a:pPr>
            <a:r>
              <a:rPr lang="ja-JP" altLang="en-US" dirty="0" smtClean="0"/>
              <a:t>　</a:t>
            </a:r>
            <a:r>
              <a:rPr lang="en-US" altLang="ja-JP" b="1" dirty="0" smtClean="0"/>
              <a:t>a </a:t>
            </a:r>
            <a:r>
              <a:rPr lang="ja-JP" altLang="en-US" b="1" dirty="0" smtClean="0"/>
              <a:t>缶詰</a:t>
            </a:r>
            <a:endParaRPr lang="en-US" altLang="ja-JP" b="1" u="sng" dirty="0" smtClean="0"/>
          </a:p>
          <a:p>
            <a:pPr marL="45720" indent="0">
              <a:buNone/>
            </a:pPr>
            <a:r>
              <a:rPr lang="ja-JP" altLang="en-US" b="1" dirty="0" smtClean="0"/>
              <a:t>　</a:t>
            </a:r>
            <a:r>
              <a:rPr lang="en-US" altLang="ja-JP" b="1" dirty="0" smtClean="0"/>
              <a:t>b </a:t>
            </a:r>
            <a:r>
              <a:rPr lang="ja-JP" altLang="en-US" b="1" dirty="0" smtClean="0"/>
              <a:t>瓶詰（</a:t>
            </a:r>
            <a:r>
              <a:rPr lang="ja-JP" altLang="en-US" b="1" dirty="0" smtClean="0">
                <a:solidFill>
                  <a:srgbClr val="FF0000"/>
                </a:solidFill>
              </a:rPr>
              <a:t>王冠若しくはキャップが噛み込んでいるもの又は帯封のあるもの</a:t>
            </a:r>
            <a:r>
              <a:rPr lang="ja-JP" altLang="en-US" b="1" dirty="0" smtClean="0"/>
              <a:t>等）</a:t>
            </a:r>
            <a:endParaRPr lang="en-US" altLang="ja-JP" b="1" dirty="0" smtClean="0"/>
          </a:p>
          <a:p>
            <a:pPr marL="45720" indent="0">
              <a:buNone/>
            </a:pPr>
            <a:r>
              <a:rPr lang="ja-JP" altLang="en-US" b="1" dirty="0" smtClean="0"/>
              <a:t>　</a:t>
            </a:r>
            <a:r>
              <a:rPr lang="en-US" altLang="ja-JP" b="1" dirty="0" smtClean="0"/>
              <a:t>c </a:t>
            </a:r>
            <a:r>
              <a:rPr lang="ja-JP" altLang="en-US" b="1" dirty="0" err="1" smtClean="0"/>
              <a:t>すず</a:t>
            </a:r>
            <a:r>
              <a:rPr lang="ja-JP" altLang="en-US" b="1" dirty="0" smtClean="0"/>
              <a:t>箔、合成樹脂、紙（クラフト紙、板紙を含む）製等の容器詰めであって、ヒート・シール、のり付け、打ち込みまたはねじ込み蓋式のもの等）</a:t>
            </a:r>
            <a:endParaRPr lang="en-US" altLang="ja-JP" b="1" dirty="0" smtClean="0"/>
          </a:p>
          <a:p>
            <a:pPr marL="45720" indent="0">
              <a:buNone/>
            </a:pPr>
            <a:r>
              <a:rPr lang="ja-JP" altLang="en-US" b="1" dirty="0" smtClean="0"/>
              <a:t>　</a:t>
            </a:r>
            <a:r>
              <a:rPr lang="en-US" altLang="ja-JP" b="1" dirty="0" smtClean="0"/>
              <a:t>d </a:t>
            </a:r>
            <a:r>
              <a:rPr lang="ja-JP" altLang="en-US" b="1" dirty="0" smtClean="0"/>
              <a:t>箱詰め又は樽詰め（釘付けのり付け、打ち込みまたはネジ込み蓋式のもの等）</a:t>
            </a:r>
            <a:endParaRPr lang="en-US" altLang="ja-JP" b="1" dirty="0" smtClean="0"/>
          </a:p>
          <a:p>
            <a:pPr marL="45720" indent="0">
              <a:buNone/>
            </a:pPr>
            <a:r>
              <a:rPr lang="ja-JP" altLang="en-US" b="1" dirty="0" smtClean="0"/>
              <a:t>　</a:t>
            </a:r>
            <a:r>
              <a:rPr lang="en-US" altLang="ja-JP" b="1" dirty="0" smtClean="0"/>
              <a:t>e </a:t>
            </a:r>
            <a:r>
              <a:rPr lang="ja-JP" altLang="en-US" b="1" dirty="0" smtClean="0"/>
              <a:t>いわゆるラップ包装（発砲スチロール製等の載せ皿をストレッチフィルム等で覆いフィルム自体若しくはフィルムと皿とが融着しているもの又は</a:t>
            </a:r>
            <a:r>
              <a:rPr lang="ja-JP" altLang="en-US" b="1" dirty="0" smtClean="0">
                <a:solidFill>
                  <a:srgbClr val="FF0000"/>
                </a:solidFill>
              </a:rPr>
              <a:t>包装する者が特別に作成したテープで留めているもの</a:t>
            </a:r>
            <a:endParaRPr lang="en-US" altLang="ja-JP" b="1" dirty="0" smtClean="0">
              <a:solidFill>
                <a:srgbClr val="FF0000"/>
              </a:solidFill>
            </a:endParaRPr>
          </a:p>
          <a:p>
            <a:pPr marL="45720" indent="0">
              <a:buNone/>
            </a:pPr>
            <a:endParaRPr lang="en-US" altLang="ja-JP" dirty="0" smtClean="0"/>
          </a:p>
        </p:txBody>
      </p:sp>
      <p:pic>
        <p:nvPicPr>
          <p:cNvPr id="7" name="Picture 2" descr="ソース画像を表示"/>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57064" y="3806012"/>
            <a:ext cx="2612572" cy="2738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ソース画像を表示"/>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579703" y="854542"/>
            <a:ext cx="3189932" cy="284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24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640081" y="470266"/>
            <a:ext cx="6466114" cy="5930536"/>
          </a:xfrm>
        </p:spPr>
        <p:txBody>
          <a:bodyPr vert="horz">
            <a:normAutofit/>
          </a:bodyPr>
          <a:lstStyle/>
          <a:p>
            <a:pPr marL="45720" indent="0">
              <a:buNone/>
            </a:pPr>
            <a:r>
              <a:rPr kumimoji="1" lang="ja-JP" altLang="en-US" sz="2600" dirty="0" smtClean="0">
                <a:solidFill>
                  <a:srgbClr val="0070C0"/>
                </a:solidFill>
              </a:rPr>
              <a:t>②容器又は包装に付した封紙を破棄しなければ内容量の増減ができない場合</a:t>
            </a:r>
            <a:endParaRPr kumimoji="1" lang="en-US" altLang="ja-JP" sz="2600" dirty="0" smtClean="0">
              <a:solidFill>
                <a:srgbClr val="0070C0"/>
              </a:solidFill>
            </a:endParaRPr>
          </a:p>
          <a:p>
            <a:pPr marL="45720" indent="0">
              <a:buNone/>
            </a:pPr>
            <a:r>
              <a:rPr kumimoji="1" lang="ja-JP" altLang="en-US" dirty="0" smtClean="0"/>
              <a:t>　</a:t>
            </a:r>
            <a:r>
              <a:rPr kumimoji="1" lang="ja-JP" altLang="en-US" b="1" dirty="0" smtClean="0"/>
              <a:t>容器又は包装の材質又は形状を問わず、第三者が意図的に内容量を増減するためには、</a:t>
            </a:r>
            <a:r>
              <a:rPr kumimoji="1" lang="ja-JP" altLang="en-US" b="1" dirty="0" smtClean="0">
                <a:solidFill>
                  <a:srgbClr val="FF0000"/>
                </a:solidFill>
              </a:rPr>
              <a:t>必ず破棄しなければならないように</a:t>
            </a:r>
            <a:r>
              <a:rPr kumimoji="1" lang="ja-JP" altLang="en-US" b="1" u="sng" dirty="0" smtClean="0">
                <a:solidFill>
                  <a:srgbClr val="FF0000"/>
                </a:solidFill>
              </a:rPr>
              <a:t>特別に作成されたテープ状のシール等</a:t>
            </a:r>
            <a:r>
              <a:rPr kumimoji="1" lang="ja-JP" altLang="en-US" b="1" dirty="0" smtClean="0">
                <a:solidFill>
                  <a:srgbClr val="FF0000"/>
                </a:solidFill>
              </a:rPr>
              <a:t>が、詰込みを行う者によりその容器又は包装の開口部に施されているもの</a:t>
            </a:r>
            <a:endParaRPr kumimoji="1" lang="en-US" altLang="ja-JP" b="1" dirty="0" smtClean="0">
              <a:solidFill>
                <a:srgbClr val="FF0000"/>
              </a:solidFill>
            </a:endParaRPr>
          </a:p>
          <a:p>
            <a:pPr marL="45720" indent="0">
              <a:buNone/>
            </a:pPr>
            <a:r>
              <a:rPr kumimoji="1" lang="ja-JP" altLang="en-US" dirty="0" smtClean="0"/>
              <a:t>（注１）紙袋、ビニール袋の開口部を、</a:t>
            </a:r>
            <a:r>
              <a:rPr kumimoji="1" lang="ja-JP" altLang="en-US" dirty="0" err="1" smtClean="0"/>
              <a:t>ひも</a:t>
            </a:r>
            <a:r>
              <a:rPr kumimoji="1" lang="ja-JP" altLang="en-US" dirty="0" smtClean="0"/>
              <a:t>、輪ゴム、こより、針金、セロハンテープ、ガムテープ等により封をした程度のもの又はホッチキスで留めた程度のものは、上記の「特別に作成されたテープ状のシール等が施されたもの」には該当しないものとする。</a:t>
            </a:r>
            <a:endParaRPr kumimoji="1" lang="en-US" altLang="ja-JP" dirty="0" smtClean="0"/>
          </a:p>
          <a:p>
            <a:pPr marL="45720" indent="0">
              <a:buNone/>
            </a:pPr>
            <a:r>
              <a:rPr kumimoji="1" lang="ja-JP" altLang="en-US" dirty="0" smtClean="0"/>
              <a:t>（注２）いわゆるラップ包装のうち①－</a:t>
            </a:r>
            <a:r>
              <a:rPr kumimoji="1" lang="en-US" altLang="ja-JP" dirty="0" smtClean="0"/>
              <a:t>e</a:t>
            </a:r>
            <a:r>
              <a:rPr kumimoji="1" lang="ja-JP" altLang="en-US" dirty="0" smtClean="0"/>
              <a:t>に該当しないものであっても、上記の「特別に作成されたテープ状のシール等」が施されていれば②に該当する。</a:t>
            </a:r>
            <a:endParaRPr kumimoji="1" lang="en-US" altLang="ja-JP" dirty="0" smtClean="0"/>
          </a:p>
        </p:txBody>
      </p:sp>
      <p:pic>
        <p:nvPicPr>
          <p:cNvPr id="6" name="Picture 4" descr="ソース画像を表示"/>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426036" y="470265"/>
            <a:ext cx="2382982" cy="34537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ソース画像を表示"/>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072255" y="678872"/>
            <a:ext cx="170930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コスメや食料品の封緘（ふうかん）シールをオリジナルサイズや形状で作ります【印刷ネットドットコム】 - 株式会社 明光舎印刷所のプレスリリース"/>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6" t="14030" r="616" b="12487"/>
          <a:stretch/>
        </p:blipFill>
        <p:spPr bwMode="auto">
          <a:xfrm>
            <a:off x="7282890" y="4087879"/>
            <a:ext cx="4498669" cy="23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860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CD6501E-E698-6EBB-4B58-BBBCB9D4DDAA}"/>
              </a:ext>
            </a:extLst>
          </p:cNvPr>
          <p:cNvSpPr>
            <a:spLocks noGrp="1"/>
          </p:cNvSpPr>
          <p:nvPr>
            <p:ph idx="1"/>
          </p:nvPr>
        </p:nvSpPr>
        <p:spPr>
          <a:xfrm>
            <a:off x="838200" y="746125"/>
            <a:ext cx="4533900" cy="1450975"/>
          </a:xfrm>
        </p:spPr>
        <p:txBody>
          <a:bodyPr>
            <a:normAutofit fontScale="92500"/>
          </a:bodyPr>
          <a:lstStyle/>
          <a:p>
            <a:pPr marL="0" indent="0">
              <a:buNone/>
            </a:pPr>
            <a:r>
              <a:rPr kumimoji="1" lang="ja-JP" altLang="en-US" sz="3200" dirty="0" smtClean="0"/>
              <a:t>ラップ包装（</a:t>
            </a:r>
            <a:r>
              <a:rPr kumimoji="1" lang="ja-JP" altLang="en-US" sz="3200" dirty="0"/>
              <a:t>フィルム）</a:t>
            </a:r>
            <a:endParaRPr kumimoji="1" lang="en-US" altLang="ja-JP" sz="3200" dirty="0"/>
          </a:p>
          <a:p>
            <a:pPr marL="0" indent="0">
              <a:buNone/>
            </a:pPr>
            <a:r>
              <a:rPr kumimoji="1" lang="ja-JP" altLang="en-US" dirty="0"/>
              <a:t>　</a:t>
            </a:r>
            <a:r>
              <a:rPr kumimoji="1" lang="ja-JP" altLang="en-US" sz="2400" dirty="0"/>
              <a:t>一度一部を破棄したら元に戻せない状態であること</a:t>
            </a:r>
          </a:p>
        </p:txBody>
      </p:sp>
      <p:sp>
        <p:nvSpPr>
          <p:cNvPr id="5" name="正方形/長方形 4">
            <a:extLst>
              <a:ext uri="{FF2B5EF4-FFF2-40B4-BE49-F238E27FC236}">
                <a16:creationId xmlns:a16="http://schemas.microsoft.com/office/drawing/2014/main" id="{31D3C644-C46F-3B72-A685-CB5C04DF09F7}"/>
              </a:ext>
            </a:extLst>
          </p:cNvPr>
          <p:cNvSpPr/>
          <p:nvPr/>
        </p:nvSpPr>
        <p:spPr>
          <a:xfrm>
            <a:off x="6387150" y="3671455"/>
            <a:ext cx="4707829"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シールを剥がして開けた後、元に戻せない</a:t>
            </a:r>
            <a:endParaRPr kumimoji="1" lang="ja-JP" altLang="en-US" b="1" dirty="0">
              <a:solidFill>
                <a:schemeClr val="tx1"/>
              </a:solidFill>
            </a:endParaRPr>
          </a:p>
        </p:txBody>
      </p:sp>
      <p:sp>
        <p:nvSpPr>
          <p:cNvPr id="6" name="正方形/長方形 5">
            <a:extLst>
              <a:ext uri="{FF2B5EF4-FFF2-40B4-BE49-F238E27FC236}">
                <a16:creationId xmlns:a16="http://schemas.microsoft.com/office/drawing/2014/main" id="{09FAFF1D-5C80-F796-CF50-AC2ED622127A}"/>
              </a:ext>
            </a:extLst>
          </p:cNvPr>
          <p:cNvSpPr/>
          <p:nvPr/>
        </p:nvSpPr>
        <p:spPr>
          <a:xfrm>
            <a:off x="6258215" y="888281"/>
            <a:ext cx="4965700"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a:solidFill>
                  <a:schemeClr val="tx1"/>
                </a:solidFill>
              </a:rPr>
              <a:t>シールが貼られているので、</a:t>
            </a:r>
            <a:r>
              <a:rPr kumimoji="1" lang="ja-JP" altLang="en-US" b="1" dirty="0">
                <a:solidFill>
                  <a:schemeClr val="tx1"/>
                </a:solidFill>
              </a:rPr>
              <a:t>密閉されている</a:t>
            </a:r>
          </a:p>
        </p:txBody>
      </p:sp>
      <p:sp>
        <p:nvSpPr>
          <p:cNvPr id="7" name="四角形: 角を丸くする 6">
            <a:extLst>
              <a:ext uri="{FF2B5EF4-FFF2-40B4-BE49-F238E27FC236}">
                <a16:creationId xmlns:a16="http://schemas.microsoft.com/office/drawing/2014/main" id="{6ADE4E21-A98A-ECB9-4F5C-A44999EAEFD4}"/>
              </a:ext>
            </a:extLst>
          </p:cNvPr>
          <p:cNvSpPr/>
          <p:nvPr/>
        </p:nvSpPr>
        <p:spPr>
          <a:xfrm>
            <a:off x="7975602" y="369888"/>
            <a:ext cx="1447800" cy="419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裏面</a:t>
            </a:r>
          </a:p>
        </p:txBody>
      </p:sp>
      <p:sp>
        <p:nvSpPr>
          <p:cNvPr id="8" name="四角形: 角を丸くする 7">
            <a:extLst>
              <a:ext uri="{FF2B5EF4-FFF2-40B4-BE49-F238E27FC236}">
                <a16:creationId xmlns:a16="http://schemas.microsoft.com/office/drawing/2014/main" id="{9F3E1244-1A04-0472-C659-42A291CFF74F}"/>
              </a:ext>
            </a:extLst>
          </p:cNvPr>
          <p:cNvSpPr/>
          <p:nvPr/>
        </p:nvSpPr>
        <p:spPr>
          <a:xfrm>
            <a:off x="2381249" y="2579255"/>
            <a:ext cx="1447800" cy="419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表</a:t>
            </a:r>
            <a:r>
              <a:rPr kumimoji="1" lang="ja-JP" altLang="en-US" sz="2400" dirty="0">
                <a:solidFill>
                  <a:schemeClr val="tx1"/>
                </a:solidFill>
              </a:rPr>
              <a:t>面</a:t>
            </a:r>
          </a:p>
        </p:txBody>
      </p:sp>
      <p:sp>
        <p:nvSpPr>
          <p:cNvPr id="11" name="矢印: 右 10">
            <a:extLst>
              <a:ext uri="{FF2B5EF4-FFF2-40B4-BE49-F238E27FC236}">
                <a16:creationId xmlns:a16="http://schemas.microsoft.com/office/drawing/2014/main" id="{A32AF0D2-1316-3A37-0373-68BE0E7FD5F4}"/>
              </a:ext>
            </a:extLst>
          </p:cNvPr>
          <p:cNvSpPr/>
          <p:nvPr/>
        </p:nvSpPr>
        <p:spPr>
          <a:xfrm>
            <a:off x="5214505" y="1808595"/>
            <a:ext cx="701386" cy="3725720"/>
          </a:xfrm>
          <a:prstGeom prst="rightArrow">
            <a:avLst>
              <a:gd name="adj1" fmla="val 6872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a:t>密閉状態</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1337"/>
          <a:stretch/>
        </p:blipFill>
        <p:spPr>
          <a:xfrm>
            <a:off x="1224395" y="3135745"/>
            <a:ext cx="3761509" cy="3151909"/>
          </a:xfrm>
          <a:prstGeom prst="rect">
            <a:avLst/>
          </a:prstGeom>
        </p:spPr>
      </p:pic>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89770" y="1496723"/>
            <a:ext cx="2643939" cy="2000503"/>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62209" y="4367488"/>
            <a:ext cx="2290963" cy="2081227"/>
          </a:xfrm>
          <a:prstGeom prst="rect">
            <a:avLst/>
          </a:prstGeom>
        </p:spPr>
      </p:pic>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15891" y="4361137"/>
            <a:ext cx="2668973" cy="2058275"/>
          </a:xfrm>
          <a:prstGeom prst="rect">
            <a:avLst/>
          </a:prstGeom>
        </p:spPr>
      </p:pic>
      <p:sp>
        <p:nvSpPr>
          <p:cNvPr id="14" name="右矢印 13"/>
          <p:cNvSpPr/>
          <p:nvPr/>
        </p:nvSpPr>
        <p:spPr>
          <a:xfrm>
            <a:off x="8741065" y="4361136"/>
            <a:ext cx="402935" cy="2058275"/>
          </a:xfrm>
          <a:prstGeom prst="rightArrow">
            <a:avLst>
              <a:gd name="adj1" fmla="val 50000"/>
              <a:gd name="adj2" fmla="val 3968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950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3648" y="421178"/>
            <a:ext cx="2697480" cy="657497"/>
          </a:xfrm>
        </p:spPr>
        <p:txBody>
          <a:bodyPr>
            <a:normAutofit/>
          </a:bodyPr>
          <a:lstStyle/>
          <a:p>
            <a:r>
              <a:rPr kumimoji="1" lang="ja-JP" altLang="en-US" sz="3200" dirty="0" smtClean="0"/>
              <a:t>表</a:t>
            </a:r>
            <a:r>
              <a:rPr lang="ja-JP" altLang="en-US" sz="3200" dirty="0"/>
              <a:t>記</a:t>
            </a:r>
            <a:r>
              <a:rPr kumimoji="1" lang="ja-JP" altLang="en-US" sz="3200" dirty="0" smtClean="0"/>
              <a:t>の義務</a:t>
            </a:r>
            <a:endParaRPr kumimoji="1" lang="ja-JP" altLang="en-US" sz="3200" dirty="0"/>
          </a:p>
        </p:txBody>
      </p:sp>
      <p:sp>
        <p:nvSpPr>
          <p:cNvPr id="4" name="タイトル 1"/>
          <p:cNvSpPr txBox="1">
            <a:spLocks/>
          </p:cNvSpPr>
          <p:nvPr/>
        </p:nvSpPr>
        <p:spPr>
          <a:xfrm>
            <a:off x="992777" y="1175063"/>
            <a:ext cx="10920549" cy="583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○灯油はその容器に内容量を表記しなければならない（法第１２条第２項）</a:t>
            </a:r>
            <a:endParaRPr lang="ja-JP" altLang="en-US" sz="2400" dirty="0"/>
          </a:p>
        </p:txBody>
      </p:sp>
      <p:sp>
        <p:nvSpPr>
          <p:cNvPr id="5" name="タイトル 1"/>
          <p:cNvSpPr txBox="1">
            <a:spLocks/>
          </p:cNvSpPr>
          <p:nvPr/>
        </p:nvSpPr>
        <p:spPr>
          <a:xfrm>
            <a:off x="992778" y="1854926"/>
            <a:ext cx="10920549" cy="20987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○密封した特定商品を、量目公差を超えないよう計量し</a:t>
            </a:r>
            <a:r>
              <a:rPr lang="ja-JP" altLang="en-US" sz="2400" dirty="0"/>
              <a:t>、その容器又は包装に特定</a:t>
            </a:r>
            <a:r>
              <a:rPr lang="ja-JP" altLang="en-US" sz="2400" dirty="0" smtClean="0"/>
              <a:t>物象量（内容量）を表記しなければならない（法第１３条第２項）</a:t>
            </a:r>
            <a:endParaRPr lang="en-US" altLang="ja-JP" sz="2400" dirty="0" smtClean="0"/>
          </a:p>
          <a:p>
            <a:endParaRPr lang="en-US" altLang="ja-JP" sz="2400" dirty="0"/>
          </a:p>
          <a:p>
            <a:r>
              <a:rPr lang="ja-JP" altLang="en-US" sz="2400" dirty="0" smtClean="0"/>
              <a:t>○表記には、表記する者の氏名または名称及び住所を付記しなければならない。</a:t>
            </a:r>
            <a:endParaRPr lang="en-US" altLang="ja-JP" sz="2400" dirty="0" smtClean="0"/>
          </a:p>
          <a:p>
            <a:r>
              <a:rPr lang="ja-JP" altLang="en-US" sz="2400" dirty="0" smtClean="0"/>
              <a:t>　　　　　　　　　　　　　　　　　　　　　　　（法第１３条第３項）</a:t>
            </a:r>
            <a:endParaRPr lang="ja-JP" altLang="en-US" sz="2400" dirty="0"/>
          </a:p>
        </p:txBody>
      </p:sp>
      <p:pic>
        <p:nvPicPr>
          <p:cNvPr id="1026" name="Picture 2" descr="ソース画像を表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284" y="3628308"/>
            <a:ext cx="2814055" cy="2814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670" y="3909653"/>
            <a:ext cx="3842913" cy="24656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ソース画像を表示"/>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27254" y="3869233"/>
            <a:ext cx="3828669" cy="250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5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7646" y="609600"/>
            <a:ext cx="8582297" cy="748937"/>
          </a:xfrm>
        </p:spPr>
        <p:txBody>
          <a:bodyPr>
            <a:normAutofit/>
          </a:bodyPr>
          <a:lstStyle/>
          <a:p>
            <a:r>
              <a:rPr kumimoji="1" lang="ja-JP" altLang="en-US" sz="3200" dirty="0" smtClean="0"/>
              <a:t>輸入した特定商品（法第１４条）</a:t>
            </a:r>
            <a:endParaRPr kumimoji="1" lang="ja-JP" altLang="en-US" sz="3200" dirty="0"/>
          </a:p>
        </p:txBody>
      </p:sp>
      <p:sp>
        <p:nvSpPr>
          <p:cNvPr id="3" name="縦書きテキスト プレースホルダー 2"/>
          <p:cNvSpPr>
            <a:spLocks noGrp="1"/>
          </p:cNvSpPr>
          <p:nvPr>
            <p:ph type="body" orient="vert" idx="1"/>
          </p:nvPr>
        </p:nvSpPr>
        <p:spPr>
          <a:xfrm>
            <a:off x="1143000" y="1476103"/>
            <a:ext cx="9872871" cy="4619897"/>
          </a:xfrm>
        </p:spPr>
        <p:txBody>
          <a:bodyPr vert="horz"/>
          <a:lstStyle/>
          <a:p>
            <a:r>
              <a:rPr kumimoji="1" lang="ja-JP" altLang="en-US" dirty="0" smtClean="0"/>
              <a:t>密封された特定商品を輸入して販売するときは、その容器又は包装に、</a:t>
            </a:r>
            <a:r>
              <a:rPr kumimoji="1" lang="ja-JP" altLang="en-US" b="1" dirty="0" smtClean="0"/>
              <a:t>量目公差を超えないように製造業者により計量されたその特定物象量により、販売業者が表記したものを販売しなければならない</a:t>
            </a:r>
            <a:r>
              <a:rPr kumimoji="1" lang="ja-JP" altLang="en-US" dirty="0" smtClean="0"/>
              <a:t>。</a:t>
            </a:r>
            <a:endParaRPr kumimoji="1" lang="en-US" altLang="ja-JP" dirty="0" smtClean="0"/>
          </a:p>
          <a:p>
            <a:r>
              <a:rPr kumimoji="1" lang="ja-JP" altLang="en-US" dirty="0" smtClean="0"/>
              <a:t>特定商品には、</a:t>
            </a:r>
            <a:r>
              <a:rPr kumimoji="1" lang="ja-JP" altLang="en-US" b="1" dirty="0" smtClean="0"/>
              <a:t>表記する者の氏名または名称及び住所を付記しなければならない</a:t>
            </a:r>
            <a:endParaRPr kumimoji="1" lang="en-US" altLang="ja-JP" b="1" dirty="0" smtClean="0"/>
          </a:p>
        </p:txBody>
      </p:sp>
      <p:pic>
        <p:nvPicPr>
          <p:cNvPr id="3074" name="Picture 2" descr="ソース画像を表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922" y="3309081"/>
            <a:ext cx="4285409" cy="32140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ソース画像を表示"/>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79435" y="3585956"/>
            <a:ext cx="3101800" cy="266030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9439443" y="3592672"/>
            <a:ext cx="2144464" cy="1631216"/>
          </a:xfrm>
          <a:prstGeom prst="rect">
            <a:avLst/>
          </a:prstGeom>
          <a:noFill/>
        </p:spPr>
        <p:txBody>
          <a:bodyPr vert="horz" wrap="square" rtlCol="0">
            <a:spAutoFit/>
          </a:bodyPr>
          <a:lstStyle/>
          <a:p>
            <a:r>
              <a:rPr kumimoji="1" lang="ja-JP" altLang="en-US" sz="2000" dirty="0" smtClean="0"/>
              <a:t>輸入品の正確にはかる義務は、輸出者にあたる製造者に課せられる</a:t>
            </a:r>
            <a:endParaRPr kumimoji="1" lang="ja-JP" altLang="en-US" sz="2000" dirty="0"/>
          </a:p>
        </p:txBody>
      </p:sp>
    </p:spTree>
    <p:extLst>
      <p:ext uri="{BB962C8B-B14F-4D97-AF65-F5344CB8AC3E}">
        <p14:creationId xmlns:p14="http://schemas.microsoft.com/office/powerpoint/2010/main" val="314892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216" y="354807"/>
            <a:ext cx="11194473" cy="762000"/>
          </a:xfrm>
        </p:spPr>
        <p:txBody>
          <a:bodyPr>
            <a:normAutofit/>
          </a:bodyPr>
          <a:lstStyle/>
          <a:p>
            <a:r>
              <a:rPr kumimoji="1" lang="ja-JP" altLang="en-US" sz="2400" dirty="0" smtClean="0"/>
              <a:t>（正しくはかるための条件１</a:t>
            </a:r>
            <a:r>
              <a:rPr kumimoji="1" lang="en-US" altLang="ja-JP" sz="2400" dirty="0" smtClean="0"/>
              <a:t>)</a:t>
            </a:r>
            <a:r>
              <a:rPr kumimoji="1" lang="ja-JP" altLang="en-US" sz="3200" dirty="0" smtClean="0">
                <a:solidFill>
                  <a:srgbClr val="0070C0"/>
                </a:solidFill>
              </a:rPr>
              <a:t>「正しい計量器を使用し、維持する」</a:t>
            </a:r>
            <a:endParaRPr kumimoji="1" lang="ja-JP" altLang="en-US" sz="3200" dirty="0">
              <a:solidFill>
                <a:srgbClr val="0070C0"/>
              </a:solidFill>
            </a:endParaRPr>
          </a:p>
        </p:txBody>
      </p:sp>
      <p:sp>
        <p:nvSpPr>
          <p:cNvPr id="3" name="縦書きテキスト プレースホルダー 2"/>
          <p:cNvSpPr>
            <a:spLocks noGrp="1"/>
          </p:cNvSpPr>
          <p:nvPr>
            <p:ph type="body" orient="vert" idx="1"/>
          </p:nvPr>
        </p:nvSpPr>
        <p:spPr>
          <a:xfrm>
            <a:off x="1101437" y="1233055"/>
            <a:ext cx="10702636" cy="2043545"/>
          </a:xfrm>
        </p:spPr>
        <p:txBody>
          <a:bodyPr vert="horz">
            <a:normAutofit/>
          </a:bodyPr>
          <a:lstStyle/>
          <a:p>
            <a:pPr marL="45720" indent="0">
              <a:buNone/>
            </a:pPr>
            <a:r>
              <a:rPr kumimoji="1" lang="ja-JP" altLang="en-US" b="1" dirty="0" smtClean="0"/>
              <a:t>①</a:t>
            </a:r>
            <a:r>
              <a:rPr kumimoji="1" lang="ja-JP" altLang="en-US" dirty="0" smtClean="0"/>
              <a:t>　</a:t>
            </a:r>
            <a:r>
              <a:rPr kumimoji="1" lang="ja-JP" altLang="en-US" b="1" dirty="0" smtClean="0"/>
              <a:t>取引証明に使用する計量器</a:t>
            </a:r>
            <a:r>
              <a:rPr kumimoji="1" lang="ja-JP" altLang="en-US" dirty="0" smtClean="0"/>
              <a:t>は、国または都道府県知事等が行う</a:t>
            </a:r>
            <a:r>
              <a:rPr kumimoji="1" lang="ja-JP" altLang="en-US" b="1" dirty="0" smtClean="0"/>
              <a:t>検定に合格したものでなければなりません</a:t>
            </a:r>
            <a:r>
              <a:rPr kumimoji="1" lang="ja-JP" altLang="en-US" dirty="0" smtClean="0"/>
              <a:t>。</a:t>
            </a:r>
            <a:endParaRPr kumimoji="1" lang="en-US" altLang="ja-JP" dirty="0" smtClean="0"/>
          </a:p>
          <a:p>
            <a:pPr marL="45720" indent="0">
              <a:buNone/>
            </a:pPr>
            <a:r>
              <a:rPr kumimoji="1" lang="ja-JP" altLang="en-US" dirty="0" smtClean="0"/>
              <a:t>　検定に合格した計量器には</a:t>
            </a:r>
            <a:r>
              <a:rPr kumimoji="1" lang="ja-JP" altLang="en-US" b="1" dirty="0" smtClean="0">
                <a:solidFill>
                  <a:srgbClr val="FF0000"/>
                </a:solidFill>
              </a:rPr>
              <a:t>“検定証印”</a:t>
            </a:r>
            <a:r>
              <a:rPr kumimoji="1" lang="ja-JP" altLang="en-US" dirty="0" smtClean="0"/>
              <a:t>が、検定を受けた年月と合わせて付されます。</a:t>
            </a:r>
            <a:endParaRPr kumimoji="1" lang="en-US" altLang="ja-JP" dirty="0" smtClean="0"/>
          </a:p>
          <a:p>
            <a:pPr marL="45720" indent="0">
              <a:buNone/>
            </a:pPr>
            <a:r>
              <a:rPr kumimoji="1" lang="ja-JP" altLang="en-US" dirty="0" smtClean="0"/>
              <a:t>　</a:t>
            </a:r>
            <a:endParaRPr kumimoji="1" lang="ja-JP" altLang="en-US" dirty="0"/>
          </a:p>
        </p:txBody>
      </p:sp>
      <p:sp>
        <p:nvSpPr>
          <p:cNvPr id="4" name="正方形/長方形 3"/>
          <p:cNvSpPr/>
          <p:nvPr/>
        </p:nvSpPr>
        <p:spPr>
          <a:xfrm>
            <a:off x="1399309" y="2736272"/>
            <a:ext cx="2660073" cy="4433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kumimoji="1" lang="ja-JP" altLang="en-US" sz="2000" dirty="0">
                <a:solidFill>
                  <a:schemeClr val="tx1"/>
                </a:solidFill>
              </a:rPr>
              <a:t>指定製造事業者制度</a:t>
            </a:r>
            <a:endParaRPr kumimoji="1" lang="en-US" altLang="ja-JP" sz="2000" dirty="0">
              <a:solidFill>
                <a:schemeClr val="tx1"/>
              </a:solidFill>
            </a:endParaRPr>
          </a:p>
        </p:txBody>
      </p:sp>
      <p:sp>
        <p:nvSpPr>
          <p:cNvPr id="5" name="正方形/長方形 4"/>
          <p:cNvSpPr/>
          <p:nvPr/>
        </p:nvSpPr>
        <p:spPr>
          <a:xfrm>
            <a:off x="1708325" y="3179618"/>
            <a:ext cx="10095748" cy="713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solidFill>
              </a:rPr>
              <a:t>　一定の水準の製造・品質管理能力を有すると認められ、国の指定を受けた事業者</a:t>
            </a:r>
            <a:r>
              <a:rPr kumimoji="1" lang="ja-JP" altLang="en-US" dirty="0" smtClean="0">
                <a:solidFill>
                  <a:schemeClr val="tx1"/>
                </a:solidFill>
              </a:rPr>
              <a:t>が製造</a:t>
            </a:r>
            <a:r>
              <a:rPr kumimoji="1" lang="ja-JP" altLang="en-US" dirty="0" smtClean="0">
                <a:solidFill>
                  <a:schemeClr val="tx1"/>
                </a:solidFill>
              </a:rPr>
              <a:t>した場合には、検定証印の代わりに製造者が</a:t>
            </a:r>
            <a:r>
              <a:rPr kumimoji="1" lang="ja-JP" altLang="en-US" b="1" dirty="0" smtClean="0">
                <a:solidFill>
                  <a:srgbClr val="FF0000"/>
                </a:solidFill>
              </a:rPr>
              <a:t>“基準適合証印”</a:t>
            </a:r>
            <a:r>
              <a:rPr kumimoji="1" lang="ja-JP" altLang="en-US" dirty="0" smtClean="0">
                <a:solidFill>
                  <a:schemeClr val="tx1"/>
                </a:solidFill>
              </a:rPr>
              <a:t>を付すことができます。</a:t>
            </a:r>
            <a:endParaRPr kumimoji="1" lang="ja-JP" altLang="en-US" dirty="0">
              <a:solidFill>
                <a:schemeClr val="tx1"/>
              </a:solidFill>
            </a:endParaRPr>
          </a:p>
        </p:txBody>
      </p:sp>
      <p:pic>
        <p:nvPicPr>
          <p:cNvPr id="1026" name="Picture 2" descr="https://www.meti.go.jp/policy/economy/hyojun/techno_infra/12_images/kennteisyouin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515" y="4071288"/>
            <a:ext cx="1146849" cy="1032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eti.go.jp/policy/economy/hyojun/techno_infra/12_images/kijunntekigousouinn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610" y="4125623"/>
            <a:ext cx="1229725" cy="109754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746278" y="4350328"/>
            <a:ext cx="1787237" cy="523220"/>
          </a:xfrm>
          <a:prstGeom prst="rect">
            <a:avLst/>
          </a:prstGeom>
          <a:noFill/>
        </p:spPr>
        <p:txBody>
          <a:bodyPr wrap="square" rtlCol="0">
            <a:spAutoFit/>
          </a:bodyPr>
          <a:lstStyle/>
          <a:p>
            <a:r>
              <a:rPr kumimoji="1" lang="ja-JP" altLang="en-US" sz="2800" dirty="0" smtClean="0"/>
              <a:t>検定証印</a:t>
            </a:r>
            <a:endParaRPr kumimoji="1" lang="ja-JP" altLang="en-US" sz="2800" dirty="0"/>
          </a:p>
        </p:txBody>
      </p:sp>
      <p:sp>
        <p:nvSpPr>
          <p:cNvPr id="11" name="テキスト ボックス 10"/>
          <p:cNvSpPr txBox="1"/>
          <p:nvPr/>
        </p:nvSpPr>
        <p:spPr>
          <a:xfrm>
            <a:off x="6179127" y="4325760"/>
            <a:ext cx="2432340" cy="523220"/>
          </a:xfrm>
          <a:prstGeom prst="rect">
            <a:avLst/>
          </a:prstGeom>
          <a:noFill/>
        </p:spPr>
        <p:txBody>
          <a:bodyPr wrap="square" rtlCol="0">
            <a:spAutoFit/>
          </a:bodyPr>
          <a:lstStyle/>
          <a:p>
            <a:r>
              <a:rPr kumimoji="1" lang="ja-JP" altLang="en-US" sz="2800" dirty="0" smtClean="0"/>
              <a:t>基準適合証印</a:t>
            </a:r>
            <a:endParaRPr kumimoji="1" lang="ja-JP" altLang="en-US" sz="2800" dirty="0"/>
          </a:p>
        </p:txBody>
      </p:sp>
      <p:sp>
        <p:nvSpPr>
          <p:cNvPr id="12" name="縦書きテキスト プレースホルダー 2"/>
          <p:cNvSpPr txBox="1">
            <a:spLocks/>
          </p:cNvSpPr>
          <p:nvPr/>
        </p:nvSpPr>
        <p:spPr>
          <a:xfrm>
            <a:off x="1101437" y="5585330"/>
            <a:ext cx="10702636" cy="875869"/>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buFont typeface="Corbel" pitchFamily="34" charset="0"/>
              <a:buNone/>
            </a:pPr>
            <a:r>
              <a:rPr lang="ja-JP" altLang="en-US" b="1" dirty="0" smtClean="0"/>
              <a:t>②　２年に一度の定期検査の受検、および自主検査・日常点検の実施</a:t>
            </a:r>
            <a:endParaRPr lang="en-US" altLang="ja-JP" b="1" dirty="0" smtClean="0"/>
          </a:p>
          <a:p>
            <a:pPr marL="45720" indent="0">
              <a:buFont typeface="Corbel" pitchFamily="34" charset="0"/>
              <a:buNone/>
            </a:pPr>
            <a:r>
              <a:rPr lang="ja-JP" altLang="en-US" dirty="0" smtClean="0"/>
              <a:t>　　　</a:t>
            </a:r>
            <a:endParaRPr lang="en-US" altLang="ja-JP" dirty="0" smtClean="0"/>
          </a:p>
        </p:txBody>
      </p:sp>
    </p:spTree>
    <p:extLst>
      <p:ext uri="{BB962C8B-B14F-4D97-AF65-F5344CB8AC3E}">
        <p14:creationId xmlns:p14="http://schemas.microsoft.com/office/powerpoint/2010/main" val="397783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751607" y="1447801"/>
            <a:ext cx="4073237" cy="4752109"/>
          </a:xfrm>
        </p:spPr>
        <p:txBody>
          <a:bodyPr vert="horz"/>
          <a:lstStyle/>
          <a:p>
            <a:r>
              <a:rPr kumimoji="1" lang="ja-JP" altLang="en-US" b="1" dirty="0" smtClean="0"/>
              <a:t>台はしっかりしたもの</a:t>
            </a:r>
            <a:r>
              <a:rPr lang="ja-JP" altLang="en-US" b="1" dirty="0" smtClean="0"/>
              <a:t>を使う</a:t>
            </a:r>
            <a:endParaRPr kumimoji="1" lang="en-US" altLang="ja-JP" b="1" dirty="0" smtClean="0"/>
          </a:p>
          <a:p>
            <a:r>
              <a:rPr kumimoji="1" lang="ja-JP" altLang="en-US" b="1" dirty="0" smtClean="0"/>
              <a:t>水平に置き、ガタガタしない</a:t>
            </a:r>
            <a:endParaRPr kumimoji="1" lang="en-US" altLang="ja-JP" b="1" dirty="0" smtClean="0"/>
          </a:p>
          <a:p>
            <a:endParaRPr kumimoji="1" lang="en-US" altLang="ja-JP" b="1" dirty="0" smtClean="0"/>
          </a:p>
          <a:p>
            <a:r>
              <a:rPr kumimoji="1" lang="ja-JP" altLang="en-US" b="1" dirty="0" smtClean="0"/>
              <a:t>風や湿気（水分）の影響を受けない</a:t>
            </a:r>
            <a:endParaRPr kumimoji="1" lang="en-US" altLang="ja-JP" b="1" dirty="0" smtClean="0"/>
          </a:p>
          <a:p>
            <a:r>
              <a:rPr kumimoji="1" lang="ja-JP" altLang="en-US" b="1" dirty="0" smtClean="0"/>
              <a:t>振動を受けない</a:t>
            </a:r>
            <a:endParaRPr kumimoji="1" lang="en-US" altLang="ja-JP" b="1" dirty="0" smtClean="0"/>
          </a:p>
          <a:p>
            <a:r>
              <a:rPr kumimoji="1" lang="ja-JP" altLang="en-US" b="1" dirty="0" smtClean="0"/>
              <a:t>カートや荷物に触れない</a:t>
            </a:r>
            <a:endParaRPr kumimoji="1" lang="en-US" altLang="ja-JP" b="1" dirty="0" smtClean="0"/>
          </a:p>
          <a:p>
            <a:pPr marL="45720" indent="0">
              <a:buNone/>
            </a:pPr>
            <a:endParaRPr lang="en-US" altLang="ja-JP" b="1" dirty="0"/>
          </a:p>
          <a:p>
            <a:pPr marL="45720" indent="0">
              <a:buNone/>
            </a:pPr>
            <a:endParaRPr kumimoji="1" lang="en-US" altLang="ja-JP" b="1" dirty="0" smtClean="0"/>
          </a:p>
          <a:p>
            <a:r>
              <a:rPr kumimoji="1" lang="ja-JP" altLang="en-US" b="1" dirty="0" smtClean="0"/>
              <a:t>周辺の整理整頓</a:t>
            </a:r>
            <a:endParaRPr kumimoji="1" lang="en-US" altLang="ja-JP" b="1" dirty="0" smtClean="0"/>
          </a:p>
        </p:txBody>
      </p:sp>
      <p:sp>
        <p:nvSpPr>
          <p:cNvPr id="4" name="タイトル 1"/>
          <p:cNvSpPr>
            <a:spLocks noGrp="1"/>
          </p:cNvSpPr>
          <p:nvPr>
            <p:ph type="title"/>
          </p:nvPr>
        </p:nvSpPr>
        <p:spPr>
          <a:xfrm>
            <a:off x="471054" y="401782"/>
            <a:ext cx="11180617" cy="803564"/>
          </a:xfrm>
        </p:spPr>
        <p:txBody>
          <a:bodyPr>
            <a:normAutofit fontScale="90000"/>
          </a:bodyPr>
          <a:lstStyle/>
          <a:p>
            <a:r>
              <a:rPr kumimoji="1" lang="ja-JP" altLang="en-US" sz="2400" b="1" dirty="0" smtClean="0"/>
              <a:t>（正しくはかるための条件２）</a:t>
            </a:r>
            <a:r>
              <a:rPr kumimoji="1" lang="ja-JP" altLang="en-US" sz="3600" dirty="0" smtClean="0">
                <a:solidFill>
                  <a:srgbClr val="00B050"/>
                </a:solidFill>
              </a:rPr>
              <a:t>「正しく設置する」</a:t>
            </a:r>
            <a:r>
              <a:rPr kumimoji="1" lang="ja-JP" altLang="en-US" sz="3100" dirty="0" smtClean="0">
                <a:solidFill>
                  <a:srgbClr val="00B050"/>
                </a:solidFill>
              </a:rPr>
              <a:t>（置き場所を選ぶ）</a:t>
            </a:r>
            <a:endParaRPr kumimoji="1" lang="ja-JP" altLang="en-US" sz="3100" dirty="0">
              <a:solidFill>
                <a:srgbClr val="00B050"/>
              </a:solidFill>
            </a:endParaRPr>
          </a:p>
        </p:txBody>
      </p:sp>
      <p:pic>
        <p:nvPicPr>
          <p:cNvPr id="5" name="Picture 6" descr="msotw9_temp0"/>
          <p:cNvPicPr>
            <a:picLocks noChangeAspect="1" noChangeArrowheads="1"/>
          </p:cNvPicPr>
          <p:nvPr/>
        </p:nvPicPr>
        <p:blipFill>
          <a:blip r:embed="rId2">
            <a:lum bright="-36000" contrast="42000"/>
            <a:extLst>
              <a:ext uri="{28A0092B-C50C-407E-A947-70E740481C1C}">
                <a14:useLocalDpi xmlns:a14="http://schemas.microsoft.com/office/drawing/2010/main" val="0"/>
              </a:ext>
            </a:extLst>
          </a:blip>
          <a:srcRect/>
          <a:stretch>
            <a:fillRect/>
          </a:stretch>
        </p:blipFill>
        <p:spPr bwMode="auto">
          <a:xfrm>
            <a:off x="5237018" y="1205347"/>
            <a:ext cx="6567053" cy="523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8298873" y="1579419"/>
            <a:ext cx="1149927" cy="738664"/>
          </a:xfrm>
          <a:prstGeom prst="rect">
            <a:avLst/>
          </a:prstGeom>
          <a:noFill/>
        </p:spPr>
        <p:txBody>
          <a:bodyPr wrap="square" rtlCol="0">
            <a:spAutoFit/>
          </a:bodyPr>
          <a:lstStyle/>
          <a:p>
            <a:r>
              <a:rPr kumimoji="1" lang="ja-JP" altLang="en-US" sz="1400" dirty="0" smtClean="0"/>
              <a:t>はかる前に、零点をあわせる</a:t>
            </a:r>
            <a:endParaRPr kumimoji="1" lang="ja-JP" altLang="en-US" sz="1400" dirty="0"/>
          </a:p>
        </p:txBody>
      </p:sp>
      <p:sp>
        <p:nvSpPr>
          <p:cNvPr id="7" name="テキスト ボックス 6"/>
          <p:cNvSpPr txBox="1"/>
          <p:nvPr/>
        </p:nvSpPr>
        <p:spPr>
          <a:xfrm>
            <a:off x="1205345" y="2318083"/>
            <a:ext cx="2770910" cy="369332"/>
          </a:xfrm>
          <a:prstGeom prst="rect">
            <a:avLst/>
          </a:prstGeom>
          <a:noFill/>
        </p:spPr>
        <p:txBody>
          <a:bodyPr wrap="square" rtlCol="0">
            <a:spAutoFit/>
          </a:bodyPr>
          <a:lstStyle/>
          <a:p>
            <a:pPr marL="45720" indent="0">
              <a:buNone/>
            </a:pPr>
            <a:r>
              <a:rPr kumimoji="1" lang="ja-JP" altLang="en-US" b="1" dirty="0" smtClean="0"/>
              <a:t>（</a:t>
            </a:r>
            <a:r>
              <a:rPr kumimoji="1" lang="ja-JP" altLang="en-US" b="1" dirty="0"/>
              <a:t>足の一本が短いなど）</a:t>
            </a:r>
            <a:endParaRPr lang="en-US" altLang="ja-JP" b="1" dirty="0"/>
          </a:p>
        </p:txBody>
      </p:sp>
      <p:sp>
        <p:nvSpPr>
          <p:cNvPr id="8" name="テキスト ボックス 7"/>
          <p:cNvSpPr txBox="1"/>
          <p:nvPr/>
        </p:nvSpPr>
        <p:spPr>
          <a:xfrm>
            <a:off x="1205345" y="4473767"/>
            <a:ext cx="3373583" cy="923330"/>
          </a:xfrm>
          <a:prstGeom prst="rect">
            <a:avLst/>
          </a:prstGeom>
          <a:noFill/>
        </p:spPr>
        <p:txBody>
          <a:bodyPr wrap="square" rtlCol="0">
            <a:spAutoFit/>
          </a:bodyPr>
          <a:lstStyle/>
          <a:p>
            <a:pPr marL="45720" indent="0">
              <a:buNone/>
            </a:pPr>
            <a:r>
              <a:rPr lang="ja-JP" altLang="en-US" b="1" dirty="0"/>
              <a:t>（カゴや書類、本体間の</a:t>
            </a:r>
            <a:r>
              <a:rPr lang="ja-JP" altLang="en-US" b="1" dirty="0" smtClean="0"/>
              <a:t>ケーブルなど</a:t>
            </a:r>
            <a:r>
              <a:rPr lang="ja-JP" altLang="en-US" b="1" dirty="0"/>
              <a:t>載せ台をラップで巻かない）</a:t>
            </a:r>
            <a:endParaRPr lang="en-US" altLang="ja-JP" b="1" dirty="0"/>
          </a:p>
        </p:txBody>
      </p:sp>
    </p:spTree>
    <p:extLst>
      <p:ext uri="{BB962C8B-B14F-4D97-AF65-F5344CB8AC3E}">
        <p14:creationId xmlns:p14="http://schemas.microsoft.com/office/powerpoint/2010/main" val="903879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399546" y="1194361"/>
            <a:ext cx="4613564" cy="457200"/>
          </a:xfrm>
        </p:spPr>
        <p:txBody>
          <a:bodyPr vert="horz"/>
          <a:lstStyle/>
          <a:p>
            <a:pPr marL="45720" indent="0">
              <a:buNone/>
            </a:pPr>
            <a:r>
              <a:rPr kumimoji="1" lang="ja-JP" altLang="en-US" sz="2400" b="1" dirty="0" smtClean="0"/>
              <a:t>①</a:t>
            </a:r>
            <a:r>
              <a:rPr kumimoji="1" lang="ja-JP" altLang="en-US" sz="2400" b="1" u="sng" dirty="0" smtClean="0"/>
              <a:t>は</a:t>
            </a:r>
            <a:r>
              <a:rPr kumimoji="1" lang="ja-JP" altLang="en-US" sz="2400" b="1" u="sng" dirty="0" err="1" smtClean="0"/>
              <a:t>かる</a:t>
            </a:r>
            <a:r>
              <a:rPr kumimoji="1" lang="ja-JP" altLang="en-US" sz="2400" b="1" dirty="0" err="1" smtClean="0"/>
              <a:t>を</a:t>
            </a:r>
            <a:r>
              <a:rPr kumimoji="1" lang="ja-JP" altLang="en-US" sz="2400" b="1" dirty="0" smtClean="0"/>
              <a:t>学ぶ</a:t>
            </a:r>
            <a:endParaRPr kumimoji="1" lang="en-US" altLang="ja-JP" sz="2400" b="1" dirty="0" smtClean="0"/>
          </a:p>
          <a:p>
            <a:pPr marL="45720" indent="0">
              <a:buNone/>
            </a:pPr>
            <a:endParaRPr kumimoji="1" lang="en-US" altLang="ja-JP" dirty="0" smtClean="0"/>
          </a:p>
        </p:txBody>
      </p:sp>
      <p:sp>
        <p:nvSpPr>
          <p:cNvPr id="4" name="タイトル 1"/>
          <p:cNvSpPr>
            <a:spLocks noGrp="1"/>
          </p:cNvSpPr>
          <p:nvPr>
            <p:ph type="title"/>
          </p:nvPr>
        </p:nvSpPr>
        <p:spPr>
          <a:xfrm>
            <a:off x="491836" y="374074"/>
            <a:ext cx="9421091" cy="692727"/>
          </a:xfrm>
        </p:spPr>
        <p:txBody>
          <a:bodyPr>
            <a:normAutofit/>
          </a:bodyPr>
          <a:lstStyle/>
          <a:p>
            <a:r>
              <a:rPr kumimoji="1" lang="ja-JP" altLang="en-US" sz="2200" b="1" dirty="0" smtClean="0"/>
              <a:t>（正しくはかるための条件３）</a:t>
            </a:r>
            <a:r>
              <a:rPr kumimoji="1" lang="ja-JP" altLang="en-US" sz="3600" dirty="0" smtClean="0">
                <a:solidFill>
                  <a:srgbClr val="FFC000"/>
                </a:solidFill>
              </a:rPr>
              <a:t>「正しく使用する」</a:t>
            </a:r>
            <a:endParaRPr kumimoji="1" lang="ja-JP" altLang="en-US" sz="3100" dirty="0">
              <a:solidFill>
                <a:srgbClr val="FFC000"/>
              </a:solidFill>
            </a:endParaRPr>
          </a:p>
        </p:txBody>
      </p:sp>
      <p:pic>
        <p:nvPicPr>
          <p:cNvPr id="5" name="Picture 4" descr="msotw9_temp0"/>
          <p:cNvPicPr>
            <a:picLocks noChangeAspect="1" noChangeArrowheads="1"/>
          </p:cNvPicPr>
          <p:nvPr/>
        </p:nvPicPr>
        <p:blipFill rotWithShape="1">
          <a:blip r:embed="rId3" cstate="print">
            <a:lum bright="-48000" contrast="60000"/>
            <a:extLst>
              <a:ext uri="{28A0092B-C50C-407E-A947-70E740481C1C}">
                <a14:useLocalDpi xmlns:a14="http://schemas.microsoft.com/office/drawing/2010/main" val="0"/>
              </a:ext>
            </a:extLst>
          </a:blip>
          <a:srcRect/>
          <a:stretch/>
        </p:blipFill>
        <p:spPr bwMode="auto">
          <a:xfrm>
            <a:off x="5105400" y="4011784"/>
            <a:ext cx="3035710" cy="247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縦書きテキスト プレースホルダー 2"/>
          <p:cNvSpPr txBox="1">
            <a:spLocks/>
          </p:cNvSpPr>
          <p:nvPr/>
        </p:nvSpPr>
        <p:spPr>
          <a:xfrm>
            <a:off x="484909" y="1624443"/>
            <a:ext cx="4613564" cy="750409"/>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spcBef>
                <a:spcPts val="0"/>
              </a:spcBef>
              <a:buFont typeface="Corbel" pitchFamily="34" charset="0"/>
              <a:buNone/>
            </a:pPr>
            <a:r>
              <a:rPr lang="ja-JP" altLang="en-US" sz="1800" dirty="0" smtClean="0"/>
              <a:t>　　</a:t>
            </a:r>
            <a:r>
              <a:rPr lang="ja-JP" altLang="en-US" sz="2000" dirty="0" smtClean="0"/>
              <a:t>はかりの仕組み</a:t>
            </a:r>
            <a:endParaRPr lang="en-US" altLang="ja-JP" sz="2000" dirty="0" smtClean="0"/>
          </a:p>
          <a:p>
            <a:pPr marL="45720" indent="0">
              <a:spcBef>
                <a:spcPts val="0"/>
              </a:spcBef>
              <a:buFont typeface="Corbel" pitchFamily="34" charset="0"/>
              <a:buNone/>
            </a:pPr>
            <a:r>
              <a:rPr lang="ja-JP" altLang="en-US" sz="2000" dirty="0" smtClean="0"/>
              <a:t>　　零点の調整</a:t>
            </a:r>
            <a:endParaRPr lang="en-US" altLang="ja-JP" sz="2000" dirty="0" smtClean="0"/>
          </a:p>
        </p:txBody>
      </p:sp>
      <p:sp>
        <p:nvSpPr>
          <p:cNvPr id="7" name="縦書きテキスト プレースホルダー 2"/>
          <p:cNvSpPr txBox="1">
            <a:spLocks/>
          </p:cNvSpPr>
          <p:nvPr/>
        </p:nvSpPr>
        <p:spPr>
          <a:xfrm>
            <a:off x="399546" y="2412113"/>
            <a:ext cx="4613564" cy="4572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buFont typeface="Corbel" pitchFamily="34" charset="0"/>
              <a:buNone/>
            </a:pPr>
            <a:r>
              <a:rPr lang="ja-JP" altLang="en-US" sz="2400" b="1" dirty="0" smtClean="0"/>
              <a:t>②始業点検をする</a:t>
            </a:r>
            <a:endParaRPr lang="en-US" altLang="ja-JP" sz="2400" b="1" dirty="0" smtClean="0"/>
          </a:p>
          <a:p>
            <a:pPr marL="45720" indent="0">
              <a:buFont typeface="Corbel" pitchFamily="34" charset="0"/>
              <a:buNone/>
            </a:pPr>
            <a:endParaRPr lang="en-US" altLang="ja-JP" dirty="0" smtClean="0"/>
          </a:p>
        </p:txBody>
      </p:sp>
      <p:sp>
        <p:nvSpPr>
          <p:cNvPr id="8" name="縦書きテキスト プレースホルダー 2"/>
          <p:cNvSpPr txBox="1">
            <a:spLocks/>
          </p:cNvSpPr>
          <p:nvPr/>
        </p:nvSpPr>
        <p:spPr>
          <a:xfrm>
            <a:off x="934429" y="2829709"/>
            <a:ext cx="2903812" cy="128500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spcBef>
                <a:spcPts val="0"/>
              </a:spcBef>
              <a:buFont typeface="Corbel" pitchFamily="34" charset="0"/>
              <a:buNone/>
            </a:pPr>
            <a:r>
              <a:rPr lang="ja-JP" altLang="en-US" sz="2000" dirty="0" smtClean="0"/>
              <a:t>異常の早期発見</a:t>
            </a:r>
            <a:endParaRPr lang="en-US" altLang="ja-JP" sz="2000" dirty="0" smtClean="0"/>
          </a:p>
          <a:p>
            <a:pPr marL="45720" indent="0">
              <a:spcBef>
                <a:spcPts val="0"/>
              </a:spcBef>
              <a:buFont typeface="Corbel" pitchFamily="34" charset="0"/>
              <a:buNone/>
            </a:pPr>
            <a:r>
              <a:rPr lang="ja-JP" altLang="en-US" sz="2000" dirty="0" smtClean="0">
                <a:solidFill>
                  <a:srgbClr val="FF0000"/>
                </a:solidFill>
              </a:rPr>
              <a:t>水平調整</a:t>
            </a:r>
            <a:endParaRPr lang="en-US" altLang="ja-JP" sz="2000" dirty="0" smtClean="0">
              <a:solidFill>
                <a:srgbClr val="FF0000"/>
              </a:solidFill>
            </a:endParaRPr>
          </a:p>
          <a:p>
            <a:pPr marL="45720" indent="0">
              <a:spcBef>
                <a:spcPts val="0"/>
              </a:spcBef>
              <a:buFont typeface="Corbel" pitchFamily="34" charset="0"/>
              <a:buNone/>
            </a:pPr>
            <a:r>
              <a:rPr lang="ja-JP" altLang="en-US" sz="2000" dirty="0" smtClean="0"/>
              <a:t>点検・判断の基準</a:t>
            </a:r>
            <a:endParaRPr lang="en-US" altLang="ja-JP" sz="2000" dirty="0" smtClean="0"/>
          </a:p>
          <a:p>
            <a:pPr marL="45720" indent="0">
              <a:spcBef>
                <a:spcPts val="0"/>
              </a:spcBef>
              <a:buFont typeface="Corbel" pitchFamily="34" charset="0"/>
              <a:buNone/>
            </a:pPr>
            <a:r>
              <a:rPr lang="ja-JP" altLang="en-US" sz="2000" dirty="0" smtClean="0"/>
              <a:t>異常時の処置</a:t>
            </a:r>
            <a:endParaRPr lang="ja-JP" altLang="en-US" sz="2000" dirty="0"/>
          </a:p>
        </p:txBody>
      </p:sp>
      <p:sp>
        <p:nvSpPr>
          <p:cNvPr id="9" name="縦書きテキスト プレースホルダー 2"/>
          <p:cNvSpPr txBox="1">
            <a:spLocks/>
          </p:cNvSpPr>
          <p:nvPr/>
        </p:nvSpPr>
        <p:spPr>
          <a:xfrm>
            <a:off x="360861" y="4276532"/>
            <a:ext cx="4613564" cy="391390"/>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buFont typeface="Corbel" pitchFamily="34" charset="0"/>
              <a:buNone/>
            </a:pPr>
            <a:r>
              <a:rPr lang="ja-JP" altLang="en-US" sz="2400" b="1" dirty="0" smtClean="0">
                <a:solidFill>
                  <a:srgbClr val="FF0000"/>
                </a:solidFill>
              </a:rPr>
              <a:t>③作業前の風袋引きの準備</a:t>
            </a:r>
            <a:endParaRPr lang="en-US" altLang="ja-JP" sz="2400" dirty="0" smtClean="0"/>
          </a:p>
        </p:txBody>
      </p:sp>
      <p:sp>
        <p:nvSpPr>
          <p:cNvPr id="10" name="縦書きテキスト プレースホルダー 2"/>
          <p:cNvSpPr txBox="1">
            <a:spLocks/>
          </p:cNvSpPr>
          <p:nvPr/>
        </p:nvSpPr>
        <p:spPr>
          <a:xfrm>
            <a:off x="829986" y="4676192"/>
            <a:ext cx="4164577" cy="1152889"/>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spcBef>
                <a:spcPts val="0"/>
              </a:spcBef>
              <a:buFont typeface="Corbel" pitchFamily="34" charset="0"/>
              <a:buNone/>
            </a:pPr>
            <a:r>
              <a:rPr lang="ja-JP" altLang="en-US" sz="2000" dirty="0" smtClean="0"/>
              <a:t>　</a:t>
            </a:r>
            <a:r>
              <a:rPr lang="ja-JP" altLang="en-US" sz="2000" b="1" dirty="0" smtClean="0">
                <a:solidFill>
                  <a:srgbClr val="0070C0"/>
                </a:solidFill>
              </a:rPr>
              <a:t>白色発泡ポリスチレンと透明ポリスチレンの勘違い（約２倍）</a:t>
            </a:r>
            <a:endParaRPr lang="en-US" altLang="ja-JP" sz="2000" b="1" dirty="0" smtClean="0">
              <a:solidFill>
                <a:srgbClr val="0070C0"/>
              </a:solidFill>
            </a:endParaRPr>
          </a:p>
          <a:p>
            <a:pPr marL="45720" indent="0">
              <a:spcBef>
                <a:spcPts val="0"/>
              </a:spcBef>
              <a:buFont typeface="Corbel" pitchFamily="34" charset="0"/>
              <a:buNone/>
            </a:pPr>
            <a:r>
              <a:rPr lang="ja-JP" altLang="en-US" sz="2000" b="1" dirty="0" smtClean="0">
                <a:solidFill>
                  <a:srgbClr val="0070C0"/>
                </a:solidFill>
              </a:rPr>
              <a:t>　添え物（タレ）など</a:t>
            </a:r>
            <a:endParaRPr lang="en-US" altLang="ja-JP" sz="2000" b="1" dirty="0" smtClean="0">
              <a:solidFill>
                <a:srgbClr val="0070C0"/>
              </a:solidFill>
            </a:endParaRPr>
          </a:p>
        </p:txBody>
      </p:sp>
      <p:sp>
        <p:nvSpPr>
          <p:cNvPr id="13" name="縦書きテキスト プレースホルダー 2"/>
          <p:cNvSpPr txBox="1">
            <a:spLocks/>
          </p:cNvSpPr>
          <p:nvPr/>
        </p:nvSpPr>
        <p:spPr>
          <a:xfrm>
            <a:off x="399546" y="5939076"/>
            <a:ext cx="4613564" cy="4572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buFont typeface="Corbel" pitchFamily="34" charset="0"/>
              <a:buNone/>
            </a:pPr>
            <a:r>
              <a:rPr lang="ja-JP" altLang="en-US" sz="2400" b="1" dirty="0" smtClean="0"/>
              <a:t>④ゼロを合わせ、中央にのせる</a:t>
            </a:r>
            <a:endParaRPr lang="en-US" altLang="ja-JP" sz="2400" b="1" dirty="0" smtClean="0"/>
          </a:p>
          <a:p>
            <a:pPr marL="45720" indent="0">
              <a:buFont typeface="Corbel" pitchFamily="34" charset="0"/>
              <a:buNone/>
            </a:pPr>
            <a:endParaRPr lang="en-US" altLang="ja-JP" dirty="0" smtClean="0"/>
          </a:p>
        </p:txBody>
      </p:sp>
      <p:pic>
        <p:nvPicPr>
          <p:cNvPr id="14" name="Picture 4" descr="msotw9_temp0"/>
          <p:cNvPicPr>
            <a:picLocks noChangeAspect="1" noChangeArrowheads="1"/>
          </p:cNvPicPr>
          <p:nvPr/>
        </p:nvPicPr>
        <p:blipFill rotWithShape="1">
          <a:blip r:embed="rId4" cstate="print">
            <a:lum bright="-48000" contrast="60000"/>
            <a:extLst>
              <a:ext uri="{28A0092B-C50C-407E-A947-70E740481C1C}">
                <a14:useLocalDpi xmlns:a14="http://schemas.microsoft.com/office/drawing/2010/main" val="0"/>
              </a:ext>
            </a:extLst>
          </a:blip>
          <a:srcRect/>
          <a:stretch/>
        </p:blipFill>
        <p:spPr bwMode="auto">
          <a:xfrm>
            <a:off x="8251946" y="2006160"/>
            <a:ext cx="3620506" cy="313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5324168" y="1132330"/>
            <a:ext cx="5633884" cy="55273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FF00"/>
                </a:solidFill>
              </a:rPr>
              <a:t>内容量＝皆掛量－風袋量</a:t>
            </a:r>
            <a:endParaRPr kumimoji="1" lang="ja-JP" altLang="en-US" sz="3200" b="1" dirty="0">
              <a:solidFill>
                <a:srgbClr val="FFFF00"/>
              </a:solidFill>
            </a:endParaRPr>
          </a:p>
        </p:txBody>
      </p:sp>
      <p:sp>
        <p:nvSpPr>
          <p:cNvPr id="15" name="円形吹き出し 14"/>
          <p:cNvSpPr/>
          <p:nvPr/>
        </p:nvSpPr>
        <p:spPr>
          <a:xfrm>
            <a:off x="4287761" y="2192984"/>
            <a:ext cx="4059826" cy="1759917"/>
          </a:xfrm>
          <a:prstGeom prst="wedgeEllipseCallout">
            <a:avLst>
              <a:gd name="adj1" fmla="val -9229"/>
              <a:gd name="adj2" fmla="val 77451"/>
            </a:avLst>
          </a:prstGeom>
          <a:solidFill>
            <a:srgbClr val="FFFF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smtClean="0">
                <a:solidFill>
                  <a:schemeClr val="tx1"/>
                </a:solidFill>
              </a:rPr>
              <a:t>皆掛量とは</a:t>
            </a:r>
            <a:endParaRPr kumimoji="1" lang="en-US" altLang="ja-JP" sz="2600" dirty="0" smtClean="0">
              <a:solidFill>
                <a:schemeClr val="tx1"/>
              </a:solidFill>
            </a:endParaRPr>
          </a:p>
          <a:p>
            <a:pPr algn="ctr"/>
            <a:r>
              <a:rPr kumimoji="1" lang="ja-JP" altLang="en-US" sz="2600" dirty="0" smtClean="0">
                <a:solidFill>
                  <a:schemeClr val="tx1"/>
                </a:solidFill>
              </a:rPr>
              <a:t>品物と風袋を</a:t>
            </a:r>
            <a:endParaRPr kumimoji="1" lang="en-US" altLang="ja-JP" sz="2600" dirty="0" smtClean="0">
              <a:solidFill>
                <a:schemeClr val="tx1"/>
              </a:solidFill>
            </a:endParaRPr>
          </a:p>
          <a:p>
            <a:pPr algn="ctr"/>
            <a:r>
              <a:rPr kumimoji="1" lang="ja-JP" altLang="en-US" sz="2600" dirty="0" smtClean="0">
                <a:solidFill>
                  <a:schemeClr val="tx1"/>
                </a:solidFill>
              </a:rPr>
              <a:t>一緒にはかった量</a:t>
            </a:r>
            <a:endParaRPr kumimoji="1" lang="ja-JP" altLang="en-US" sz="2600" dirty="0">
              <a:solidFill>
                <a:schemeClr val="tx1"/>
              </a:solidFill>
            </a:endParaRPr>
          </a:p>
        </p:txBody>
      </p:sp>
      <p:sp>
        <p:nvSpPr>
          <p:cNvPr id="16" name="テキスト ボックス 15"/>
          <p:cNvSpPr txBox="1"/>
          <p:nvPr/>
        </p:nvSpPr>
        <p:spPr>
          <a:xfrm>
            <a:off x="9349863" y="1796533"/>
            <a:ext cx="1424672" cy="369332"/>
          </a:xfrm>
          <a:prstGeom prst="rect">
            <a:avLst/>
          </a:prstGeom>
          <a:solidFill>
            <a:srgbClr val="2EE5FE"/>
          </a:solidFill>
        </p:spPr>
        <p:txBody>
          <a:bodyPr wrap="square" rtlCol="0">
            <a:spAutoFit/>
          </a:bodyPr>
          <a:lstStyle/>
          <a:p>
            <a:pPr algn="ctr"/>
            <a:r>
              <a:rPr kumimoji="1" lang="ja-JP" altLang="en-US" b="1" dirty="0" smtClean="0"/>
              <a:t>主な風袋</a:t>
            </a:r>
            <a:endParaRPr kumimoji="1" lang="ja-JP" altLang="en-US" b="1" dirty="0"/>
          </a:p>
        </p:txBody>
      </p:sp>
      <p:sp>
        <p:nvSpPr>
          <p:cNvPr id="17" name="テキスト ボックス 16"/>
          <p:cNvSpPr txBox="1"/>
          <p:nvPr/>
        </p:nvSpPr>
        <p:spPr>
          <a:xfrm>
            <a:off x="8251946" y="5133441"/>
            <a:ext cx="3620506" cy="1200329"/>
          </a:xfrm>
          <a:prstGeom prst="rect">
            <a:avLst/>
          </a:prstGeom>
          <a:solidFill>
            <a:srgbClr val="2EE5FE"/>
          </a:solidFill>
        </p:spPr>
        <p:txBody>
          <a:bodyPr wrap="square" rtlCol="0">
            <a:spAutoFit/>
          </a:bodyPr>
          <a:lstStyle/>
          <a:p>
            <a:r>
              <a:rPr kumimoji="1" lang="ja-JP" altLang="en-US" b="1" dirty="0" smtClean="0"/>
              <a:t>わさび、からし、タレ、刺身の</a:t>
            </a:r>
            <a:r>
              <a:rPr kumimoji="1" lang="ja-JP" altLang="en-US" b="1" dirty="0" err="1" smtClean="0"/>
              <a:t>つま</a:t>
            </a:r>
            <a:r>
              <a:rPr kumimoji="1" lang="ja-JP" altLang="en-US" b="1" dirty="0" smtClean="0"/>
              <a:t>、すきやき用の脂身、飾りなどについては、商品の内容量に含まれません</a:t>
            </a:r>
            <a:endParaRPr kumimoji="1" lang="en-US" altLang="ja-JP" b="1" dirty="0" smtClean="0"/>
          </a:p>
        </p:txBody>
      </p:sp>
    </p:spTree>
    <p:extLst>
      <p:ext uri="{BB962C8B-B14F-4D97-AF65-F5344CB8AC3E}">
        <p14:creationId xmlns:p14="http://schemas.microsoft.com/office/powerpoint/2010/main" val="3136425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9674" y="609600"/>
            <a:ext cx="6812280" cy="500743"/>
          </a:xfrm>
        </p:spPr>
        <p:txBody>
          <a:bodyPr>
            <a:noAutofit/>
          </a:bodyPr>
          <a:lstStyle/>
          <a:p>
            <a:r>
              <a:rPr kumimoji="1" lang="ja-JP" altLang="en-US" sz="3200" dirty="0" smtClean="0"/>
              <a:t>誤差及び誤差率の計算のしかた</a:t>
            </a:r>
            <a:endParaRPr kumimoji="1" lang="ja-JP" altLang="en-US" sz="3200" dirty="0"/>
          </a:p>
        </p:txBody>
      </p:sp>
      <p:sp>
        <p:nvSpPr>
          <p:cNvPr id="3" name="縦書きテキスト プレースホルダー 2"/>
          <p:cNvSpPr>
            <a:spLocks noGrp="1"/>
          </p:cNvSpPr>
          <p:nvPr>
            <p:ph type="body" orient="vert" idx="1"/>
          </p:nvPr>
        </p:nvSpPr>
        <p:spPr>
          <a:xfrm>
            <a:off x="1156063" y="979715"/>
            <a:ext cx="9872871" cy="5264331"/>
          </a:xfrm>
        </p:spPr>
        <p:txBody>
          <a:bodyPr vert="horz">
            <a:normAutofit lnSpcReduction="10000"/>
          </a:bodyPr>
          <a:lstStyle/>
          <a:p>
            <a:pPr marL="45720" indent="0">
              <a:buNone/>
            </a:pPr>
            <a:r>
              <a:rPr kumimoji="1" lang="ja-JP" altLang="en-US" sz="2800" dirty="0" smtClean="0"/>
              <a:t>　</a:t>
            </a:r>
            <a:endParaRPr kumimoji="1" lang="en-US" altLang="ja-JP" sz="2800" dirty="0" smtClean="0"/>
          </a:p>
          <a:p>
            <a:pPr marL="45720" indent="0">
              <a:buNone/>
            </a:pPr>
            <a:r>
              <a:rPr kumimoji="1" lang="ja-JP" altLang="en-US" sz="2800" dirty="0" smtClean="0"/>
              <a:t>　誤差　＝　</a:t>
            </a:r>
            <a:r>
              <a:rPr kumimoji="1" lang="ja-JP" altLang="en-US" sz="2800" dirty="0" smtClean="0">
                <a:solidFill>
                  <a:srgbClr val="0070C0"/>
                </a:solidFill>
              </a:rPr>
              <a:t>表示量</a:t>
            </a:r>
            <a:r>
              <a:rPr kumimoji="1" lang="ja-JP" altLang="en-US" sz="2800" dirty="0" smtClean="0"/>
              <a:t>　</a:t>
            </a:r>
            <a:r>
              <a:rPr kumimoji="1" lang="ja-JP" altLang="en-US" sz="2800" dirty="0" err="1" smtClean="0"/>
              <a:t>ー</a:t>
            </a:r>
            <a:r>
              <a:rPr kumimoji="1" lang="ja-JP" altLang="en-US" sz="2800" dirty="0" smtClean="0"/>
              <a:t>　</a:t>
            </a:r>
            <a:r>
              <a:rPr kumimoji="1" lang="ja-JP" altLang="en-US" sz="2800" dirty="0" smtClean="0">
                <a:solidFill>
                  <a:srgbClr val="FF0000"/>
                </a:solidFill>
              </a:rPr>
              <a:t>真実の量</a:t>
            </a:r>
            <a:endParaRPr kumimoji="1" lang="en-US" altLang="ja-JP" sz="2800" dirty="0" smtClean="0">
              <a:solidFill>
                <a:srgbClr val="FF0000"/>
              </a:solidFill>
            </a:endParaRPr>
          </a:p>
          <a:p>
            <a:pPr marL="45720" indent="0">
              <a:buNone/>
            </a:pPr>
            <a:endParaRPr lang="en-US" altLang="ja-JP" sz="2800" dirty="0"/>
          </a:p>
          <a:p>
            <a:pPr marL="45720" indent="0">
              <a:buNone/>
            </a:pPr>
            <a:r>
              <a:rPr kumimoji="1" lang="ja-JP" altLang="en-US" sz="2800" dirty="0" smtClean="0"/>
              <a:t>　誤差率（％）＝　　　　　　　　　　　</a:t>
            </a:r>
            <a:r>
              <a:rPr kumimoji="1" lang="en-US" altLang="ja-JP" sz="2800" dirty="0" smtClean="0"/>
              <a:t>×</a:t>
            </a:r>
            <a:r>
              <a:rPr kumimoji="1" lang="ja-JP" altLang="en-US" sz="2800" dirty="0" smtClean="0"/>
              <a:t>１００</a:t>
            </a:r>
            <a:endParaRPr kumimoji="1" lang="en-US" altLang="ja-JP" sz="2800" dirty="0" smtClean="0"/>
          </a:p>
          <a:p>
            <a:pPr marL="45720" indent="0">
              <a:buNone/>
            </a:pPr>
            <a:endParaRPr lang="en-US" altLang="ja-JP" sz="2800" dirty="0"/>
          </a:p>
          <a:p>
            <a:pPr marL="45720" indent="0">
              <a:buNone/>
            </a:pPr>
            <a:endParaRPr kumimoji="1" lang="en-US" altLang="ja-JP" sz="2800" dirty="0" smtClean="0"/>
          </a:p>
          <a:p>
            <a:pPr marL="45720" indent="0">
              <a:buNone/>
            </a:pPr>
            <a:r>
              <a:rPr kumimoji="1" lang="ja-JP" altLang="en-US" sz="2800" dirty="0" smtClean="0"/>
              <a:t>　</a:t>
            </a:r>
            <a:r>
              <a:rPr kumimoji="1" lang="ja-JP" altLang="en-US" sz="2800" dirty="0" smtClean="0">
                <a:solidFill>
                  <a:srgbClr val="0070C0"/>
                </a:solidFill>
              </a:rPr>
              <a:t>表示量</a:t>
            </a:r>
            <a:r>
              <a:rPr kumimoji="1" lang="ja-JP" altLang="en-US" sz="2800" dirty="0" smtClean="0"/>
              <a:t>・・法定計量単位によりラベル等で示されたもの</a:t>
            </a:r>
            <a:endParaRPr kumimoji="1" lang="en-US" altLang="ja-JP" sz="2800" dirty="0" smtClean="0"/>
          </a:p>
          <a:p>
            <a:pPr marL="45720" indent="0">
              <a:buNone/>
            </a:pPr>
            <a:r>
              <a:rPr kumimoji="1" lang="ja-JP" altLang="en-US" sz="2800" dirty="0" smtClean="0"/>
              <a:t>　　　　　　（内容量など）</a:t>
            </a:r>
            <a:endParaRPr kumimoji="1" lang="en-US" altLang="ja-JP" sz="2800" dirty="0" smtClean="0"/>
          </a:p>
          <a:p>
            <a:pPr marL="45720" indent="0">
              <a:buNone/>
            </a:pPr>
            <a:r>
              <a:rPr kumimoji="1" lang="ja-JP" altLang="en-US" sz="2800" dirty="0" smtClean="0"/>
              <a:t>　</a:t>
            </a:r>
            <a:r>
              <a:rPr kumimoji="1" lang="ja-JP" altLang="en-US" sz="2800" dirty="0" smtClean="0">
                <a:solidFill>
                  <a:srgbClr val="FF0000"/>
                </a:solidFill>
              </a:rPr>
              <a:t>真実の量</a:t>
            </a:r>
            <a:r>
              <a:rPr kumimoji="1" lang="ja-JP" altLang="en-US" sz="2800" dirty="0" smtClean="0"/>
              <a:t>・・計量器（定期検査に合格した取引証明用の</a:t>
            </a:r>
            <a:endParaRPr kumimoji="1" lang="en-US" altLang="ja-JP" sz="2800" dirty="0" smtClean="0"/>
          </a:p>
          <a:p>
            <a:pPr marL="45720" indent="0">
              <a:buNone/>
            </a:pPr>
            <a:r>
              <a:rPr kumimoji="1" lang="ja-JP" altLang="en-US" sz="2800" dirty="0" smtClean="0"/>
              <a:t>　　　　　　　はかり）で示された物象の量</a:t>
            </a:r>
            <a:endParaRPr kumimoji="1" lang="en-US" altLang="ja-JP" sz="2800" dirty="0" smtClean="0"/>
          </a:p>
        </p:txBody>
      </p:sp>
      <p:sp>
        <p:nvSpPr>
          <p:cNvPr id="4" name="テキスト ボックス 3"/>
          <p:cNvSpPr txBox="1"/>
          <p:nvPr/>
        </p:nvSpPr>
        <p:spPr>
          <a:xfrm>
            <a:off x="4420453" y="2557624"/>
            <a:ext cx="3560953" cy="954107"/>
          </a:xfrm>
          <a:prstGeom prst="rect">
            <a:avLst/>
          </a:prstGeom>
          <a:noFill/>
        </p:spPr>
        <p:txBody>
          <a:bodyPr wrap="square" rtlCol="0">
            <a:spAutoFit/>
          </a:bodyPr>
          <a:lstStyle/>
          <a:p>
            <a:r>
              <a:rPr kumimoji="1" lang="ja-JP" altLang="en-US" sz="2800" u="sng" dirty="0" smtClean="0">
                <a:solidFill>
                  <a:srgbClr val="0070C0"/>
                </a:solidFill>
              </a:rPr>
              <a:t>表示量</a:t>
            </a:r>
            <a:r>
              <a:rPr kumimoji="1" lang="ja-JP" altLang="en-US" sz="2800" u="sng" dirty="0" smtClean="0"/>
              <a:t> －</a:t>
            </a:r>
            <a:r>
              <a:rPr kumimoji="1" lang="ja-JP" altLang="en-US" sz="2800" u="sng" dirty="0"/>
              <a:t> </a:t>
            </a:r>
            <a:r>
              <a:rPr kumimoji="1" lang="ja-JP" altLang="en-US" sz="2800" u="sng" dirty="0" smtClean="0">
                <a:solidFill>
                  <a:srgbClr val="FF0000"/>
                </a:solidFill>
              </a:rPr>
              <a:t>真実の量</a:t>
            </a:r>
            <a:r>
              <a:rPr kumimoji="1" lang="ja-JP" altLang="en-US" sz="2800" u="sng" dirty="0" smtClean="0"/>
              <a:t>　</a:t>
            </a:r>
            <a:endParaRPr kumimoji="1" lang="en-US" altLang="ja-JP" sz="2800" u="sng" dirty="0" smtClean="0"/>
          </a:p>
          <a:p>
            <a:r>
              <a:rPr kumimoji="1" lang="ja-JP" altLang="en-US" sz="2800" dirty="0" smtClean="0"/>
              <a:t>　　</a:t>
            </a:r>
            <a:r>
              <a:rPr kumimoji="1" lang="ja-JP" altLang="en-US" sz="2800" dirty="0" smtClean="0">
                <a:solidFill>
                  <a:srgbClr val="0070C0"/>
                </a:solidFill>
              </a:rPr>
              <a:t>表示量</a:t>
            </a:r>
            <a:endParaRPr kumimoji="1" lang="ja-JP" altLang="en-US" sz="2800" dirty="0">
              <a:solidFill>
                <a:srgbClr val="0070C0"/>
              </a:solidFill>
            </a:endParaRPr>
          </a:p>
        </p:txBody>
      </p:sp>
    </p:spTree>
    <p:extLst>
      <p:ext uri="{BB962C8B-B14F-4D97-AF65-F5344CB8AC3E}">
        <p14:creationId xmlns:p14="http://schemas.microsoft.com/office/powerpoint/2010/main" val="3449098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39" name="角丸四角形 38"/>
          <p:cNvSpPr/>
          <p:nvPr/>
        </p:nvSpPr>
        <p:spPr>
          <a:xfrm>
            <a:off x="6583854" y="1754483"/>
            <a:ext cx="5258082" cy="43203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350856" y="2124691"/>
            <a:ext cx="4016471" cy="3087256"/>
          </a:xfrm>
          <a:prstGeom prst="ellipse">
            <a:avLst/>
          </a:prstGeom>
          <a:pattFill prst="wdDnDiag">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p:cNvSpPr/>
          <p:nvPr/>
        </p:nvSpPr>
        <p:spPr>
          <a:xfrm>
            <a:off x="2359092" y="2097377"/>
            <a:ext cx="3143500" cy="2872432"/>
          </a:xfrm>
          <a:prstGeom prst="ellipse">
            <a:avLst/>
          </a:prstGeom>
          <a:pattFill prst="wdDnDiag">
            <a:fgClr>
              <a:schemeClr val="accent4">
                <a:lumMod val="60000"/>
                <a:lumOff val="40000"/>
              </a:schemeClr>
            </a:fgClr>
            <a:bgClr>
              <a:schemeClr val="bg1"/>
            </a:bgClr>
          </a:pattFill>
          <a:ln w="857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1945108" y="2181645"/>
            <a:ext cx="2039815" cy="2788164"/>
          </a:xfrm>
          <a:prstGeom prst="ellipse">
            <a:avLst/>
          </a:prstGeom>
          <a:pattFill prst="wdDnDiag">
            <a:fgClr>
              <a:schemeClr val="accent4"/>
            </a:fgClr>
            <a:bgClr>
              <a:srgbClr val="FFFF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949794" y="5853140"/>
            <a:ext cx="3178991" cy="6011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836802" y="5071425"/>
            <a:ext cx="4234480" cy="848174"/>
          </a:xfrm>
          <a:prstGeom prst="roundRect">
            <a:avLst/>
          </a:prstGeom>
          <a:solidFill>
            <a:srgbClr val="FF9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147115" y="982403"/>
            <a:ext cx="9879492" cy="594058"/>
          </a:xfrm>
        </p:spPr>
        <p:txBody>
          <a:bodyPr>
            <a:normAutofit/>
          </a:bodyPr>
          <a:lstStyle/>
          <a:p>
            <a:r>
              <a:rPr lang="ja-JP" altLang="en-US" sz="1800" dirty="0" smtClean="0"/>
              <a:t>食品の表示について、目的の異なる三法それぞれの表示のルールが定められていたため、食品の表示に関する規定を統合した</a:t>
            </a:r>
            <a:endParaRPr kumimoji="1" lang="ja-JP" altLang="en-US" sz="2800" dirty="0"/>
          </a:p>
        </p:txBody>
      </p:sp>
      <p:sp>
        <p:nvSpPr>
          <p:cNvPr id="3" name="コンテンツ プレースホルダー 2"/>
          <p:cNvSpPr>
            <a:spLocks noGrp="1"/>
          </p:cNvSpPr>
          <p:nvPr>
            <p:ph sz="half" idx="1"/>
          </p:nvPr>
        </p:nvSpPr>
        <p:spPr>
          <a:xfrm>
            <a:off x="3984923" y="2452964"/>
            <a:ext cx="1739203" cy="542600"/>
          </a:xfrm>
          <a:solidFill>
            <a:schemeClr val="bg1"/>
          </a:solidFill>
          <a:ln>
            <a:solidFill>
              <a:srgbClr val="002060"/>
            </a:solidFill>
          </a:ln>
        </p:spPr>
        <p:txBody>
          <a:bodyPr>
            <a:noAutofit/>
          </a:bodyPr>
          <a:lstStyle/>
          <a:p>
            <a:pPr marL="45720" indent="0">
              <a:lnSpc>
                <a:spcPct val="110000"/>
              </a:lnSpc>
              <a:spcBef>
                <a:spcPts val="3000"/>
              </a:spcBef>
              <a:buNone/>
            </a:pPr>
            <a:r>
              <a:rPr lang="ja-JP" altLang="en-US" sz="1200" dirty="0" smtClean="0"/>
              <a:t>飲食に起因する衛生上の危害発生を防止</a:t>
            </a:r>
            <a:endParaRPr kumimoji="1" lang="en-US" altLang="ja-JP" sz="1200" dirty="0" smtClean="0"/>
          </a:p>
        </p:txBody>
      </p:sp>
      <p:sp>
        <p:nvSpPr>
          <p:cNvPr id="4" name="コンテンツ プレースホルダー 3"/>
          <p:cNvSpPr>
            <a:spLocks noGrp="1"/>
          </p:cNvSpPr>
          <p:nvPr>
            <p:ph sz="half" idx="2"/>
          </p:nvPr>
        </p:nvSpPr>
        <p:spPr>
          <a:xfrm>
            <a:off x="278754" y="2372261"/>
            <a:ext cx="2422605" cy="682865"/>
          </a:xfrm>
          <a:solidFill>
            <a:schemeClr val="bg1"/>
          </a:solidFill>
          <a:ln>
            <a:solidFill>
              <a:schemeClr val="accent3"/>
            </a:solidFill>
          </a:ln>
        </p:spPr>
        <p:txBody>
          <a:bodyPr anchor="ctr">
            <a:noAutofit/>
          </a:bodyPr>
          <a:lstStyle/>
          <a:p>
            <a:pPr marL="108000" indent="0">
              <a:lnSpc>
                <a:spcPct val="100000"/>
              </a:lnSpc>
              <a:spcBef>
                <a:spcPts val="600"/>
              </a:spcBef>
              <a:buNone/>
            </a:pPr>
            <a:r>
              <a:rPr kumimoji="1" lang="ja-JP" altLang="en-US" sz="1200" dirty="0" smtClean="0"/>
              <a:t>・農林物資の品質の改善</a:t>
            </a:r>
            <a:endParaRPr lang="en-US" altLang="ja-JP" sz="1200" dirty="0" smtClean="0"/>
          </a:p>
          <a:p>
            <a:pPr marL="108000" indent="0">
              <a:lnSpc>
                <a:spcPct val="100000"/>
              </a:lnSpc>
              <a:spcBef>
                <a:spcPts val="600"/>
              </a:spcBef>
              <a:buNone/>
            </a:pPr>
            <a:r>
              <a:rPr lang="ja-JP" altLang="en-US" sz="1200" dirty="0" smtClean="0"/>
              <a:t>・品質に関する適正な表示により消費者の選択に資する</a:t>
            </a:r>
            <a:endParaRPr kumimoji="1" lang="ja-JP" altLang="en-US" sz="1200" dirty="0"/>
          </a:p>
        </p:txBody>
      </p:sp>
      <p:sp>
        <p:nvSpPr>
          <p:cNvPr id="5" name="正方形/長方形 4"/>
          <p:cNvSpPr/>
          <p:nvPr/>
        </p:nvSpPr>
        <p:spPr>
          <a:xfrm>
            <a:off x="464233" y="510733"/>
            <a:ext cx="11268221" cy="419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rPr>
              <a:t>食品表示法の一元化について</a:t>
            </a:r>
          </a:p>
        </p:txBody>
      </p:sp>
      <p:sp>
        <p:nvSpPr>
          <p:cNvPr id="10" name="角丸四角形 9"/>
          <p:cNvSpPr/>
          <p:nvPr/>
        </p:nvSpPr>
        <p:spPr>
          <a:xfrm>
            <a:off x="3680914" y="2033682"/>
            <a:ext cx="1473592" cy="382526"/>
          </a:xfrm>
          <a:prstGeom prst="round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n w="0"/>
                <a:solidFill>
                  <a:schemeClr val="bg1"/>
                </a:solidFill>
                <a:effectLst>
                  <a:outerShdw blurRad="38100" dist="25400" dir="5400000" algn="ctr" rotWithShape="0">
                    <a:srgbClr val="6E747A">
                      <a:alpha val="43000"/>
                    </a:srgbClr>
                  </a:outerShdw>
                </a:effectLst>
              </a:rPr>
              <a:t>食品衛生法</a:t>
            </a:r>
            <a:endParaRPr kumimoji="1" lang="ja-JP" altLang="en-US" dirty="0">
              <a:ln w="0"/>
              <a:solidFill>
                <a:schemeClr val="bg1"/>
              </a:solidFill>
              <a:effectLst>
                <a:outerShdw blurRad="38100" dist="25400" dir="5400000" algn="ctr" rotWithShape="0">
                  <a:srgbClr val="6E747A">
                    <a:alpha val="43000"/>
                  </a:srgbClr>
                </a:outerShdw>
              </a:effectLst>
            </a:endParaRPr>
          </a:p>
        </p:txBody>
      </p:sp>
      <p:sp>
        <p:nvSpPr>
          <p:cNvPr id="14" name="角丸四角形 13"/>
          <p:cNvSpPr/>
          <p:nvPr/>
        </p:nvSpPr>
        <p:spPr>
          <a:xfrm>
            <a:off x="1088766" y="1918824"/>
            <a:ext cx="1000847" cy="376532"/>
          </a:xfrm>
          <a:prstGeom prst="roundRect">
            <a:avLst/>
          </a:prstGeom>
          <a:solidFill>
            <a:schemeClr val="accent3"/>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ln w="0"/>
                <a:solidFill>
                  <a:schemeClr val="bg1"/>
                </a:solidFill>
                <a:effectLst>
                  <a:outerShdw blurRad="38100" dist="25400" dir="5400000" algn="ctr" rotWithShape="0">
                    <a:srgbClr val="6E747A">
                      <a:alpha val="43000"/>
                    </a:srgbClr>
                  </a:outerShdw>
                </a:effectLst>
              </a:rPr>
              <a:t>J</a:t>
            </a:r>
            <a:r>
              <a:rPr kumimoji="1" lang="en-US" altLang="ja-JP" dirty="0">
                <a:ln w="0"/>
                <a:solidFill>
                  <a:schemeClr val="bg1"/>
                </a:solidFill>
                <a:effectLst>
                  <a:outerShdw blurRad="38100" dist="25400" dir="5400000" algn="ctr" rotWithShape="0">
                    <a:srgbClr val="6E747A">
                      <a:alpha val="43000"/>
                    </a:srgbClr>
                  </a:outerShdw>
                </a:effectLst>
              </a:rPr>
              <a:t>AS</a:t>
            </a:r>
            <a:r>
              <a:rPr kumimoji="1" lang="ja-JP" altLang="en-US" dirty="0">
                <a:ln w="0"/>
                <a:solidFill>
                  <a:schemeClr val="bg1"/>
                </a:solidFill>
                <a:effectLst>
                  <a:outerShdw blurRad="38100" dist="25400" dir="5400000" algn="ctr" rotWithShape="0">
                    <a:srgbClr val="6E747A">
                      <a:alpha val="43000"/>
                    </a:srgbClr>
                  </a:outerShdw>
                </a:effectLst>
              </a:rPr>
              <a:t>法</a:t>
            </a:r>
          </a:p>
        </p:txBody>
      </p:sp>
      <p:sp>
        <p:nvSpPr>
          <p:cNvPr id="16" name="角丸四角形 15"/>
          <p:cNvSpPr/>
          <p:nvPr/>
        </p:nvSpPr>
        <p:spPr>
          <a:xfrm>
            <a:off x="2067352" y="5577215"/>
            <a:ext cx="1473593" cy="329443"/>
          </a:xfrm>
          <a:prstGeom prst="roundRect">
            <a:avLst/>
          </a:prstGeom>
          <a:solidFill>
            <a:srgbClr val="EA149E"/>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n w="0"/>
                <a:solidFill>
                  <a:schemeClr val="bg1"/>
                </a:solidFill>
                <a:effectLst>
                  <a:outerShdw blurRad="38100" dist="25400" dir="5400000" algn="ctr" rotWithShape="0">
                    <a:srgbClr val="6E747A">
                      <a:alpha val="43000"/>
                    </a:srgbClr>
                  </a:outerShdw>
                </a:effectLst>
              </a:rPr>
              <a:t>健康増進</a:t>
            </a:r>
            <a:r>
              <a:rPr kumimoji="1" lang="ja-JP" altLang="en-US" dirty="0">
                <a:ln w="0"/>
                <a:solidFill>
                  <a:schemeClr val="bg1"/>
                </a:solidFill>
                <a:effectLst>
                  <a:outerShdw blurRad="38100" dist="25400" dir="5400000" algn="ctr" rotWithShape="0">
                    <a:srgbClr val="6E747A">
                      <a:alpha val="43000"/>
                    </a:srgbClr>
                  </a:outerShdw>
                </a:effectLst>
              </a:rPr>
              <a:t>法</a:t>
            </a:r>
          </a:p>
        </p:txBody>
      </p:sp>
      <p:sp>
        <p:nvSpPr>
          <p:cNvPr id="18" name="テキスト ボックス 17"/>
          <p:cNvSpPr txBox="1"/>
          <p:nvPr/>
        </p:nvSpPr>
        <p:spPr>
          <a:xfrm>
            <a:off x="1945108" y="5892317"/>
            <a:ext cx="1797921" cy="461665"/>
          </a:xfrm>
          <a:prstGeom prst="rect">
            <a:avLst/>
          </a:prstGeom>
          <a:solidFill>
            <a:schemeClr val="bg1"/>
          </a:solidFill>
          <a:ln>
            <a:solidFill>
              <a:srgbClr val="EA149E"/>
            </a:solidFill>
          </a:ln>
        </p:spPr>
        <p:txBody>
          <a:bodyPr wrap="square" rtlCol="0">
            <a:spAutoFit/>
          </a:bodyPr>
          <a:lstStyle/>
          <a:p>
            <a:r>
              <a:rPr kumimoji="1" lang="ja-JP" altLang="en-US" sz="1200" dirty="0" smtClean="0"/>
              <a:t>栄養の改善その他の国民の健康の増進を図る</a:t>
            </a:r>
            <a:endParaRPr kumimoji="1" lang="ja-JP" altLang="en-US" sz="1200" dirty="0"/>
          </a:p>
        </p:txBody>
      </p:sp>
      <p:sp>
        <p:nvSpPr>
          <p:cNvPr id="19" name="楕円 18"/>
          <p:cNvSpPr/>
          <p:nvPr/>
        </p:nvSpPr>
        <p:spPr>
          <a:xfrm>
            <a:off x="6745277" y="2123496"/>
            <a:ext cx="3374601" cy="3227415"/>
          </a:xfrm>
          <a:prstGeom prst="ellipse">
            <a:avLst/>
          </a:prstGeom>
          <a:pattFill prst="wdDnDiag">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楕円 19"/>
          <p:cNvSpPr/>
          <p:nvPr/>
        </p:nvSpPr>
        <p:spPr>
          <a:xfrm>
            <a:off x="8426155" y="2153193"/>
            <a:ext cx="3363670" cy="3191953"/>
          </a:xfrm>
          <a:prstGeom prst="ellipse">
            <a:avLst/>
          </a:prstGeom>
          <a:pattFill prst="wdDnDiag">
            <a:fgClr>
              <a:schemeClr val="accent4">
                <a:lumMod val="60000"/>
                <a:lumOff val="40000"/>
              </a:schemeClr>
            </a:fgClr>
            <a:bgClr>
              <a:schemeClr val="bg1"/>
            </a:bgClr>
          </a:pattFill>
          <a:ln w="8572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8385771" y="2400831"/>
            <a:ext cx="1828073" cy="2862755"/>
          </a:xfrm>
          <a:prstGeom prst="ellipse">
            <a:avLst/>
          </a:prstGeom>
          <a:pattFill prst="wdDnDiag">
            <a:fgClr>
              <a:schemeClr val="accent4"/>
            </a:fgClr>
            <a:bgClr>
              <a:srgbClr val="FFFF00"/>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202440" y="5350911"/>
            <a:ext cx="4234480" cy="848174"/>
          </a:xfrm>
          <a:prstGeom prst="roundRect">
            <a:avLst/>
          </a:prstGeom>
          <a:solidFill>
            <a:srgbClr val="FF9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967866" y="2341176"/>
            <a:ext cx="1336431" cy="435886"/>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品質事項</a:t>
            </a:r>
            <a:endParaRPr kumimoji="1" lang="ja-JP" altLang="en-US" dirty="0">
              <a:solidFill>
                <a:schemeClr val="tx1"/>
              </a:solidFill>
            </a:endParaRPr>
          </a:p>
        </p:txBody>
      </p:sp>
      <p:sp>
        <p:nvSpPr>
          <p:cNvPr id="31" name="正方形/長方形 30"/>
          <p:cNvSpPr/>
          <p:nvPr/>
        </p:nvSpPr>
        <p:spPr>
          <a:xfrm>
            <a:off x="1284397" y="4658006"/>
            <a:ext cx="914723" cy="3246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原産国名</a:t>
            </a:r>
            <a:endParaRPr kumimoji="1" lang="ja-JP" altLang="en-US" sz="1400" dirty="0">
              <a:solidFill>
                <a:schemeClr val="tx1"/>
              </a:solidFill>
            </a:endParaRPr>
          </a:p>
        </p:txBody>
      </p:sp>
      <p:sp>
        <p:nvSpPr>
          <p:cNvPr id="34" name="正方形/長方形 33"/>
          <p:cNvSpPr/>
          <p:nvPr/>
        </p:nvSpPr>
        <p:spPr>
          <a:xfrm>
            <a:off x="623685" y="3093405"/>
            <a:ext cx="914723" cy="3246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原材料名</a:t>
            </a:r>
            <a:endParaRPr kumimoji="1" lang="ja-JP" altLang="en-US" sz="1400" dirty="0">
              <a:solidFill>
                <a:schemeClr val="tx1"/>
              </a:solidFill>
            </a:endParaRPr>
          </a:p>
        </p:txBody>
      </p:sp>
      <p:sp>
        <p:nvSpPr>
          <p:cNvPr id="35" name="正方形/長方形 34"/>
          <p:cNvSpPr/>
          <p:nvPr/>
        </p:nvSpPr>
        <p:spPr>
          <a:xfrm>
            <a:off x="700029" y="3912519"/>
            <a:ext cx="914723" cy="324656"/>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内容量</a:t>
            </a:r>
            <a:endParaRPr kumimoji="1" lang="ja-JP" altLang="en-US" sz="1400" dirty="0">
              <a:solidFill>
                <a:schemeClr val="tx1"/>
              </a:solidFill>
            </a:endParaRPr>
          </a:p>
        </p:txBody>
      </p:sp>
      <p:sp>
        <p:nvSpPr>
          <p:cNvPr id="36" name="正方形/長方形 35"/>
          <p:cNvSpPr/>
          <p:nvPr/>
        </p:nvSpPr>
        <p:spPr>
          <a:xfrm>
            <a:off x="476090" y="3501060"/>
            <a:ext cx="1375347" cy="3390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原料原産地</a:t>
            </a:r>
            <a:r>
              <a:rPr kumimoji="1" lang="ja-JP" altLang="en-US" sz="1400" dirty="0">
                <a:solidFill>
                  <a:schemeClr val="tx1"/>
                </a:solidFill>
              </a:rPr>
              <a:t>名</a:t>
            </a:r>
          </a:p>
        </p:txBody>
      </p:sp>
      <p:sp>
        <p:nvSpPr>
          <p:cNvPr id="37" name="正方形/長方形 36"/>
          <p:cNvSpPr/>
          <p:nvPr/>
        </p:nvSpPr>
        <p:spPr>
          <a:xfrm>
            <a:off x="968269" y="4287983"/>
            <a:ext cx="914723" cy="3246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原産地</a:t>
            </a:r>
          </a:p>
        </p:txBody>
      </p:sp>
      <p:sp>
        <p:nvSpPr>
          <p:cNvPr id="38" name="正方形/長方形 37"/>
          <p:cNvSpPr/>
          <p:nvPr/>
        </p:nvSpPr>
        <p:spPr>
          <a:xfrm>
            <a:off x="2271222" y="4648685"/>
            <a:ext cx="300738" cy="4887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等</a:t>
            </a:r>
            <a:endParaRPr kumimoji="1" lang="ja-JP" altLang="en-US" sz="1600" dirty="0">
              <a:solidFill>
                <a:schemeClr val="tx1"/>
              </a:solidFill>
            </a:endParaRPr>
          </a:p>
        </p:txBody>
      </p:sp>
      <p:sp>
        <p:nvSpPr>
          <p:cNvPr id="40" name="角丸四角形 39"/>
          <p:cNvSpPr/>
          <p:nvPr/>
        </p:nvSpPr>
        <p:spPr>
          <a:xfrm>
            <a:off x="7522537" y="1642507"/>
            <a:ext cx="3380716" cy="374306"/>
          </a:xfrm>
          <a:prstGeom prst="roundRect">
            <a:avLst/>
          </a:prstGeom>
          <a:solidFill>
            <a:schemeClr val="bg1"/>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n w="0"/>
                <a:solidFill>
                  <a:srgbClr val="FF0000"/>
                </a:solidFill>
                <a:effectLst>
                  <a:outerShdw blurRad="38100" dist="25400" dir="5400000" algn="ctr" rotWithShape="0">
                    <a:srgbClr val="6E747A">
                      <a:alpha val="43000"/>
                    </a:srgbClr>
                  </a:outerShdw>
                </a:effectLst>
              </a:rPr>
              <a:t>食品表示法（２０１５</a:t>
            </a:r>
            <a:r>
              <a:rPr kumimoji="1" lang="en-US" altLang="ja-JP" sz="1600" b="1" dirty="0" smtClean="0">
                <a:ln w="0"/>
                <a:solidFill>
                  <a:srgbClr val="FF0000"/>
                </a:solidFill>
                <a:effectLst>
                  <a:outerShdw blurRad="38100" dist="25400" dir="5400000" algn="ctr" rotWithShape="0">
                    <a:srgbClr val="6E747A">
                      <a:alpha val="43000"/>
                    </a:srgbClr>
                  </a:outerShdw>
                </a:effectLst>
              </a:rPr>
              <a:t>.</a:t>
            </a:r>
            <a:r>
              <a:rPr kumimoji="1" lang="ja-JP" altLang="en-US" sz="1600" b="1" dirty="0" smtClean="0">
                <a:ln w="0"/>
                <a:solidFill>
                  <a:srgbClr val="FF0000"/>
                </a:solidFill>
                <a:effectLst>
                  <a:outerShdw blurRad="38100" dist="25400" dir="5400000" algn="ctr" rotWithShape="0">
                    <a:srgbClr val="6E747A">
                      <a:alpha val="43000"/>
                    </a:srgbClr>
                  </a:outerShdw>
                </a:effectLst>
              </a:rPr>
              <a:t>４</a:t>
            </a:r>
            <a:r>
              <a:rPr kumimoji="1" lang="ja-JP" altLang="en-US" b="1" dirty="0" smtClean="0">
                <a:ln w="0"/>
                <a:solidFill>
                  <a:srgbClr val="FF0000"/>
                </a:solidFill>
                <a:effectLst>
                  <a:outerShdw blurRad="38100" dist="25400" dir="5400000" algn="ctr" rotWithShape="0">
                    <a:srgbClr val="6E747A">
                      <a:alpha val="43000"/>
                    </a:srgbClr>
                  </a:outerShdw>
                </a:effectLst>
              </a:rPr>
              <a:t>～）</a:t>
            </a:r>
            <a:endParaRPr kumimoji="1" lang="ja-JP" altLang="en-US" b="1" dirty="0">
              <a:ln w="0"/>
              <a:solidFill>
                <a:srgbClr val="FF0000"/>
              </a:solidFill>
              <a:effectLst>
                <a:outerShdw blurRad="38100" dist="25400" dir="5400000" algn="ctr" rotWithShape="0">
                  <a:srgbClr val="6E747A">
                    <a:alpha val="43000"/>
                  </a:srgbClr>
                </a:outerShdw>
              </a:effectLst>
            </a:endParaRPr>
          </a:p>
        </p:txBody>
      </p:sp>
      <p:sp>
        <p:nvSpPr>
          <p:cNvPr id="41" name="正方形/長方形 40"/>
          <p:cNvSpPr/>
          <p:nvPr/>
        </p:nvSpPr>
        <p:spPr>
          <a:xfrm>
            <a:off x="4236685" y="3075374"/>
            <a:ext cx="914723" cy="3246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添加物</a:t>
            </a:r>
          </a:p>
        </p:txBody>
      </p:sp>
      <p:sp>
        <p:nvSpPr>
          <p:cNvPr id="42" name="正方形/長方形 41"/>
          <p:cNvSpPr/>
          <p:nvPr/>
        </p:nvSpPr>
        <p:spPr>
          <a:xfrm>
            <a:off x="4089833" y="3541695"/>
            <a:ext cx="1179439" cy="3422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アレルギー</a:t>
            </a:r>
          </a:p>
        </p:txBody>
      </p:sp>
      <p:sp>
        <p:nvSpPr>
          <p:cNvPr id="43" name="正方形/長方形 42"/>
          <p:cNvSpPr/>
          <p:nvPr/>
        </p:nvSpPr>
        <p:spPr>
          <a:xfrm>
            <a:off x="4894537" y="3846589"/>
            <a:ext cx="300738" cy="4887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等</a:t>
            </a:r>
            <a:endParaRPr kumimoji="1" lang="ja-JP" altLang="en-US" sz="1600" dirty="0">
              <a:solidFill>
                <a:schemeClr val="tx1"/>
              </a:solidFill>
            </a:endParaRPr>
          </a:p>
        </p:txBody>
      </p:sp>
      <p:sp>
        <p:nvSpPr>
          <p:cNvPr id="44" name="正方形/長方形 43"/>
          <p:cNvSpPr/>
          <p:nvPr/>
        </p:nvSpPr>
        <p:spPr>
          <a:xfrm>
            <a:off x="2479205" y="4271233"/>
            <a:ext cx="1017345" cy="318374"/>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製造者</a:t>
            </a:r>
            <a:r>
              <a:rPr kumimoji="1" lang="ja-JP" altLang="en-US" sz="1400" dirty="0">
                <a:solidFill>
                  <a:schemeClr val="tx1"/>
                </a:solidFill>
              </a:rPr>
              <a:t>名</a:t>
            </a:r>
          </a:p>
        </p:txBody>
      </p:sp>
      <p:sp>
        <p:nvSpPr>
          <p:cNvPr id="45" name="正方形/長方形 44"/>
          <p:cNvSpPr/>
          <p:nvPr/>
        </p:nvSpPr>
        <p:spPr>
          <a:xfrm>
            <a:off x="2220441" y="3846589"/>
            <a:ext cx="1508508" cy="360949"/>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遺伝子組み換え</a:t>
            </a:r>
            <a:endParaRPr kumimoji="1" lang="ja-JP" altLang="en-US" sz="1400" dirty="0">
              <a:solidFill>
                <a:schemeClr val="tx1"/>
              </a:solidFill>
            </a:endParaRPr>
          </a:p>
        </p:txBody>
      </p:sp>
      <p:sp>
        <p:nvSpPr>
          <p:cNvPr id="46" name="正方形/長方形 45"/>
          <p:cNvSpPr/>
          <p:nvPr/>
        </p:nvSpPr>
        <p:spPr>
          <a:xfrm>
            <a:off x="2503509" y="3477415"/>
            <a:ext cx="1027039" cy="319749"/>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保存</a:t>
            </a:r>
            <a:r>
              <a:rPr kumimoji="1" lang="ja-JP" altLang="en-US" sz="1400" dirty="0">
                <a:solidFill>
                  <a:schemeClr val="tx1"/>
                </a:solidFill>
              </a:rPr>
              <a:t>方法</a:t>
            </a:r>
          </a:p>
        </p:txBody>
      </p:sp>
      <p:sp>
        <p:nvSpPr>
          <p:cNvPr id="47" name="正方形/長方形 46"/>
          <p:cNvSpPr/>
          <p:nvPr/>
        </p:nvSpPr>
        <p:spPr>
          <a:xfrm>
            <a:off x="2267561" y="3106192"/>
            <a:ext cx="1475468" cy="342605"/>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賞味・消費期限</a:t>
            </a:r>
            <a:endParaRPr kumimoji="1" lang="ja-JP" altLang="en-US" sz="1400" dirty="0">
              <a:solidFill>
                <a:schemeClr val="tx1"/>
              </a:solidFill>
            </a:endParaRPr>
          </a:p>
        </p:txBody>
      </p:sp>
      <p:sp>
        <p:nvSpPr>
          <p:cNvPr id="48" name="正方形/長方形 47"/>
          <p:cNvSpPr/>
          <p:nvPr/>
        </p:nvSpPr>
        <p:spPr>
          <a:xfrm>
            <a:off x="2725511" y="2707540"/>
            <a:ext cx="612408" cy="342277"/>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名称</a:t>
            </a:r>
          </a:p>
        </p:txBody>
      </p:sp>
      <p:sp>
        <p:nvSpPr>
          <p:cNvPr id="49" name="正方形/長方形 48"/>
          <p:cNvSpPr/>
          <p:nvPr/>
        </p:nvSpPr>
        <p:spPr>
          <a:xfrm>
            <a:off x="2098370" y="5204647"/>
            <a:ext cx="1442575" cy="305521"/>
          </a:xfrm>
          <a:prstGeom prst="rect">
            <a:avLst/>
          </a:prstGeom>
          <a:solidFill>
            <a:srgbClr val="FC4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栄養成分表示</a:t>
            </a:r>
            <a:endParaRPr kumimoji="1" lang="ja-JP" altLang="en-US" sz="1400" dirty="0">
              <a:solidFill>
                <a:schemeClr val="tx1"/>
              </a:solidFill>
            </a:endParaRPr>
          </a:p>
        </p:txBody>
      </p:sp>
      <p:sp>
        <p:nvSpPr>
          <p:cNvPr id="50" name="右矢印 49"/>
          <p:cNvSpPr/>
          <p:nvPr/>
        </p:nvSpPr>
        <p:spPr>
          <a:xfrm>
            <a:off x="5882591" y="2507391"/>
            <a:ext cx="500541" cy="293144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p:txBody>
      </p:sp>
      <p:sp>
        <p:nvSpPr>
          <p:cNvPr id="51" name="正方形/長方形 50"/>
          <p:cNvSpPr/>
          <p:nvPr/>
        </p:nvSpPr>
        <p:spPr>
          <a:xfrm>
            <a:off x="10239398" y="2416208"/>
            <a:ext cx="1336431" cy="435886"/>
          </a:xfrm>
          <a:prstGeom prst="rect">
            <a:avLst/>
          </a:prstGeom>
          <a:solidFill>
            <a:srgbClr val="00B0F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衛生事項</a:t>
            </a:r>
            <a:endParaRPr kumimoji="1" lang="ja-JP" altLang="en-US" dirty="0">
              <a:solidFill>
                <a:schemeClr val="tx1"/>
              </a:solidFill>
            </a:endParaRPr>
          </a:p>
        </p:txBody>
      </p:sp>
      <p:sp>
        <p:nvSpPr>
          <p:cNvPr id="53" name="正方形/長方形 52"/>
          <p:cNvSpPr/>
          <p:nvPr/>
        </p:nvSpPr>
        <p:spPr>
          <a:xfrm>
            <a:off x="8560076" y="5990612"/>
            <a:ext cx="1445554" cy="293879"/>
          </a:xfrm>
          <a:prstGeom prst="rect">
            <a:avLst/>
          </a:prstGeom>
          <a:solidFill>
            <a:srgbClr val="EA149E"/>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保</a:t>
            </a:r>
            <a:r>
              <a:rPr kumimoji="1" lang="ja-JP" altLang="en-US" dirty="0">
                <a:solidFill>
                  <a:schemeClr val="tx1"/>
                </a:solidFill>
              </a:rPr>
              <a:t>健</a:t>
            </a:r>
            <a:r>
              <a:rPr kumimoji="1" lang="ja-JP" altLang="en-US" dirty="0" smtClean="0">
                <a:solidFill>
                  <a:schemeClr val="tx1"/>
                </a:solidFill>
              </a:rPr>
              <a:t>事項</a:t>
            </a:r>
            <a:endParaRPr kumimoji="1" lang="ja-JP" altLang="en-US" dirty="0">
              <a:solidFill>
                <a:schemeClr val="tx1"/>
              </a:solidFill>
            </a:endParaRPr>
          </a:p>
        </p:txBody>
      </p:sp>
      <p:sp>
        <p:nvSpPr>
          <p:cNvPr id="54" name="正方形/長方形 53"/>
          <p:cNvSpPr/>
          <p:nvPr/>
        </p:nvSpPr>
        <p:spPr>
          <a:xfrm>
            <a:off x="9013476" y="2890923"/>
            <a:ext cx="612408" cy="342277"/>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名称</a:t>
            </a:r>
          </a:p>
        </p:txBody>
      </p:sp>
      <p:sp>
        <p:nvSpPr>
          <p:cNvPr id="55" name="正方形/長方形 54"/>
          <p:cNvSpPr/>
          <p:nvPr/>
        </p:nvSpPr>
        <p:spPr>
          <a:xfrm>
            <a:off x="7711289" y="5578408"/>
            <a:ext cx="1442575" cy="305521"/>
          </a:xfrm>
          <a:prstGeom prst="rect">
            <a:avLst/>
          </a:prstGeom>
          <a:solidFill>
            <a:srgbClr val="FC4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栄養成分表示</a:t>
            </a:r>
            <a:endParaRPr kumimoji="1" lang="ja-JP" altLang="en-US" sz="1400" dirty="0">
              <a:solidFill>
                <a:schemeClr val="tx1"/>
              </a:solidFill>
            </a:endParaRPr>
          </a:p>
        </p:txBody>
      </p:sp>
      <p:sp>
        <p:nvSpPr>
          <p:cNvPr id="56" name="正方形/長方形 55"/>
          <p:cNvSpPr/>
          <p:nvPr/>
        </p:nvSpPr>
        <p:spPr>
          <a:xfrm>
            <a:off x="9488867" y="5578409"/>
            <a:ext cx="1537740" cy="313908"/>
          </a:xfrm>
          <a:prstGeom prst="rect">
            <a:avLst/>
          </a:prstGeom>
          <a:solidFill>
            <a:srgbClr val="FC4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機能性表示食品</a:t>
            </a:r>
            <a:endParaRPr kumimoji="1" lang="ja-JP" altLang="en-US" sz="1400" dirty="0">
              <a:solidFill>
                <a:schemeClr val="tx1"/>
              </a:solidFill>
            </a:endParaRPr>
          </a:p>
        </p:txBody>
      </p:sp>
      <p:sp>
        <p:nvSpPr>
          <p:cNvPr id="57" name="正方形/長方形 56"/>
          <p:cNvSpPr/>
          <p:nvPr/>
        </p:nvSpPr>
        <p:spPr>
          <a:xfrm>
            <a:off x="8539060" y="3832883"/>
            <a:ext cx="1508508" cy="360949"/>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遺伝子組み換え</a:t>
            </a:r>
            <a:endParaRPr kumimoji="1" lang="ja-JP" altLang="en-US" sz="1400" dirty="0">
              <a:solidFill>
                <a:schemeClr val="tx1"/>
              </a:solidFill>
            </a:endParaRPr>
          </a:p>
        </p:txBody>
      </p:sp>
      <p:sp>
        <p:nvSpPr>
          <p:cNvPr id="58" name="正方形/長方形 57"/>
          <p:cNvSpPr/>
          <p:nvPr/>
        </p:nvSpPr>
        <p:spPr>
          <a:xfrm>
            <a:off x="10370594" y="2951440"/>
            <a:ext cx="914723" cy="3246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添加物</a:t>
            </a:r>
          </a:p>
        </p:txBody>
      </p:sp>
      <p:sp>
        <p:nvSpPr>
          <p:cNvPr id="59" name="正方形/長方形 58"/>
          <p:cNvSpPr/>
          <p:nvPr/>
        </p:nvSpPr>
        <p:spPr>
          <a:xfrm>
            <a:off x="10377285" y="3334536"/>
            <a:ext cx="1464651" cy="3422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賞味・消費期限</a:t>
            </a:r>
            <a:endParaRPr kumimoji="1" lang="ja-JP" altLang="en-US" sz="1400" dirty="0">
              <a:solidFill>
                <a:schemeClr val="tx1"/>
              </a:solidFill>
            </a:endParaRPr>
          </a:p>
        </p:txBody>
      </p:sp>
      <p:sp>
        <p:nvSpPr>
          <p:cNvPr id="60" name="正方形/長方形 59"/>
          <p:cNvSpPr/>
          <p:nvPr/>
        </p:nvSpPr>
        <p:spPr>
          <a:xfrm>
            <a:off x="10436887" y="3735253"/>
            <a:ext cx="1179439" cy="3422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保存</a:t>
            </a:r>
            <a:r>
              <a:rPr kumimoji="1" lang="ja-JP" altLang="en-US" sz="1400" dirty="0">
                <a:solidFill>
                  <a:schemeClr val="tx1"/>
                </a:solidFill>
              </a:rPr>
              <a:t>方法</a:t>
            </a:r>
          </a:p>
        </p:txBody>
      </p:sp>
      <p:sp>
        <p:nvSpPr>
          <p:cNvPr id="61" name="正方形/長方形 60"/>
          <p:cNvSpPr/>
          <p:nvPr/>
        </p:nvSpPr>
        <p:spPr>
          <a:xfrm>
            <a:off x="10436887" y="4207538"/>
            <a:ext cx="1179439" cy="3422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アレルゲン</a:t>
            </a:r>
          </a:p>
        </p:txBody>
      </p:sp>
      <p:sp>
        <p:nvSpPr>
          <p:cNvPr id="62" name="正方形/長方形 61"/>
          <p:cNvSpPr/>
          <p:nvPr/>
        </p:nvSpPr>
        <p:spPr>
          <a:xfrm>
            <a:off x="10265955" y="4649818"/>
            <a:ext cx="1179439" cy="3422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製造所等</a:t>
            </a:r>
            <a:endParaRPr kumimoji="1" lang="ja-JP" altLang="en-US" sz="1400" dirty="0">
              <a:solidFill>
                <a:schemeClr val="tx1"/>
              </a:solidFill>
            </a:endParaRPr>
          </a:p>
        </p:txBody>
      </p:sp>
      <p:sp>
        <p:nvSpPr>
          <p:cNvPr id="63" name="正方形/長方形 62"/>
          <p:cNvSpPr/>
          <p:nvPr/>
        </p:nvSpPr>
        <p:spPr>
          <a:xfrm>
            <a:off x="10063475" y="4953299"/>
            <a:ext cx="300738" cy="4887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等</a:t>
            </a:r>
            <a:endParaRPr kumimoji="1" lang="ja-JP" altLang="en-US" sz="1600" dirty="0">
              <a:solidFill>
                <a:schemeClr val="tx1"/>
              </a:solidFill>
            </a:endParaRPr>
          </a:p>
        </p:txBody>
      </p:sp>
      <p:sp>
        <p:nvSpPr>
          <p:cNvPr id="64" name="正方形/長方形 63"/>
          <p:cNvSpPr/>
          <p:nvPr/>
        </p:nvSpPr>
        <p:spPr>
          <a:xfrm>
            <a:off x="8256060" y="4847796"/>
            <a:ext cx="300738" cy="4887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等</a:t>
            </a:r>
            <a:endParaRPr kumimoji="1" lang="ja-JP" altLang="en-US" sz="1600" dirty="0">
              <a:solidFill>
                <a:schemeClr val="tx1"/>
              </a:solidFill>
            </a:endParaRPr>
          </a:p>
        </p:txBody>
      </p:sp>
      <p:sp>
        <p:nvSpPr>
          <p:cNvPr id="65" name="正方形/長方形 64"/>
          <p:cNvSpPr/>
          <p:nvPr/>
        </p:nvSpPr>
        <p:spPr>
          <a:xfrm>
            <a:off x="7202440" y="2887489"/>
            <a:ext cx="914723" cy="3246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原材料名</a:t>
            </a:r>
            <a:endParaRPr kumimoji="1" lang="ja-JP" altLang="en-US" sz="1400" dirty="0">
              <a:solidFill>
                <a:schemeClr val="tx1"/>
              </a:solidFill>
            </a:endParaRPr>
          </a:p>
        </p:txBody>
      </p:sp>
      <p:sp>
        <p:nvSpPr>
          <p:cNvPr id="66" name="正方形/長方形 65"/>
          <p:cNvSpPr/>
          <p:nvPr/>
        </p:nvSpPr>
        <p:spPr>
          <a:xfrm>
            <a:off x="6835488" y="3279291"/>
            <a:ext cx="1375347" cy="3390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原料原産地</a:t>
            </a:r>
            <a:r>
              <a:rPr kumimoji="1" lang="ja-JP" altLang="en-US" sz="1400" dirty="0">
                <a:solidFill>
                  <a:schemeClr val="tx1"/>
                </a:solidFill>
              </a:rPr>
              <a:t>名</a:t>
            </a:r>
          </a:p>
        </p:txBody>
      </p:sp>
      <p:sp>
        <p:nvSpPr>
          <p:cNvPr id="67" name="正方形/長方形 66"/>
          <p:cNvSpPr/>
          <p:nvPr/>
        </p:nvSpPr>
        <p:spPr>
          <a:xfrm>
            <a:off x="6989879" y="3735252"/>
            <a:ext cx="893358" cy="342277"/>
          </a:xfrm>
          <a:prstGeom prst="rect">
            <a:avLst/>
          </a:prstGeom>
          <a:solidFill>
            <a:srgbClr val="FF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内容量</a:t>
            </a:r>
            <a:endParaRPr kumimoji="1" lang="ja-JP" altLang="en-US" sz="1400" dirty="0">
              <a:solidFill>
                <a:schemeClr val="tx1"/>
              </a:solidFill>
            </a:endParaRPr>
          </a:p>
        </p:txBody>
      </p:sp>
      <p:sp>
        <p:nvSpPr>
          <p:cNvPr id="68" name="正方形/長方形 67"/>
          <p:cNvSpPr/>
          <p:nvPr/>
        </p:nvSpPr>
        <p:spPr>
          <a:xfrm>
            <a:off x="7159783" y="4108905"/>
            <a:ext cx="914723" cy="3246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原産地</a:t>
            </a:r>
          </a:p>
        </p:txBody>
      </p:sp>
      <p:sp>
        <p:nvSpPr>
          <p:cNvPr id="69" name="正方形/長方形 68"/>
          <p:cNvSpPr/>
          <p:nvPr/>
        </p:nvSpPr>
        <p:spPr>
          <a:xfrm>
            <a:off x="7213642" y="4519963"/>
            <a:ext cx="914723" cy="3246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原産国名</a:t>
            </a:r>
            <a:endParaRPr kumimoji="1" lang="ja-JP" altLang="en-US" sz="1400" dirty="0">
              <a:solidFill>
                <a:schemeClr val="tx1"/>
              </a:solidFill>
            </a:endParaRPr>
          </a:p>
        </p:txBody>
      </p:sp>
      <p:sp>
        <p:nvSpPr>
          <p:cNvPr id="70" name="正方形/長方形 69"/>
          <p:cNvSpPr/>
          <p:nvPr/>
        </p:nvSpPr>
        <p:spPr>
          <a:xfrm>
            <a:off x="6720001" y="4950806"/>
            <a:ext cx="1510004" cy="2934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食品関連事業者</a:t>
            </a:r>
            <a:endParaRPr kumimoji="1" lang="ja-JP" altLang="en-US" sz="1400" dirty="0">
              <a:solidFill>
                <a:schemeClr val="tx1"/>
              </a:solidFill>
            </a:endParaRPr>
          </a:p>
        </p:txBody>
      </p:sp>
      <p:sp>
        <p:nvSpPr>
          <p:cNvPr id="71" name="正方形/長方形 70"/>
          <p:cNvSpPr/>
          <p:nvPr/>
        </p:nvSpPr>
        <p:spPr>
          <a:xfrm>
            <a:off x="4044087" y="5990612"/>
            <a:ext cx="1025267" cy="40107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内容量</a:t>
            </a:r>
            <a:endParaRPr kumimoji="1" lang="ja-JP" altLang="en-US" dirty="0">
              <a:solidFill>
                <a:schemeClr val="tx1"/>
              </a:solidFill>
            </a:endParaRPr>
          </a:p>
        </p:txBody>
      </p:sp>
      <p:sp>
        <p:nvSpPr>
          <p:cNvPr id="72" name="正方形/長方形 71"/>
          <p:cNvSpPr/>
          <p:nvPr/>
        </p:nvSpPr>
        <p:spPr>
          <a:xfrm>
            <a:off x="5123552" y="6059002"/>
            <a:ext cx="1838471" cy="294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が</a:t>
            </a:r>
            <a:r>
              <a:rPr kumimoji="1" lang="ja-JP" altLang="en-US" b="1" dirty="0" smtClean="0">
                <a:solidFill>
                  <a:srgbClr val="FF0000"/>
                </a:solidFill>
              </a:rPr>
              <a:t>計量法</a:t>
            </a:r>
            <a:r>
              <a:rPr kumimoji="1" lang="ja-JP" altLang="en-US" dirty="0" smtClean="0">
                <a:solidFill>
                  <a:schemeClr val="tx1"/>
                </a:solidFill>
              </a:rPr>
              <a:t>の管轄</a:t>
            </a:r>
            <a:endParaRPr kumimoji="1" lang="ja-JP" altLang="en-US" dirty="0">
              <a:solidFill>
                <a:schemeClr val="tx1"/>
              </a:solidFill>
            </a:endParaRPr>
          </a:p>
        </p:txBody>
      </p:sp>
    </p:spTree>
    <p:extLst>
      <p:ext uri="{BB962C8B-B14F-4D97-AF65-F5344CB8AC3E}">
        <p14:creationId xmlns:p14="http://schemas.microsoft.com/office/powerpoint/2010/main" val="3067905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2514" y="585653"/>
            <a:ext cx="3304904" cy="757646"/>
          </a:xfrm>
        </p:spPr>
        <p:txBody>
          <a:bodyPr>
            <a:normAutofit fontScale="90000"/>
          </a:bodyPr>
          <a:lstStyle/>
          <a:p>
            <a:r>
              <a:rPr kumimoji="1" lang="en-US" altLang="ja-JP" dirty="0" smtClean="0"/>
              <a:t>【</a:t>
            </a:r>
            <a:r>
              <a:rPr kumimoji="1" lang="ja-JP" altLang="en-US" dirty="0" smtClean="0"/>
              <a:t>量目公差</a:t>
            </a:r>
            <a:r>
              <a:rPr kumimoji="1" lang="en-US" altLang="ja-JP" dirty="0" smtClean="0"/>
              <a:t>】</a:t>
            </a:r>
            <a:endParaRPr kumimoji="1" lang="ja-JP" altLang="en-US" dirty="0"/>
          </a:p>
        </p:txBody>
      </p:sp>
      <p:sp>
        <p:nvSpPr>
          <p:cNvPr id="5" name="タイトル 1"/>
          <p:cNvSpPr txBox="1">
            <a:spLocks/>
          </p:cNvSpPr>
          <p:nvPr/>
        </p:nvSpPr>
        <p:spPr>
          <a:xfrm>
            <a:off x="3827418" y="505097"/>
            <a:ext cx="7994467" cy="1309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solidFill>
                  <a:srgbClr val="FF0000"/>
                </a:solidFill>
              </a:rPr>
              <a:t>不足分（表示量が真実の値より大きい）にのみ適用される</a:t>
            </a:r>
            <a:endParaRPr lang="en-US" altLang="ja-JP" sz="2800" dirty="0" smtClean="0">
              <a:solidFill>
                <a:srgbClr val="FF0000"/>
              </a:solidFill>
            </a:endParaRPr>
          </a:p>
          <a:p>
            <a:r>
              <a:rPr lang="ja-JP" altLang="en-US" sz="2400" dirty="0" smtClean="0"/>
              <a:t>過量については１０条やガイドラインで規制されている</a:t>
            </a:r>
            <a:endParaRPr lang="en-US" altLang="ja-JP" sz="2400" dirty="0" smtClean="0"/>
          </a:p>
        </p:txBody>
      </p:sp>
      <p:graphicFrame>
        <p:nvGraphicFramePr>
          <p:cNvPr id="7" name="表 6"/>
          <p:cNvGraphicFramePr>
            <a:graphicFrameLocks noGrp="1"/>
          </p:cNvGraphicFramePr>
          <p:nvPr>
            <p:extLst/>
          </p:nvPr>
        </p:nvGraphicFramePr>
        <p:xfrm>
          <a:off x="522514" y="2011683"/>
          <a:ext cx="6126479" cy="4193172"/>
        </p:xfrm>
        <a:graphic>
          <a:graphicData uri="http://schemas.openxmlformats.org/drawingml/2006/table">
            <a:tbl>
              <a:tblPr firstRow="1" bandRow="1">
                <a:tableStyleId>{5C22544A-7EE6-4342-B048-85BDC9FD1C3A}</a:tableStyleId>
              </a:tblPr>
              <a:tblGrid>
                <a:gridCol w="4402183">
                  <a:extLst>
                    <a:ext uri="{9D8B030D-6E8A-4147-A177-3AD203B41FA5}">
                      <a16:colId xmlns:a16="http://schemas.microsoft.com/office/drawing/2014/main" val="1182829008"/>
                    </a:ext>
                  </a:extLst>
                </a:gridCol>
                <a:gridCol w="1724296">
                  <a:extLst>
                    <a:ext uri="{9D8B030D-6E8A-4147-A177-3AD203B41FA5}">
                      <a16:colId xmlns:a16="http://schemas.microsoft.com/office/drawing/2014/main" val="2445484859"/>
                    </a:ext>
                  </a:extLst>
                </a:gridCol>
              </a:tblGrid>
              <a:tr h="698862">
                <a:tc>
                  <a:txBody>
                    <a:bodyPr/>
                    <a:lstStyle/>
                    <a:p>
                      <a:pPr algn="ctr"/>
                      <a:r>
                        <a:rPr kumimoji="1" lang="ja-JP" altLang="en-US" b="1" dirty="0" smtClean="0">
                          <a:solidFill>
                            <a:schemeClr val="tx1"/>
                          </a:solidFill>
                        </a:rPr>
                        <a:t>表　示　量</a:t>
                      </a:r>
                      <a:endParaRPr kumimoji="1" lang="ja-JP" altLang="en-US" b="1" dirty="0">
                        <a:solidFill>
                          <a:schemeClr val="tx1"/>
                        </a:solidFill>
                      </a:endParaRPr>
                    </a:p>
                  </a:txBody>
                  <a:tcPr anchor="ctr">
                    <a:solidFill>
                      <a:srgbClr val="FFC000"/>
                    </a:solidFill>
                  </a:tcPr>
                </a:tc>
                <a:tc>
                  <a:txBody>
                    <a:bodyPr/>
                    <a:lstStyle/>
                    <a:p>
                      <a:pPr algn="ctr"/>
                      <a:r>
                        <a:rPr kumimoji="1" lang="ja-JP" altLang="en-US" b="1" dirty="0" smtClean="0">
                          <a:solidFill>
                            <a:schemeClr val="tx1"/>
                          </a:solidFill>
                        </a:rPr>
                        <a:t>誤差</a:t>
                      </a:r>
                      <a:endParaRPr kumimoji="1" lang="ja-JP" altLang="en-US" b="1" dirty="0">
                        <a:solidFill>
                          <a:schemeClr val="tx1"/>
                        </a:solidFill>
                      </a:endParaRPr>
                    </a:p>
                  </a:txBody>
                  <a:tcPr anchor="ctr">
                    <a:solidFill>
                      <a:srgbClr val="FFC000"/>
                    </a:solidFill>
                  </a:tcPr>
                </a:tc>
                <a:extLst>
                  <a:ext uri="{0D108BD9-81ED-4DB2-BD59-A6C34878D82A}">
                    <a16:rowId xmlns:a16="http://schemas.microsoft.com/office/drawing/2014/main" val="2015721025"/>
                  </a:ext>
                </a:extLst>
              </a:tr>
              <a:tr h="698862">
                <a:tc>
                  <a:txBody>
                    <a:bodyPr/>
                    <a:lstStyle/>
                    <a:p>
                      <a:r>
                        <a:rPr kumimoji="1" lang="ja-JP" altLang="en-US" b="1" dirty="0" smtClean="0">
                          <a:solidFill>
                            <a:schemeClr val="tx1"/>
                          </a:solidFill>
                        </a:rPr>
                        <a:t>５グラム以上５０グラム以下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４パーセント</a:t>
                      </a:r>
                      <a:endParaRPr kumimoji="1" lang="ja-JP" altLang="en-US" b="1" dirty="0">
                        <a:solidFill>
                          <a:schemeClr val="tx1"/>
                        </a:solidFill>
                      </a:endParaRPr>
                    </a:p>
                  </a:txBody>
                  <a:tcPr anchor="ctr"/>
                </a:tc>
                <a:extLst>
                  <a:ext uri="{0D108BD9-81ED-4DB2-BD59-A6C34878D82A}">
                    <a16:rowId xmlns:a16="http://schemas.microsoft.com/office/drawing/2014/main" val="3297676431"/>
                  </a:ext>
                </a:extLst>
              </a:tr>
              <a:tr h="698862">
                <a:tc>
                  <a:txBody>
                    <a:bodyPr/>
                    <a:lstStyle/>
                    <a:p>
                      <a:r>
                        <a:rPr kumimoji="1" lang="ja-JP" altLang="en-US" b="1" dirty="0" smtClean="0">
                          <a:solidFill>
                            <a:schemeClr val="tx1"/>
                          </a:solidFill>
                        </a:rPr>
                        <a:t>５０グラムを超え１００グラム以下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２グラム</a:t>
                      </a:r>
                      <a:endParaRPr kumimoji="1" lang="ja-JP" altLang="en-US" b="1" dirty="0">
                        <a:solidFill>
                          <a:schemeClr val="tx1"/>
                        </a:solidFill>
                      </a:endParaRPr>
                    </a:p>
                  </a:txBody>
                  <a:tcPr anchor="ctr"/>
                </a:tc>
                <a:extLst>
                  <a:ext uri="{0D108BD9-81ED-4DB2-BD59-A6C34878D82A}">
                    <a16:rowId xmlns:a16="http://schemas.microsoft.com/office/drawing/2014/main" val="1260687601"/>
                  </a:ext>
                </a:extLst>
              </a:tr>
              <a:tr h="698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solidFill>
                            <a:schemeClr val="tx1"/>
                          </a:solidFill>
                        </a:rPr>
                        <a:t>１００グラムを超え５００グラム以下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２パーセント</a:t>
                      </a:r>
                      <a:endParaRPr kumimoji="1" lang="ja-JP" altLang="en-US" b="1" dirty="0">
                        <a:solidFill>
                          <a:schemeClr val="tx1"/>
                        </a:solidFill>
                      </a:endParaRPr>
                    </a:p>
                  </a:txBody>
                  <a:tcPr anchor="ctr"/>
                </a:tc>
                <a:extLst>
                  <a:ext uri="{0D108BD9-81ED-4DB2-BD59-A6C34878D82A}">
                    <a16:rowId xmlns:a16="http://schemas.microsoft.com/office/drawing/2014/main" val="2267854651"/>
                  </a:ext>
                </a:extLst>
              </a:tr>
              <a:tr h="698862">
                <a:tc>
                  <a:txBody>
                    <a:bodyPr/>
                    <a:lstStyle/>
                    <a:p>
                      <a:r>
                        <a:rPr kumimoji="1" lang="ja-JP" altLang="en-US" b="1" dirty="0" smtClean="0">
                          <a:solidFill>
                            <a:schemeClr val="tx1"/>
                          </a:solidFill>
                        </a:rPr>
                        <a:t>５００グラムを超え１キログラム以下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１０グラム</a:t>
                      </a:r>
                      <a:endParaRPr kumimoji="1" lang="ja-JP" altLang="en-US" b="1" dirty="0">
                        <a:solidFill>
                          <a:schemeClr val="tx1"/>
                        </a:solidFill>
                      </a:endParaRPr>
                    </a:p>
                  </a:txBody>
                  <a:tcPr anchor="ctr"/>
                </a:tc>
                <a:extLst>
                  <a:ext uri="{0D108BD9-81ED-4DB2-BD59-A6C34878D82A}">
                    <a16:rowId xmlns:a16="http://schemas.microsoft.com/office/drawing/2014/main" val="1264824407"/>
                  </a:ext>
                </a:extLst>
              </a:tr>
              <a:tr h="698862">
                <a:tc>
                  <a:txBody>
                    <a:bodyPr/>
                    <a:lstStyle/>
                    <a:p>
                      <a:r>
                        <a:rPr kumimoji="1" lang="ja-JP" altLang="en-US" b="1" dirty="0" smtClean="0">
                          <a:solidFill>
                            <a:schemeClr val="tx1"/>
                          </a:solidFill>
                        </a:rPr>
                        <a:t>１キログラムを超え２５キログラム以下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１パーセント</a:t>
                      </a:r>
                      <a:endParaRPr kumimoji="1" lang="ja-JP" altLang="en-US" b="1" dirty="0">
                        <a:solidFill>
                          <a:schemeClr val="tx1"/>
                        </a:solidFill>
                      </a:endParaRPr>
                    </a:p>
                  </a:txBody>
                  <a:tcPr anchor="ctr"/>
                </a:tc>
                <a:extLst>
                  <a:ext uri="{0D108BD9-81ED-4DB2-BD59-A6C34878D82A}">
                    <a16:rowId xmlns:a16="http://schemas.microsoft.com/office/drawing/2014/main" val="2526793232"/>
                  </a:ext>
                </a:extLst>
              </a:tr>
            </a:tbl>
          </a:graphicData>
        </a:graphic>
      </p:graphicFrame>
      <p:sp>
        <p:nvSpPr>
          <p:cNvPr id="8" name="タイトル 1"/>
          <p:cNvSpPr txBox="1">
            <a:spLocks/>
          </p:cNvSpPr>
          <p:nvPr/>
        </p:nvSpPr>
        <p:spPr>
          <a:xfrm>
            <a:off x="552996" y="1460866"/>
            <a:ext cx="3274422" cy="48767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表１（厳しい方の規制）</a:t>
            </a:r>
            <a:endParaRPr lang="ja-JP" altLang="en-US" sz="2400" dirty="0"/>
          </a:p>
        </p:txBody>
      </p:sp>
      <p:sp>
        <p:nvSpPr>
          <p:cNvPr id="11" name="テキスト ボックス 10"/>
          <p:cNvSpPr txBox="1"/>
          <p:nvPr/>
        </p:nvSpPr>
        <p:spPr>
          <a:xfrm>
            <a:off x="6818811" y="1948543"/>
            <a:ext cx="5003075" cy="4247317"/>
          </a:xfrm>
          <a:prstGeom prst="rect">
            <a:avLst/>
          </a:prstGeom>
          <a:noFill/>
        </p:spPr>
        <p:txBody>
          <a:bodyPr wrap="square" rtlCol="0">
            <a:spAutoFit/>
          </a:bodyPr>
          <a:lstStyle/>
          <a:p>
            <a:r>
              <a:rPr kumimoji="1" lang="ja-JP" altLang="en-US" dirty="0" smtClean="0"/>
              <a:t>（例）</a:t>
            </a:r>
            <a:endParaRPr kumimoji="1" lang="en-US" altLang="ja-JP" dirty="0" smtClean="0"/>
          </a:p>
          <a:p>
            <a:r>
              <a:rPr kumimoji="1" lang="ja-JP" altLang="en-US" dirty="0" smtClean="0"/>
              <a:t>　精米及び精麦・豆類</a:t>
            </a:r>
            <a:endParaRPr kumimoji="1" lang="en-US" altLang="ja-JP" dirty="0" smtClean="0"/>
          </a:p>
          <a:p>
            <a:r>
              <a:rPr kumimoji="1" lang="ja-JP" altLang="en-US" dirty="0" smtClean="0"/>
              <a:t>　米粉、小麦粉・デンプン</a:t>
            </a:r>
            <a:endParaRPr kumimoji="1" lang="en-US" altLang="ja-JP" dirty="0" smtClean="0"/>
          </a:p>
          <a:p>
            <a:r>
              <a:rPr kumimoji="1" lang="ja-JP" altLang="en-US" dirty="0" smtClean="0"/>
              <a:t>　砂糖・茶、コーヒー、ココア</a:t>
            </a:r>
            <a:endParaRPr kumimoji="1" lang="en-US" altLang="ja-JP" dirty="0" smtClean="0"/>
          </a:p>
          <a:p>
            <a:r>
              <a:rPr kumimoji="1" lang="ja-JP" altLang="en-US" dirty="0" smtClean="0"/>
              <a:t>　香辛料・もち、オートミール</a:t>
            </a:r>
            <a:endParaRPr kumimoji="1" lang="en-US" altLang="ja-JP" dirty="0" smtClean="0"/>
          </a:p>
          <a:p>
            <a:r>
              <a:rPr kumimoji="1" lang="ja-JP" altLang="en-US" dirty="0" smtClean="0"/>
              <a:t>　菓子類</a:t>
            </a:r>
            <a:endParaRPr kumimoji="1" lang="en-US" altLang="ja-JP" dirty="0" smtClean="0"/>
          </a:p>
          <a:p>
            <a:r>
              <a:rPr kumimoji="1" lang="ja-JP" altLang="en-US" dirty="0" smtClean="0"/>
              <a:t>　食肉並びに冷凍品及び加工品</a:t>
            </a:r>
            <a:endParaRPr kumimoji="1" lang="en-US" altLang="ja-JP" dirty="0" smtClean="0"/>
          </a:p>
          <a:p>
            <a:r>
              <a:rPr kumimoji="1" lang="ja-JP" altLang="en-US" dirty="0" smtClean="0"/>
              <a:t>　はちみつ</a:t>
            </a:r>
            <a:endParaRPr kumimoji="1" lang="en-US" altLang="ja-JP" dirty="0" smtClean="0"/>
          </a:p>
          <a:p>
            <a:r>
              <a:rPr kumimoji="1" lang="ja-JP" altLang="en-US" dirty="0" smtClean="0"/>
              <a:t>　牛乳及び加工品並びに乳製品</a:t>
            </a:r>
            <a:endParaRPr kumimoji="1" lang="en-US" altLang="ja-JP" dirty="0" smtClean="0"/>
          </a:p>
          <a:p>
            <a:r>
              <a:rPr kumimoji="1" lang="ja-JP" altLang="en-US" dirty="0" smtClean="0"/>
              <a:t>　食塩、みそ、うまみ調味料、マーガリン類</a:t>
            </a:r>
            <a:endParaRPr kumimoji="1" lang="en-US" altLang="ja-JP" dirty="0" smtClean="0"/>
          </a:p>
          <a:p>
            <a:r>
              <a:rPr kumimoji="1" lang="ja-JP" altLang="en-US" dirty="0" smtClean="0"/>
              <a:t>　即席しる</a:t>
            </a:r>
            <a:r>
              <a:rPr kumimoji="1" lang="ja-JP" altLang="en-US" dirty="0" err="1" smtClean="0"/>
              <a:t>こ</a:t>
            </a:r>
            <a:r>
              <a:rPr kumimoji="1" lang="ja-JP" altLang="en-US" dirty="0" smtClean="0"/>
              <a:t>、即席ぜんざい</a:t>
            </a:r>
            <a:endParaRPr kumimoji="1" lang="en-US" altLang="ja-JP" dirty="0" smtClean="0"/>
          </a:p>
          <a:p>
            <a:r>
              <a:rPr kumimoji="1" lang="ja-JP" altLang="en-US" dirty="0" smtClean="0"/>
              <a:t>　つくだに、ふりかけ並びに</a:t>
            </a:r>
            <a:r>
              <a:rPr kumimoji="1" lang="ja-JP" altLang="en-US" dirty="0" err="1" smtClean="0"/>
              <a:t>ごま</a:t>
            </a:r>
            <a:r>
              <a:rPr kumimoji="1" lang="ja-JP" altLang="en-US" dirty="0" smtClean="0"/>
              <a:t>塩、すりごま</a:t>
            </a:r>
            <a:endParaRPr kumimoji="1" lang="en-US" altLang="ja-JP" dirty="0" smtClean="0"/>
          </a:p>
          <a:p>
            <a:r>
              <a:rPr kumimoji="1" lang="ja-JP" altLang="en-US" dirty="0" smtClean="0"/>
              <a:t>　油性塗料、ラッカー</a:t>
            </a:r>
            <a:endParaRPr kumimoji="1" lang="en-US" altLang="ja-JP" dirty="0" smtClean="0"/>
          </a:p>
          <a:p>
            <a:r>
              <a:rPr kumimoji="1" lang="ja-JP" altLang="en-US" dirty="0" smtClean="0"/>
              <a:t>　家庭用合成洗剤、クレンザー</a:t>
            </a:r>
            <a:endParaRPr kumimoji="1" lang="en-US" altLang="ja-JP" dirty="0" smtClean="0"/>
          </a:p>
          <a:p>
            <a:r>
              <a:rPr kumimoji="1" lang="ja-JP" altLang="en-US" dirty="0" smtClean="0"/>
              <a:t>　　　　　　　　　　　　　　　　など　</a:t>
            </a:r>
            <a:endParaRPr kumimoji="1" lang="en-US" altLang="ja-JP" dirty="0" smtClean="0"/>
          </a:p>
        </p:txBody>
      </p:sp>
    </p:spTree>
    <p:extLst>
      <p:ext uri="{BB962C8B-B14F-4D97-AF65-F5344CB8AC3E}">
        <p14:creationId xmlns:p14="http://schemas.microsoft.com/office/powerpoint/2010/main" val="3162684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285344039"/>
              </p:ext>
            </p:extLst>
          </p:nvPr>
        </p:nvGraphicFramePr>
        <p:xfrm>
          <a:off x="531222" y="1787377"/>
          <a:ext cx="6570617" cy="4193172"/>
        </p:xfrm>
        <a:graphic>
          <a:graphicData uri="http://schemas.openxmlformats.org/drawingml/2006/table">
            <a:tbl>
              <a:tblPr firstRow="1" bandRow="1">
                <a:tableStyleId>{5C22544A-7EE6-4342-B048-85BDC9FD1C3A}</a:tableStyleId>
              </a:tblPr>
              <a:tblGrid>
                <a:gridCol w="4859383">
                  <a:extLst>
                    <a:ext uri="{9D8B030D-6E8A-4147-A177-3AD203B41FA5}">
                      <a16:colId xmlns:a16="http://schemas.microsoft.com/office/drawing/2014/main" val="1182829008"/>
                    </a:ext>
                  </a:extLst>
                </a:gridCol>
                <a:gridCol w="1711234">
                  <a:extLst>
                    <a:ext uri="{9D8B030D-6E8A-4147-A177-3AD203B41FA5}">
                      <a16:colId xmlns:a16="http://schemas.microsoft.com/office/drawing/2014/main" val="2445484859"/>
                    </a:ext>
                  </a:extLst>
                </a:gridCol>
              </a:tblGrid>
              <a:tr h="698862">
                <a:tc>
                  <a:txBody>
                    <a:bodyPr/>
                    <a:lstStyle/>
                    <a:p>
                      <a:pPr algn="ctr"/>
                      <a:r>
                        <a:rPr kumimoji="1" lang="ja-JP" altLang="en-US" b="1" dirty="0" smtClean="0">
                          <a:solidFill>
                            <a:schemeClr val="tx1"/>
                          </a:solidFill>
                        </a:rPr>
                        <a:t>表　示　量</a:t>
                      </a:r>
                      <a:endParaRPr kumimoji="1" lang="ja-JP" altLang="en-US" b="1" dirty="0">
                        <a:solidFill>
                          <a:schemeClr val="tx1"/>
                        </a:solidFill>
                      </a:endParaRPr>
                    </a:p>
                  </a:txBody>
                  <a:tcPr anchor="ctr">
                    <a:solidFill>
                      <a:srgbClr val="4EE739"/>
                    </a:solidFill>
                  </a:tcPr>
                </a:tc>
                <a:tc>
                  <a:txBody>
                    <a:bodyPr/>
                    <a:lstStyle/>
                    <a:p>
                      <a:pPr algn="ctr"/>
                      <a:r>
                        <a:rPr kumimoji="1" lang="ja-JP" altLang="en-US" b="1" dirty="0" smtClean="0">
                          <a:solidFill>
                            <a:schemeClr val="tx1"/>
                          </a:solidFill>
                        </a:rPr>
                        <a:t>誤差</a:t>
                      </a:r>
                      <a:endParaRPr kumimoji="1" lang="ja-JP" altLang="en-US" b="1" dirty="0">
                        <a:solidFill>
                          <a:schemeClr val="tx1"/>
                        </a:solidFill>
                      </a:endParaRPr>
                    </a:p>
                  </a:txBody>
                  <a:tcPr anchor="ctr">
                    <a:solidFill>
                      <a:srgbClr val="4EE739"/>
                    </a:solidFill>
                  </a:tcPr>
                </a:tc>
                <a:extLst>
                  <a:ext uri="{0D108BD9-81ED-4DB2-BD59-A6C34878D82A}">
                    <a16:rowId xmlns:a16="http://schemas.microsoft.com/office/drawing/2014/main" val="2015721025"/>
                  </a:ext>
                </a:extLst>
              </a:tr>
              <a:tr h="698862">
                <a:tc>
                  <a:txBody>
                    <a:bodyPr/>
                    <a:lstStyle/>
                    <a:p>
                      <a:r>
                        <a:rPr kumimoji="1" lang="ja-JP" altLang="en-US" b="1" dirty="0" smtClean="0">
                          <a:solidFill>
                            <a:schemeClr val="tx1"/>
                          </a:solidFill>
                        </a:rPr>
                        <a:t>５グラム以上５０グラム以下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６パーセント</a:t>
                      </a:r>
                      <a:endParaRPr kumimoji="1" lang="ja-JP" altLang="en-US" b="1" dirty="0">
                        <a:solidFill>
                          <a:schemeClr val="tx1"/>
                        </a:solidFill>
                      </a:endParaRPr>
                    </a:p>
                  </a:txBody>
                  <a:tcPr anchor="ctr"/>
                </a:tc>
                <a:extLst>
                  <a:ext uri="{0D108BD9-81ED-4DB2-BD59-A6C34878D82A}">
                    <a16:rowId xmlns:a16="http://schemas.microsoft.com/office/drawing/2014/main" val="3297676431"/>
                  </a:ext>
                </a:extLst>
              </a:tr>
              <a:tr h="698862">
                <a:tc>
                  <a:txBody>
                    <a:bodyPr/>
                    <a:lstStyle/>
                    <a:p>
                      <a:r>
                        <a:rPr kumimoji="1" lang="ja-JP" altLang="en-US" b="1" dirty="0" smtClean="0">
                          <a:solidFill>
                            <a:schemeClr val="tx1"/>
                          </a:solidFill>
                        </a:rPr>
                        <a:t>５０グラムを超え１００グラム以下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３グラム</a:t>
                      </a:r>
                      <a:endParaRPr kumimoji="1" lang="ja-JP" altLang="en-US" b="1" dirty="0">
                        <a:solidFill>
                          <a:schemeClr val="tx1"/>
                        </a:solidFill>
                      </a:endParaRPr>
                    </a:p>
                  </a:txBody>
                  <a:tcPr anchor="ctr"/>
                </a:tc>
                <a:extLst>
                  <a:ext uri="{0D108BD9-81ED-4DB2-BD59-A6C34878D82A}">
                    <a16:rowId xmlns:a16="http://schemas.microsoft.com/office/drawing/2014/main" val="1260687601"/>
                  </a:ext>
                </a:extLst>
              </a:tr>
              <a:tr h="698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solidFill>
                            <a:schemeClr val="tx1"/>
                          </a:solidFill>
                        </a:rPr>
                        <a:t>１００グラムを超え５００グラム以下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３パーセント</a:t>
                      </a:r>
                      <a:endParaRPr kumimoji="1" lang="ja-JP" altLang="en-US" b="1" dirty="0">
                        <a:solidFill>
                          <a:schemeClr val="tx1"/>
                        </a:solidFill>
                      </a:endParaRPr>
                    </a:p>
                  </a:txBody>
                  <a:tcPr anchor="ctr"/>
                </a:tc>
                <a:extLst>
                  <a:ext uri="{0D108BD9-81ED-4DB2-BD59-A6C34878D82A}">
                    <a16:rowId xmlns:a16="http://schemas.microsoft.com/office/drawing/2014/main" val="2267854651"/>
                  </a:ext>
                </a:extLst>
              </a:tr>
              <a:tr h="698862">
                <a:tc>
                  <a:txBody>
                    <a:bodyPr/>
                    <a:lstStyle/>
                    <a:p>
                      <a:r>
                        <a:rPr kumimoji="1" lang="ja-JP" altLang="en-US" b="1" dirty="0" smtClean="0">
                          <a:solidFill>
                            <a:schemeClr val="tx1"/>
                          </a:solidFill>
                        </a:rPr>
                        <a:t>５００グラムを超え１．５キログラム以下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１５グラム</a:t>
                      </a:r>
                      <a:endParaRPr kumimoji="1" lang="ja-JP" altLang="en-US" b="1" dirty="0">
                        <a:solidFill>
                          <a:schemeClr val="tx1"/>
                        </a:solidFill>
                      </a:endParaRPr>
                    </a:p>
                  </a:txBody>
                  <a:tcPr anchor="ctr"/>
                </a:tc>
                <a:extLst>
                  <a:ext uri="{0D108BD9-81ED-4DB2-BD59-A6C34878D82A}">
                    <a16:rowId xmlns:a16="http://schemas.microsoft.com/office/drawing/2014/main" val="1264824407"/>
                  </a:ext>
                </a:extLst>
              </a:tr>
              <a:tr h="698862">
                <a:tc>
                  <a:txBody>
                    <a:bodyPr/>
                    <a:lstStyle/>
                    <a:p>
                      <a:r>
                        <a:rPr kumimoji="1" lang="ja-JP" altLang="en-US" b="1" dirty="0" smtClean="0">
                          <a:solidFill>
                            <a:schemeClr val="tx1"/>
                          </a:solidFill>
                        </a:rPr>
                        <a:t>１．５キログラムを超え１０キログラム以下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１パーセント</a:t>
                      </a:r>
                      <a:endParaRPr kumimoji="1" lang="ja-JP" altLang="en-US" b="1" dirty="0">
                        <a:solidFill>
                          <a:schemeClr val="tx1"/>
                        </a:solidFill>
                      </a:endParaRPr>
                    </a:p>
                  </a:txBody>
                  <a:tcPr anchor="ctr"/>
                </a:tc>
                <a:extLst>
                  <a:ext uri="{0D108BD9-81ED-4DB2-BD59-A6C34878D82A}">
                    <a16:rowId xmlns:a16="http://schemas.microsoft.com/office/drawing/2014/main" val="2526793232"/>
                  </a:ext>
                </a:extLst>
              </a:tr>
            </a:tbl>
          </a:graphicData>
        </a:graphic>
      </p:graphicFrame>
      <p:sp>
        <p:nvSpPr>
          <p:cNvPr id="8" name="タイトル 1"/>
          <p:cNvSpPr txBox="1">
            <a:spLocks/>
          </p:cNvSpPr>
          <p:nvPr/>
        </p:nvSpPr>
        <p:spPr>
          <a:xfrm>
            <a:off x="542108" y="1132119"/>
            <a:ext cx="3274422" cy="48767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表２（ゆるい方の規制）</a:t>
            </a:r>
            <a:endParaRPr lang="ja-JP" altLang="en-US" sz="2400" dirty="0"/>
          </a:p>
        </p:txBody>
      </p:sp>
      <p:sp>
        <p:nvSpPr>
          <p:cNvPr id="11" name="テキスト ボックス 10"/>
          <p:cNvSpPr txBox="1"/>
          <p:nvPr/>
        </p:nvSpPr>
        <p:spPr>
          <a:xfrm>
            <a:off x="7249886" y="1948543"/>
            <a:ext cx="4572000" cy="2308324"/>
          </a:xfrm>
          <a:prstGeom prst="rect">
            <a:avLst/>
          </a:prstGeom>
          <a:noFill/>
        </p:spPr>
        <p:txBody>
          <a:bodyPr wrap="square" rtlCol="0">
            <a:spAutoFit/>
          </a:bodyPr>
          <a:lstStyle/>
          <a:p>
            <a:r>
              <a:rPr kumimoji="1" lang="ja-JP" altLang="en-US" dirty="0" smtClean="0"/>
              <a:t>（例）</a:t>
            </a:r>
            <a:endParaRPr kumimoji="1" lang="en-US" altLang="ja-JP" dirty="0" smtClean="0"/>
          </a:p>
          <a:p>
            <a:r>
              <a:rPr kumimoji="1" lang="ja-JP" altLang="en-US" dirty="0" smtClean="0"/>
              <a:t>　野菜及びその加工品</a:t>
            </a:r>
            <a:endParaRPr kumimoji="1" lang="en-US" altLang="ja-JP" dirty="0" smtClean="0"/>
          </a:p>
          <a:p>
            <a:r>
              <a:rPr kumimoji="1" lang="ja-JP" altLang="en-US" dirty="0" smtClean="0"/>
              <a:t>　果実</a:t>
            </a:r>
            <a:r>
              <a:rPr kumimoji="1" lang="ja-JP" altLang="en-US" dirty="0"/>
              <a:t>及びその加工品</a:t>
            </a:r>
            <a:endParaRPr kumimoji="1" lang="en-US" altLang="ja-JP" dirty="0" smtClean="0"/>
          </a:p>
          <a:p>
            <a:r>
              <a:rPr kumimoji="1" lang="ja-JP" altLang="en-US" dirty="0" smtClean="0"/>
              <a:t>　</a:t>
            </a:r>
            <a:r>
              <a:rPr kumimoji="1" lang="ja-JP" altLang="en-US" dirty="0"/>
              <a:t>漬物及び冷凍</a:t>
            </a:r>
            <a:r>
              <a:rPr kumimoji="1" lang="ja-JP" altLang="en-US" dirty="0" smtClean="0"/>
              <a:t>食品</a:t>
            </a:r>
            <a:endParaRPr kumimoji="1" lang="en-US" altLang="ja-JP" dirty="0" smtClean="0"/>
          </a:p>
          <a:p>
            <a:r>
              <a:rPr kumimoji="1" lang="ja-JP" altLang="en-US" dirty="0" smtClean="0"/>
              <a:t>　</a:t>
            </a:r>
            <a:r>
              <a:rPr kumimoji="1" lang="ja-JP" altLang="en-US" dirty="0" err="1" smtClean="0"/>
              <a:t>めん</a:t>
            </a:r>
            <a:r>
              <a:rPr kumimoji="1" lang="ja-JP" altLang="en-US" dirty="0" smtClean="0"/>
              <a:t>類</a:t>
            </a:r>
            <a:endParaRPr kumimoji="1" lang="en-US" altLang="ja-JP" dirty="0" smtClean="0"/>
          </a:p>
          <a:p>
            <a:r>
              <a:rPr kumimoji="1" lang="ja-JP" altLang="en-US" dirty="0" smtClean="0"/>
              <a:t>　魚、貝、いか、たこその他の水産物</a:t>
            </a:r>
            <a:endParaRPr kumimoji="1" lang="en-US" altLang="ja-JP" dirty="0" smtClean="0"/>
          </a:p>
          <a:p>
            <a:r>
              <a:rPr kumimoji="1" lang="ja-JP" altLang="en-US" dirty="0" smtClean="0"/>
              <a:t>　海藻及びその加工品</a:t>
            </a:r>
            <a:endParaRPr kumimoji="1" lang="en-US" altLang="ja-JP" dirty="0" smtClean="0"/>
          </a:p>
          <a:p>
            <a:r>
              <a:rPr kumimoji="1" lang="ja-JP" altLang="en-US" dirty="0" smtClean="0"/>
              <a:t>　　　　　　　　　　　　　など</a:t>
            </a:r>
            <a:endParaRPr kumimoji="1" lang="en-US" altLang="ja-JP" dirty="0" smtClean="0"/>
          </a:p>
        </p:txBody>
      </p:sp>
    </p:spTree>
    <p:extLst>
      <p:ext uri="{BB962C8B-B14F-4D97-AF65-F5344CB8AC3E}">
        <p14:creationId xmlns:p14="http://schemas.microsoft.com/office/powerpoint/2010/main" val="1822979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531222" y="1031966"/>
          <a:ext cx="7672253" cy="4193172"/>
        </p:xfrm>
        <a:graphic>
          <a:graphicData uri="http://schemas.openxmlformats.org/drawingml/2006/table">
            <a:tbl>
              <a:tblPr firstRow="1" bandRow="1">
                <a:tableStyleId>{5C22544A-7EE6-4342-B048-85BDC9FD1C3A}</a:tableStyleId>
              </a:tblPr>
              <a:tblGrid>
                <a:gridCol w="5490756">
                  <a:extLst>
                    <a:ext uri="{9D8B030D-6E8A-4147-A177-3AD203B41FA5}">
                      <a16:colId xmlns:a16="http://schemas.microsoft.com/office/drawing/2014/main" val="1182829008"/>
                    </a:ext>
                  </a:extLst>
                </a:gridCol>
                <a:gridCol w="2181497">
                  <a:extLst>
                    <a:ext uri="{9D8B030D-6E8A-4147-A177-3AD203B41FA5}">
                      <a16:colId xmlns:a16="http://schemas.microsoft.com/office/drawing/2014/main" val="2445484859"/>
                    </a:ext>
                  </a:extLst>
                </a:gridCol>
              </a:tblGrid>
              <a:tr h="698862">
                <a:tc>
                  <a:txBody>
                    <a:bodyPr/>
                    <a:lstStyle/>
                    <a:p>
                      <a:pPr algn="ctr"/>
                      <a:r>
                        <a:rPr kumimoji="1" lang="ja-JP" altLang="en-US" b="1" dirty="0" smtClean="0">
                          <a:solidFill>
                            <a:schemeClr val="tx1"/>
                          </a:solidFill>
                        </a:rPr>
                        <a:t>表　示　量</a:t>
                      </a:r>
                      <a:endParaRPr kumimoji="1" lang="ja-JP" altLang="en-US" b="1" dirty="0">
                        <a:solidFill>
                          <a:schemeClr val="tx1"/>
                        </a:solidFill>
                      </a:endParaRPr>
                    </a:p>
                  </a:txBody>
                  <a:tcPr anchor="ctr">
                    <a:solidFill>
                      <a:srgbClr val="FF9B9B"/>
                    </a:solidFill>
                  </a:tcPr>
                </a:tc>
                <a:tc>
                  <a:txBody>
                    <a:bodyPr/>
                    <a:lstStyle/>
                    <a:p>
                      <a:pPr algn="ctr"/>
                      <a:r>
                        <a:rPr kumimoji="1" lang="ja-JP" altLang="en-US" b="1" dirty="0" smtClean="0">
                          <a:solidFill>
                            <a:schemeClr val="tx1"/>
                          </a:solidFill>
                        </a:rPr>
                        <a:t>誤差</a:t>
                      </a:r>
                      <a:endParaRPr kumimoji="1" lang="ja-JP" altLang="en-US" b="1" dirty="0">
                        <a:solidFill>
                          <a:schemeClr val="tx1"/>
                        </a:solidFill>
                      </a:endParaRPr>
                    </a:p>
                  </a:txBody>
                  <a:tcPr anchor="ctr">
                    <a:solidFill>
                      <a:srgbClr val="FF9B9B"/>
                    </a:solidFill>
                  </a:tcPr>
                </a:tc>
                <a:extLst>
                  <a:ext uri="{0D108BD9-81ED-4DB2-BD59-A6C34878D82A}">
                    <a16:rowId xmlns:a16="http://schemas.microsoft.com/office/drawing/2014/main" val="2015721025"/>
                  </a:ext>
                </a:extLst>
              </a:tr>
              <a:tr h="698862">
                <a:tc>
                  <a:txBody>
                    <a:bodyPr/>
                    <a:lstStyle/>
                    <a:p>
                      <a:r>
                        <a:rPr kumimoji="1" lang="ja-JP" altLang="en-US" b="1" dirty="0" smtClean="0">
                          <a:solidFill>
                            <a:schemeClr val="tx1"/>
                          </a:solidFill>
                        </a:rPr>
                        <a:t>５ミリリットル以上５０ミリリットル以下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４パーセント</a:t>
                      </a:r>
                      <a:endParaRPr kumimoji="1" lang="ja-JP" altLang="en-US" b="1" dirty="0">
                        <a:solidFill>
                          <a:schemeClr val="tx1"/>
                        </a:solidFill>
                      </a:endParaRPr>
                    </a:p>
                  </a:txBody>
                  <a:tcPr anchor="ctr"/>
                </a:tc>
                <a:extLst>
                  <a:ext uri="{0D108BD9-81ED-4DB2-BD59-A6C34878D82A}">
                    <a16:rowId xmlns:a16="http://schemas.microsoft.com/office/drawing/2014/main" val="3297676431"/>
                  </a:ext>
                </a:extLst>
              </a:tr>
              <a:tr h="698862">
                <a:tc>
                  <a:txBody>
                    <a:bodyPr/>
                    <a:lstStyle/>
                    <a:p>
                      <a:r>
                        <a:rPr kumimoji="1" lang="ja-JP" altLang="en-US" b="1" dirty="0" smtClean="0">
                          <a:solidFill>
                            <a:schemeClr val="tx1"/>
                          </a:solidFill>
                        </a:rPr>
                        <a:t>５０ミリリットルを超え１００ミリリットル以下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２ミリリットル</a:t>
                      </a:r>
                      <a:endParaRPr kumimoji="1" lang="ja-JP" altLang="en-US" b="1" dirty="0">
                        <a:solidFill>
                          <a:schemeClr val="tx1"/>
                        </a:solidFill>
                      </a:endParaRPr>
                    </a:p>
                  </a:txBody>
                  <a:tcPr anchor="ctr"/>
                </a:tc>
                <a:extLst>
                  <a:ext uri="{0D108BD9-81ED-4DB2-BD59-A6C34878D82A}">
                    <a16:rowId xmlns:a16="http://schemas.microsoft.com/office/drawing/2014/main" val="1260687601"/>
                  </a:ext>
                </a:extLst>
              </a:tr>
              <a:tr h="698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solidFill>
                            <a:schemeClr val="tx1"/>
                          </a:solidFill>
                        </a:rPr>
                        <a:t>１００ミリリットルを超え５００ミリリットル以下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２パーセント</a:t>
                      </a:r>
                      <a:endParaRPr kumimoji="1" lang="ja-JP" altLang="en-US" b="1" dirty="0">
                        <a:solidFill>
                          <a:schemeClr val="tx1"/>
                        </a:solidFill>
                      </a:endParaRPr>
                    </a:p>
                  </a:txBody>
                  <a:tcPr anchor="ctr"/>
                </a:tc>
                <a:extLst>
                  <a:ext uri="{0D108BD9-81ED-4DB2-BD59-A6C34878D82A}">
                    <a16:rowId xmlns:a16="http://schemas.microsoft.com/office/drawing/2014/main" val="2267854651"/>
                  </a:ext>
                </a:extLst>
              </a:tr>
              <a:tr h="698862">
                <a:tc>
                  <a:txBody>
                    <a:bodyPr/>
                    <a:lstStyle/>
                    <a:p>
                      <a:r>
                        <a:rPr kumimoji="1" lang="ja-JP" altLang="en-US" b="1" dirty="0" smtClean="0">
                          <a:solidFill>
                            <a:schemeClr val="tx1"/>
                          </a:solidFill>
                        </a:rPr>
                        <a:t>５００ミリリットルを超え１リットル以下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１０ミリリットル</a:t>
                      </a:r>
                      <a:endParaRPr kumimoji="1" lang="ja-JP" altLang="en-US" b="1" dirty="0">
                        <a:solidFill>
                          <a:schemeClr val="tx1"/>
                        </a:solidFill>
                      </a:endParaRPr>
                    </a:p>
                  </a:txBody>
                  <a:tcPr anchor="ctr"/>
                </a:tc>
                <a:extLst>
                  <a:ext uri="{0D108BD9-81ED-4DB2-BD59-A6C34878D82A}">
                    <a16:rowId xmlns:a16="http://schemas.microsoft.com/office/drawing/2014/main" val="1264824407"/>
                  </a:ext>
                </a:extLst>
              </a:tr>
              <a:tr h="698862">
                <a:tc>
                  <a:txBody>
                    <a:bodyPr/>
                    <a:lstStyle/>
                    <a:p>
                      <a:r>
                        <a:rPr kumimoji="1" lang="ja-JP" altLang="en-US" b="1" dirty="0" smtClean="0">
                          <a:solidFill>
                            <a:schemeClr val="tx1"/>
                          </a:solidFill>
                        </a:rPr>
                        <a:t>１リットルを超え２５リットル以下</a:t>
                      </a:r>
                      <a:endParaRPr kumimoji="1" lang="ja-JP" altLang="en-US" b="1" dirty="0">
                        <a:solidFill>
                          <a:schemeClr val="tx1"/>
                        </a:solidFill>
                      </a:endParaRPr>
                    </a:p>
                  </a:txBody>
                  <a:tcPr anchor="ctr"/>
                </a:tc>
                <a:tc>
                  <a:txBody>
                    <a:bodyPr/>
                    <a:lstStyle/>
                    <a:p>
                      <a:r>
                        <a:rPr kumimoji="1" lang="ja-JP" altLang="en-US" b="1" dirty="0" smtClean="0">
                          <a:solidFill>
                            <a:schemeClr val="tx1"/>
                          </a:solidFill>
                        </a:rPr>
                        <a:t>１パーセント</a:t>
                      </a:r>
                      <a:endParaRPr kumimoji="1" lang="ja-JP" altLang="en-US" b="1" dirty="0">
                        <a:solidFill>
                          <a:schemeClr val="tx1"/>
                        </a:solidFill>
                      </a:endParaRPr>
                    </a:p>
                  </a:txBody>
                  <a:tcPr anchor="ctr"/>
                </a:tc>
                <a:extLst>
                  <a:ext uri="{0D108BD9-81ED-4DB2-BD59-A6C34878D82A}">
                    <a16:rowId xmlns:a16="http://schemas.microsoft.com/office/drawing/2014/main" val="2526793232"/>
                  </a:ext>
                </a:extLst>
              </a:tr>
            </a:tbl>
          </a:graphicData>
        </a:graphic>
      </p:graphicFrame>
      <p:sp>
        <p:nvSpPr>
          <p:cNvPr id="8" name="タイトル 1"/>
          <p:cNvSpPr txBox="1">
            <a:spLocks/>
          </p:cNvSpPr>
          <p:nvPr/>
        </p:nvSpPr>
        <p:spPr>
          <a:xfrm>
            <a:off x="531222" y="522515"/>
            <a:ext cx="2355670" cy="509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表３（体積）</a:t>
            </a:r>
            <a:endParaRPr lang="ja-JP" altLang="en-US" sz="2400" dirty="0"/>
          </a:p>
        </p:txBody>
      </p:sp>
      <p:sp>
        <p:nvSpPr>
          <p:cNvPr id="11" name="テキスト ボックス 10"/>
          <p:cNvSpPr txBox="1"/>
          <p:nvPr/>
        </p:nvSpPr>
        <p:spPr>
          <a:xfrm>
            <a:off x="8660674" y="2090057"/>
            <a:ext cx="2978331" cy="1754326"/>
          </a:xfrm>
          <a:prstGeom prst="rect">
            <a:avLst/>
          </a:prstGeom>
          <a:noFill/>
        </p:spPr>
        <p:txBody>
          <a:bodyPr wrap="square" rtlCol="0">
            <a:spAutoFit/>
          </a:bodyPr>
          <a:lstStyle/>
          <a:p>
            <a:r>
              <a:rPr kumimoji="1" lang="ja-JP" altLang="en-US" dirty="0" smtClean="0"/>
              <a:t>（例）</a:t>
            </a:r>
            <a:endParaRPr kumimoji="1" lang="en-US" altLang="ja-JP" dirty="0" smtClean="0"/>
          </a:p>
          <a:p>
            <a:r>
              <a:rPr kumimoji="1" lang="ja-JP" altLang="en-US" dirty="0" smtClean="0"/>
              <a:t>　しょうふ及び食酢</a:t>
            </a:r>
            <a:endParaRPr kumimoji="1" lang="en-US" altLang="ja-JP" dirty="0" smtClean="0"/>
          </a:p>
          <a:p>
            <a:r>
              <a:rPr kumimoji="1" lang="ja-JP" altLang="en-US" dirty="0" smtClean="0"/>
              <a:t>　アルコールを含む飲料</a:t>
            </a:r>
            <a:endParaRPr kumimoji="1" lang="en-US" altLang="ja-JP" dirty="0" smtClean="0"/>
          </a:p>
          <a:p>
            <a:r>
              <a:rPr kumimoji="1" lang="ja-JP" altLang="en-US" dirty="0" smtClean="0"/>
              <a:t>　灯油</a:t>
            </a:r>
            <a:endParaRPr kumimoji="1" lang="en-US" altLang="ja-JP" dirty="0" smtClean="0"/>
          </a:p>
          <a:p>
            <a:r>
              <a:rPr kumimoji="1" lang="ja-JP" altLang="en-US" dirty="0" smtClean="0"/>
              <a:t>　潤滑油</a:t>
            </a:r>
            <a:endParaRPr kumimoji="1" lang="en-US" altLang="ja-JP" dirty="0" smtClean="0"/>
          </a:p>
          <a:p>
            <a:r>
              <a:rPr kumimoji="1" lang="ja-JP" altLang="en-US" dirty="0" smtClean="0"/>
              <a:t>　　　　　　　　　など</a:t>
            </a:r>
            <a:endParaRPr kumimoji="1" lang="en-US" altLang="ja-JP" dirty="0" smtClean="0"/>
          </a:p>
        </p:txBody>
      </p:sp>
      <p:sp>
        <p:nvSpPr>
          <p:cNvPr id="3" name="テキスト ボックス 2"/>
          <p:cNvSpPr txBox="1"/>
          <p:nvPr/>
        </p:nvSpPr>
        <p:spPr>
          <a:xfrm>
            <a:off x="531221" y="5434149"/>
            <a:ext cx="11107783" cy="830997"/>
          </a:xfrm>
          <a:prstGeom prst="rect">
            <a:avLst/>
          </a:prstGeom>
          <a:noFill/>
        </p:spPr>
        <p:txBody>
          <a:bodyPr wrap="square" rtlCol="0">
            <a:spAutoFit/>
          </a:bodyPr>
          <a:lstStyle/>
          <a:p>
            <a:r>
              <a:rPr kumimoji="1" lang="ja-JP" altLang="en-US" sz="2400" dirty="0" smtClean="0"/>
              <a:t>面積（皮革）　２５ｄ㎡以上　２パーセント</a:t>
            </a:r>
            <a:endParaRPr kumimoji="1" lang="en-US" altLang="ja-JP" sz="2400" dirty="0" smtClean="0"/>
          </a:p>
          <a:p>
            <a:r>
              <a:rPr kumimoji="1" lang="ja-JP" altLang="en-US" sz="2400" dirty="0" smtClean="0"/>
              <a:t>　　（伸び率が大きい皮革として経済産業省令で定めるものにあっては３％）</a:t>
            </a:r>
            <a:endParaRPr kumimoji="1" lang="en-US" altLang="ja-JP" sz="2400" dirty="0" smtClean="0"/>
          </a:p>
        </p:txBody>
      </p:sp>
    </p:spTree>
    <p:extLst>
      <p:ext uri="{BB962C8B-B14F-4D97-AF65-F5344CB8AC3E}">
        <p14:creationId xmlns:p14="http://schemas.microsoft.com/office/powerpoint/2010/main" val="1327602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3731" y="2988854"/>
            <a:ext cx="3664132" cy="618309"/>
          </a:xfrm>
        </p:spPr>
        <p:txBody>
          <a:bodyPr>
            <a:normAutofit/>
          </a:bodyPr>
          <a:lstStyle/>
          <a:p>
            <a:r>
              <a:rPr kumimoji="1" lang="ja-JP" altLang="en-US" sz="2800" dirty="0" smtClean="0"/>
              <a:t>特定商品以外の不足</a:t>
            </a:r>
            <a:endParaRPr kumimoji="1" lang="ja-JP" altLang="en-US" sz="2800" dirty="0"/>
          </a:p>
        </p:txBody>
      </p:sp>
      <p:graphicFrame>
        <p:nvGraphicFramePr>
          <p:cNvPr id="5" name="表 4"/>
          <p:cNvGraphicFramePr>
            <a:graphicFrameLocks noGrp="1"/>
          </p:cNvGraphicFramePr>
          <p:nvPr>
            <p:extLst/>
          </p:nvPr>
        </p:nvGraphicFramePr>
        <p:xfrm>
          <a:off x="744584" y="923109"/>
          <a:ext cx="8046719" cy="1854200"/>
        </p:xfrm>
        <a:graphic>
          <a:graphicData uri="http://schemas.openxmlformats.org/drawingml/2006/table">
            <a:tbl>
              <a:tblPr firstRow="1" bandRow="1">
                <a:tableStyleId>{5C22544A-7EE6-4342-B048-85BDC9FD1C3A}</a:tableStyleId>
              </a:tblPr>
              <a:tblGrid>
                <a:gridCol w="4561002">
                  <a:extLst>
                    <a:ext uri="{9D8B030D-6E8A-4147-A177-3AD203B41FA5}">
                      <a16:colId xmlns:a16="http://schemas.microsoft.com/office/drawing/2014/main" val="1273701515"/>
                    </a:ext>
                  </a:extLst>
                </a:gridCol>
                <a:gridCol w="3485717">
                  <a:extLst>
                    <a:ext uri="{9D8B030D-6E8A-4147-A177-3AD203B41FA5}">
                      <a16:colId xmlns:a16="http://schemas.microsoft.com/office/drawing/2014/main" val="615755060"/>
                    </a:ext>
                  </a:extLst>
                </a:gridCol>
              </a:tblGrid>
              <a:tr h="370840">
                <a:tc>
                  <a:txBody>
                    <a:bodyPr/>
                    <a:lstStyle/>
                    <a:p>
                      <a:r>
                        <a:rPr kumimoji="1" lang="ja-JP" altLang="en-US" b="1" dirty="0" smtClean="0">
                          <a:solidFill>
                            <a:schemeClr val="bg1"/>
                          </a:solidFill>
                        </a:rPr>
                        <a:t>表示量（単位はグラム又はミリリットル）　</a:t>
                      </a:r>
                      <a:endParaRPr kumimoji="1" lang="ja-JP" altLang="en-US" b="1" dirty="0">
                        <a:solidFill>
                          <a:schemeClr val="bg1"/>
                        </a:solidFill>
                      </a:endParaRPr>
                    </a:p>
                  </a:txBody>
                  <a:tcPr>
                    <a:solidFill>
                      <a:srgbClr val="FC4AEF"/>
                    </a:solidFill>
                  </a:tcPr>
                </a:tc>
                <a:tc>
                  <a:txBody>
                    <a:bodyPr/>
                    <a:lstStyle/>
                    <a:p>
                      <a:pPr algn="ctr"/>
                      <a:r>
                        <a:rPr kumimoji="1" lang="ja-JP" altLang="en-US" b="1" dirty="0" smtClean="0"/>
                        <a:t>誤差</a:t>
                      </a:r>
                      <a:endParaRPr kumimoji="1" lang="ja-JP" altLang="en-US" b="1" dirty="0"/>
                    </a:p>
                  </a:txBody>
                  <a:tcPr>
                    <a:solidFill>
                      <a:srgbClr val="FC4AEF"/>
                    </a:solidFill>
                  </a:tcPr>
                </a:tc>
                <a:extLst>
                  <a:ext uri="{0D108BD9-81ED-4DB2-BD59-A6C34878D82A}">
                    <a16:rowId xmlns:a16="http://schemas.microsoft.com/office/drawing/2014/main" val="4250379566"/>
                  </a:ext>
                </a:extLst>
              </a:tr>
              <a:tr h="370840">
                <a:tc>
                  <a:txBody>
                    <a:bodyPr/>
                    <a:lstStyle/>
                    <a:p>
                      <a:r>
                        <a:rPr kumimoji="1" lang="ja-JP" altLang="en-US" b="1" dirty="0" smtClean="0"/>
                        <a:t>　　　　　５以上　　　　５０以下</a:t>
                      </a:r>
                      <a:endParaRPr kumimoji="1" lang="en-US" altLang="ja-JP" b="1" dirty="0" smtClean="0"/>
                    </a:p>
                  </a:txBody>
                  <a:tcPr/>
                </a:tc>
                <a:tc>
                  <a:txBody>
                    <a:bodyPr/>
                    <a:lstStyle/>
                    <a:p>
                      <a:r>
                        <a:rPr kumimoji="1" lang="ja-JP" altLang="en-US" b="1" dirty="0" smtClean="0"/>
                        <a:t>　　５グラム（ミリリットル）</a:t>
                      </a:r>
                      <a:endParaRPr kumimoji="1" lang="ja-JP" altLang="en-US" b="1" dirty="0"/>
                    </a:p>
                  </a:txBody>
                  <a:tcPr/>
                </a:tc>
                <a:extLst>
                  <a:ext uri="{0D108BD9-81ED-4DB2-BD59-A6C34878D82A}">
                    <a16:rowId xmlns:a16="http://schemas.microsoft.com/office/drawing/2014/main" val="2708737506"/>
                  </a:ext>
                </a:extLst>
              </a:tr>
              <a:tr h="370840">
                <a:tc>
                  <a:txBody>
                    <a:bodyPr/>
                    <a:lstStyle/>
                    <a:p>
                      <a:r>
                        <a:rPr kumimoji="1" lang="ja-JP" altLang="en-US" b="1" dirty="0" smtClean="0"/>
                        <a:t>　　　　５０を超え　　３００以下</a:t>
                      </a:r>
                      <a:endParaRPr kumimoji="1" lang="en-US" altLang="ja-JP" b="1" dirty="0" smtClean="0"/>
                    </a:p>
                  </a:txBody>
                  <a:tcPr/>
                </a:tc>
                <a:tc>
                  <a:txBody>
                    <a:bodyPr/>
                    <a:lstStyle/>
                    <a:p>
                      <a:r>
                        <a:rPr kumimoji="1" lang="ja-JP" altLang="en-US" b="1" dirty="0" smtClean="0"/>
                        <a:t>　１０パーセント</a:t>
                      </a:r>
                      <a:endParaRPr kumimoji="1" lang="ja-JP" altLang="en-US" b="1" dirty="0"/>
                    </a:p>
                  </a:txBody>
                  <a:tcPr/>
                </a:tc>
                <a:extLst>
                  <a:ext uri="{0D108BD9-81ED-4DB2-BD59-A6C34878D82A}">
                    <a16:rowId xmlns:a16="http://schemas.microsoft.com/office/drawing/2014/main" val="2203078935"/>
                  </a:ext>
                </a:extLst>
              </a:tr>
              <a:tr h="370840">
                <a:tc>
                  <a:txBody>
                    <a:bodyPr/>
                    <a:lstStyle/>
                    <a:p>
                      <a:r>
                        <a:rPr kumimoji="1" lang="ja-JP" altLang="en-US" b="1" dirty="0" smtClean="0"/>
                        <a:t>　　　３００を超え　１０００以下</a:t>
                      </a:r>
                      <a:endParaRPr kumimoji="1" lang="ja-JP" altLang="en-US" b="1" dirty="0"/>
                    </a:p>
                  </a:txBody>
                  <a:tcPr/>
                </a:tc>
                <a:tc>
                  <a:txBody>
                    <a:bodyPr/>
                    <a:lstStyle/>
                    <a:p>
                      <a:r>
                        <a:rPr kumimoji="1" lang="ja-JP" altLang="en-US" b="1" dirty="0" smtClean="0"/>
                        <a:t>　３０グラム（ミリリットル）</a:t>
                      </a:r>
                      <a:endParaRPr kumimoji="1" lang="en-US" altLang="ja-JP" b="1" dirty="0" smtClean="0"/>
                    </a:p>
                  </a:txBody>
                  <a:tcPr/>
                </a:tc>
                <a:extLst>
                  <a:ext uri="{0D108BD9-81ED-4DB2-BD59-A6C34878D82A}">
                    <a16:rowId xmlns:a16="http://schemas.microsoft.com/office/drawing/2014/main" val="1324993890"/>
                  </a:ext>
                </a:extLst>
              </a:tr>
              <a:tr h="370840">
                <a:tc>
                  <a:txBody>
                    <a:bodyPr/>
                    <a:lstStyle/>
                    <a:p>
                      <a:r>
                        <a:rPr kumimoji="1" lang="ja-JP" altLang="en-US" b="1" dirty="0" smtClean="0"/>
                        <a:t>　　１０００を超えたとき</a:t>
                      </a:r>
                      <a:endParaRPr kumimoji="1" lang="ja-JP" altLang="en-US" b="1" dirty="0"/>
                    </a:p>
                  </a:txBody>
                  <a:tcPr/>
                </a:tc>
                <a:tc>
                  <a:txBody>
                    <a:bodyPr/>
                    <a:lstStyle/>
                    <a:p>
                      <a:r>
                        <a:rPr kumimoji="1" lang="ja-JP" altLang="en-US" b="1" dirty="0" smtClean="0"/>
                        <a:t>　　３パーセント</a:t>
                      </a:r>
                      <a:endParaRPr kumimoji="1" lang="ja-JP" altLang="en-US" b="1" dirty="0"/>
                    </a:p>
                  </a:txBody>
                  <a:tcPr/>
                </a:tc>
                <a:extLst>
                  <a:ext uri="{0D108BD9-81ED-4DB2-BD59-A6C34878D82A}">
                    <a16:rowId xmlns:a16="http://schemas.microsoft.com/office/drawing/2014/main" val="3766441342"/>
                  </a:ext>
                </a:extLst>
              </a:tr>
            </a:tbl>
          </a:graphicData>
        </a:graphic>
      </p:graphicFrame>
      <p:sp>
        <p:nvSpPr>
          <p:cNvPr id="6" name="タイトル 1"/>
          <p:cNvSpPr txBox="1">
            <a:spLocks/>
          </p:cNvSpPr>
          <p:nvPr/>
        </p:nvSpPr>
        <p:spPr>
          <a:xfrm>
            <a:off x="372290" y="324032"/>
            <a:ext cx="6527274" cy="61830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t>過量</a:t>
            </a:r>
            <a:r>
              <a:rPr lang="ja-JP" altLang="en-US" sz="2600" dirty="0" smtClean="0"/>
              <a:t>（真実の値が表示量を超える）</a:t>
            </a:r>
            <a:r>
              <a:rPr lang="ja-JP" altLang="en-US" sz="2800" dirty="0" smtClean="0"/>
              <a:t>の場合</a:t>
            </a:r>
            <a:endParaRPr lang="ja-JP" altLang="en-US" sz="2800" dirty="0"/>
          </a:p>
        </p:txBody>
      </p:sp>
      <p:sp>
        <p:nvSpPr>
          <p:cNvPr id="8" name="タイトル 1"/>
          <p:cNvSpPr txBox="1">
            <a:spLocks/>
          </p:cNvSpPr>
          <p:nvPr/>
        </p:nvSpPr>
        <p:spPr>
          <a:xfrm>
            <a:off x="8376062" y="468763"/>
            <a:ext cx="3815938" cy="40676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t>（ガイドラインより）</a:t>
            </a:r>
            <a:endParaRPr lang="ja-JP" altLang="en-US" sz="2800" dirty="0"/>
          </a:p>
        </p:txBody>
      </p:sp>
      <p:graphicFrame>
        <p:nvGraphicFramePr>
          <p:cNvPr id="9" name="表 8"/>
          <p:cNvGraphicFramePr>
            <a:graphicFrameLocks noGrp="1"/>
          </p:cNvGraphicFramePr>
          <p:nvPr>
            <p:extLst>
              <p:ext uri="{D42A27DB-BD31-4B8C-83A1-F6EECF244321}">
                <p14:modId xmlns:p14="http://schemas.microsoft.com/office/powerpoint/2010/main" val="1804973910"/>
              </p:ext>
            </p:extLst>
          </p:nvPr>
        </p:nvGraphicFramePr>
        <p:xfrm>
          <a:off x="744584" y="3472178"/>
          <a:ext cx="8128000" cy="2225040"/>
        </p:xfrm>
        <a:graphic>
          <a:graphicData uri="http://schemas.openxmlformats.org/drawingml/2006/table">
            <a:tbl>
              <a:tblPr firstRow="1" bandRow="1">
                <a:tableStyleId>{5C22544A-7EE6-4342-B048-85BDC9FD1C3A}</a:tableStyleId>
              </a:tblPr>
              <a:tblGrid>
                <a:gridCol w="4767942">
                  <a:extLst>
                    <a:ext uri="{9D8B030D-6E8A-4147-A177-3AD203B41FA5}">
                      <a16:colId xmlns:a16="http://schemas.microsoft.com/office/drawing/2014/main" val="1725932551"/>
                    </a:ext>
                  </a:extLst>
                </a:gridCol>
                <a:gridCol w="3360058">
                  <a:extLst>
                    <a:ext uri="{9D8B030D-6E8A-4147-A177-3AD203B41FA5}">
                      <a16:colId xmlns:a16="http://schemas.microsoft.com/office/drawing/2014/main" val="2319555061"/>
                    </a:ext>
                  </a:extLst>
                </a:gridCol>
              </a:tblGrid>
              <a:tr h="370840">
                <a:tc>
                  <a:txBody>
                    <a:bodyPr/>
                    <a:lstStyle/>
                    <a:p>
                      <a:r>
                        <a:rPr kumimoji="1" lang="ja-JP" altLang="en-US" b="1" dirty="0" smtClean="0">
                          <a:solidFill>
                            <a:schemeClr val="tx1"/>
                          </a:solidFill>
                        </a:rPr>
                        <a:t>表示量（単位はグラム又はミリリットル）</a:t>
                      </a:r>
                      <a:endParaRPr kumimoji="1" lang="ja-JP" altLang="en-US" b="1" dirty="0">
                        <a:solidFill>
                          <a:schemeClr val="tx1"/>
                        </a:solidFill>
                      </a:endParaRPr>
                    </a:p>
                  </a:txBody>
                  <a:tcPr>
                    <a:solidFill>
                      <a:srgbClr val="FFFF00"/>
                    </a:solidFill>
                  </a:tcPr>
                </a:tc>
                <a:tc>
                  <a:txBody>
                    <a:bodyPr/>
                    <a:lstStyle/>
                    <a:p>
                      <a:pPr algn="ctr"/>
                      <a:r>
                        <a:rPr kumimoji="1" lang="ja-JP" altLang="en-US" b="1" dirty="0" smtClean="0">
                          <a:solidFill>
                            <a:schemeClr val="tx1"/>
                          </a:solidFill>
                        </a:rPr>
                        <a:t>誤差</a:t>
                      </a:r>
                      <a:endParaRPr kumimoji="1" lang="ja-JP" altLang="en-US" b="1" dirty="0">
                        <a:solidFill>
                          <a:schemeClr val="tx1"/>
                        </a:solidFill>
                      </a:endParaRPr>
                    </a:p>
                  </a:txBody>
                  <a:tcPr>
                    <a:solidFill>
                      <a:srgbClr val="FFFF00"/>
                    </a:solidFill>
                  </a:tcPr>
                </a:tc>
                <a:extLst>
                  <a:ext uri="{0D108BD9-81ED-4DB2-BD59-A6C34878D82A}">
                    <a16:rowId xmlns:a16="http://schemas.microsoft.com/office/drawing/2014/main" val="391799763"/>
                  </a:ext>
                </a:extLst>
              </a:tr>
              <a:tr h="370840">
                <a:tc>
                  <a:txBody>
                    <a:bodyPr/>
                    <a:lstStyle/>
                    <a:p>
                      <a:r>
                        <a:rPr kumimoji="1" lang="ja-JP" altLang="en-US" b="1" dirty="0" smtClean="0">
                          <a:solidFill>
                            <a:schemeClr val="tx1"/>
                          </a:solidFill>
                        </a:rPr>
                        <a:t>　　　　　５以上　　　　５０以下</a:t>
                      </a:r>
                      <a:endParaRPr kumimoji="1" lang="ja-JP" altLang="en-US" b="1" dirty="0">
                        <a:solidFill>
                          <a:schemeClr val="tx1"/>
                        </a:solidFill>
                      </a:endParaRPr>
                    </a:p>
                  </a:txBody>
                  <a:tcPr/>
                </a:tc>
                <a:tc>
                  <a:txBody>
                    <a:bodyPr/>
                    <a:lstStyle/>
                    <a:p>
                      <a:r>
                        <a:rPr kumimoji="1" lang="ja-JP" altLang="en-US" b="1" dirty="0" smtClean="0">
                          <a:solidFill>
                            <a:schemeClr val="tx1"/>
                          </a:solidFill>
                        </a:rPr>
                        <a:t>　８パーセント</a:t>
                      </a:r>
                      <a:endParaRPr kumimoji="1" lang="ja-JP" altLang="en-US" b="1" dirty="0">
                        <a:solidFill>
                          <a:schemeClr val="tx1"/>
                        </a:solidFill>
                      </a:endParaRPr>
                    </a:p>
                  </a:txBody>
                  <a:tcPr/>
                </a:tc>
                <a:extLst>
                  <a:ext uri="{0D108BD9-81ED-4DB2-BD59-A6C34878D82A}">
                    <a16:rowId xmlns:a16="http://schemas.microsoft.com/office/drawing/2014/main" val="3948310822"/>
                  </a:ext>
                </a:extLst>
              </a:tr>
              <a:tr h="370840">
                <a:tc>
                  <a:txBody>
                    <a:bodyPr/>
                    <a:lstStyle/>
                    <a:p>
                      <a:r>
                        <a:rPr kumimoji="1" lang="ja-JP" altLang="en-US" b="1" dirty="0" smtClean="0">
                          <a:solidFill>
                            <a:schemeClr val="tx1"/>
                          </a:solidFill>
                        </a:rPr>
                        <a:t>　　　　５０を超え　　１００以下</a:t>
                      </a:r>
                      <a:endParaRPr kumimoji="1" lang="ja-JP" altLang="en-US" b="1" dirty="0">
                        <a:solidFill>
                          <a:schemeClr val="tx1"/>
                        </a:solidFill>
                      </a:endParaRPr>
                    </a:p>
                  </a:txBody>
                  <a:tcPr/>
                </a:tc>
                <a:tc>
                  <a:txBody>
                    <a:bodyPr/>
                    <a:lstStyle/>
                    <a:p>
                      <a:r>
                        <a:rPr kumimoji="1" lang="ja-JP" altLang="en-US" b="1" dirty="0" smtClean="0">
                          <a:solidFill>
                            <a:schemeClr val="tx1"/>
                          </a:solidFill>
                        </a:rPr>
                        <a:t>　４グラム（ミリリットル）</a:t>
                      </a:r>
                      <a:endParaRPr kumimoji="1" lang="ja-JP" altLang="en-US" b="1" dirty="0">
                        <a:solidFill>
                          <a:schemeClr val="tx1"/>
                        </a:solidFill>
                      </a:endParaRPr>
                    </a:p>
                  </a:txBody>
                  <a:tcPr/>
                </a:tc>
                <a:extLst>
                  <a:ext uri="{0D108BD9-81ED-4DB2-BD59-A6C34878D82A}">
                    <a16:rowId xmlns:a16="http://schemas.microsoft.com/office/drawing/2014/main" val="3009023954"/>
                  </a:ext>
                </a:extLst>
              </a:tr>
              <a:tr h="370840">
                <a:tc>
                  <a:txBody>
                    <a:bodyPr/>
                    <a:lstStyle/>
                    <a:p>
                      <a:r>
                        <a:rPr kumimoji="1" lang="ja-JP" altLang="en-US" b="1" dirty="0" smtClean="0">
                          <a:solidFill>
                            <a:schemeClr val="tx1"/>
                          </a:solidFill>
                        </a:rPr>
                        <a:t>　　　１００を超え　　５００以下</a:t>
                      </a:r>
                      <a:endParaRPr kumimoji="1" lang="ja-JP" altLang="en-US" b="1" dirty="0">
                        <a:solidFill>
                          <a:schemeClr val="tx1"/>
                        </a:solidFill>
                      </a:endParaRPr>
                    </a:p>
                  </a:txBody>
                  <a:tcPr/>
                </a:tc>
                <a:tc>
                  <a:txBody>
                    <a:bodyPr/>
                    <a:lstStyle/>
                    <a:p>
                      <a:r>
                        <a:rPr kumimoji="1" lang="ja-JP" altLang="en-US" b="1" dirty="0" smtClean="0">
                          <a:solidFill>
                            <a:schemeClr val="tx1"/>
                          </a:solidFill>
                        </a:rPr>
                        <a:t>　４パーセント</a:t>
                      </a:r>
                      <a:endParaRPr kumimoji="1" lang="ja-JP" altLang="en-US" b="1" dirty="0">
                        <a:solidFill>
                          <a:schemeClr val="tx1"/>
                        </a:solidFill>
                      </a:endParaRPr>
                    </a:p>
                  </a:txBody>
                  <a:tcPr/>
                </a:tc>
                <a:extLst>
                  <a:ext uri="{0D108BD9-81ED-4DB2-BD59-A6C34878D82A}">
                    <a16:rowId xmlns:a16="http://schemas.microsoft.com/office/drawing/2014/main" val="1879435477"/>
                  </a:ext>
                </a:extLst>
              </a:tr>
              <a:tr h="370840">
                <a:tc>
                  <a:txBody>
                    <a:bodyPr/>
                    <a:lstStyle/>
                    <a:p>
                      <a:r>
                        <a:rPr kumimoji="1" lang="ja-JP" altLang="en-US" b="1" dirty="0" smtClean="0">
                          <a:solidFill>
                            <a:schemeClr val="tx1"/>
                          </a:solidFill>
                        </a:rPr>
                        <a:t>　　　５００を超え　１０００以下</a:t>
                      </a:r>
                      <a:endParaRPr kumimoji="1" lang="ja-JP" altLang="en-US" b="1" dirty="0">
                        <a:solidFill>
                          <a:schemeClr val="tx1"/>
                        </a:solidFill>
                      </a:endParaRPr>
                    </a:p>
                  </a:txBody>
                  <a:tcPr/>
                </a:tc>
                <a:tc>
                  <a:txBody>
                    <a:bodyPr/>
                    <a:lstStyle/>
                    <a:p>
                      <a:r>
                        <a:rPr kumimoji="1" lang="ja-JP" altLang="en-US" b="1" dirty="0" smtClean="0">
                          <a:solidFill>
                            <a:schemeClr val="tx1"/>
                          </a:solidFill>
                        </a:rPr>
                        <a:t>２０グラム（ミリリットル）</a:t>
                      </a:r>
                      <a:endParaRPr kumimoji="1" lang="ja-JP" altLang="en-US" b="1" dirty="0">
                        <a:solidFill>
                          <a:schemeClr val="tx1"/>
                        </a:solidFill>
                      </a:endParaRPr>
                    </a:p>
                  </a:txBody>
                  <a:tcPr/>
                </a:tc>
                <a:extLst>
                  <a:ext uri="{0D108BD9-81ED-4DB2-BD59-A6C34878D82A}">
                    <a16:rowId xmlns:a16="http://schemas.microsoft.com/office/drawing/2014/main" val="754645768"/>
                  </a:ext>
                </a:extLst>
              </a:tr>
              <a:tr h="370840">
                <a:tc>
                  <a:txBody>
                    <a:bodyPr/>
                    <a:lstStyle/>
                    <a:p>
                      <a:r>
                        <a:rPr kumimoji="1" lang="ja-JP" altLang="en-US" b="1" dirty="0" smtClean="0">
                          <a:solidFill>
                            <a:schemeClr val="tx1"/>
                          </a:solidFill>
                        </a:rPr>
                        <a:t>　　１０００を超えるとき</a:t>
                      </a:r>
                      <a:endParaRPr kumimoji="1" lang="ja-JP" altLang="en-US" b="1" dirty="0">
                        <a:solidFill>
                          <a:schemeClr val="tx1"/>
                        </a:solidFill>
                      </a:endParaRPr>
                    </a:p>
                  </a:txBody>
                  <a:tcPr/>
                </a:tc>
                <a:tc>
                  <a:txBody>
                    <a:bodyPr/>
                    <a:lstStyle/>
                    <a:p>
                      <a:r>
                        <a:rPr kumimoji="1" lang="ja-JP" altLang="en-US" b="1" dirty="0" smtClean="0">
                          <a:solidFill>
                            <a:schemeClr val="tx1"/>
                          </a:solidFill>
                        </a:rPr>
                        <a:t>　２パーセント</a:t>
                      </a:r>
                      <a:endParaRPr kumimoji="1" lang="ja-JP" altLang="en-US" b="1" dirty="0">
                        <a:solidFill>
                          <a:schemeClr val="tx1"/>
                        </a:solidFill>
                      </a:endParaRPr>
                    </a:p>
                  </a:txBody>
                  <a:tcPr/>
                </a:tc>
                <a:extLst>
                  <a:ext uri="{0D108BD9-81ED-4DB2-BD59-A6C34878D82A}">
                    <a16:rowId xmlns:a16="http://schemas.microsoft.com/office/drawing/2014/main" val="964817425"/>
                  </a:ext>
                </a:extLst>
              </a:tr>
            </a:tbl>
          </a:graphicData>
        </a:graphic>
      </p:graphicFrame>
      <p:sp>
        <p:nvSpPr>
          <p:cNvPr id="10" name="テキスト ボックス 9"/>
          <p:cNvSpPr txBox="1"/>
          <p:nvPr/>
        </p:nvSpPr>
        <p:spPr>
          <a:xfrm>
            <a:off x="600892" y="6048103"/>
            <a:ext cx="11038114" cy="400110"/>
          </a:xfrm>
          <a:prstGeom prst="rect">
            <a:avLst/>
          </a:prstGeom>
          <a:noFill/>
        </p:spPr>
        <p:txBody>
          <a:bodyPr wrap="square" rtlCol="0">
            <a:spAutoFit/>
          </a:bodyPr>
          <a:lstStyle/>
          <a:p>
            <a:r>
              <a:rPr kumimoji="1" lang="ja-JP" altLang="en-US" sz="2000" b="1" dirty="0" smtClean="0"/>
              <a:t>特定商品であって、表示量が量目令に規定する上限を超える誤差（不足量）は、１パーセント</a:t>
            </a:r>
            <a:endParaRPr kumimoji="1" lang="en-US" altLang="ja-JP" sz="2000" b="1" dirty="0" smtClean="0"/>
          </a:p>
        </p:txBody>
      </p:sp>
    </p:spTree>
    <p:extLst>
      <p:ext uri="{BB962C8B-B14F-4D97-AF65-F5344CB8AC3E}">
        <p14:creationId xmlns:p14="http://schemas.microsoft.com/office/powerpoint/2010/main" val="4252026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349828"/>
            <a:ext cx="5659582" cy="872836"/>
          </a:xfrm>
        </p:spPr>
        <p:txBody>
          <a:bodyPr>
            <a:normAutofit/>
          </a:bodyPr>
          <a:lstStyle/>
          <a:p>
            <a:r>
              <a:rPr kumimoji="1" lang="ja-JP" altLang="en-US" sz="3200" dirty="0" smtClean="0"/>
              <a:t>正確計量の義務（イメージ）</a:t>
            </a:r>
            <a:endParaRPr kumimoji="1" lang="ja-JP" altLang="en-US" sz="3200" dirty="0"/>
          </a:p>
        </p:txBody>
      </p:sp>
      <p:sp>
        <p:nvSpPr>
          <p:cNvPr id="4" name="ホームベース 3"/>
          <p:cNvSpPr/>
          <p:nvPr/>
        </p:nvSpPr>
        <p:spPr>
          <a:xfrm>
            <a:off x="1378527" y="1446068"/>
            <a:ext cx="2369128" cy="853788"/>
          </a:xfrm>
          <a:prstGeom prst="homePlat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実量の許容上限</a:t>
            </a:r>
            <a:endParaRPr kumimoji="1" lang="en-US" altLang="ja-JP" sz="2000" b="1" dirty="0" smtClean="0">
              <a:solidFill>
                <a:schemeClr val="tx1"/>
              </a:solidFill>
            </a:endParaRPr>
          </a:p>
          <a:p>
            <a:pPr algn="ctr"/>
            <a:r>
              <a:rPr kumimoji="1" lang="ja-JP" altLang="en-US" dirty="0" smtClean="0">
                <a:solidFill>
                  <a:schemeClr val="tx1"/>
                </a:solidFill>
              </a:rPr>
              <a:t>例：１１０ｇ</a:t>
            </a:r>
            <a:endParaRPr kumimoji="1" lang="ja-JP" altLang="en-US" dirty="0">
              <a:solidFill>
                <a:schemeClr val="tx1"/>
              </a:solidFill>
            </a:endParaRPr>
          </a:p>
        </p:txBody>
      </p:sp>
      <p:sp>
        <p:nvSpPr>
          <p:cNvPr id="5" name="四角形吹き出し 4"/>
          <p:cNvSpPr/>
          <p:nvPr/>
        </p:nvSpPr>
        <p:spPr>
          <a:xfrm>
            <a:off x="5375564" y="2299856"/>
            <a:ext cx="2029690" cy="1233054"/>
          </a:xfrm>
          <a:prstGeom prst="wedgeRectCallout">
            <a:avLst>
              <a:gd name="adj1" fmla="val -67422"/>
              <a:gd name="adj2" fmla="val 10815"/>
            </a:avLst>
          </a:prstGeom>
          <a:solidFill>
            <a:srgbClr val="2EE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正確計量の基準</a:t>
            </a:r>
            <a:endParaRPr kumimoji="1" lang="en-US" altLang="ja-JP" sz="2000" b="1" dirty="0" smtClean="0">
              <a:solidFill>
                <a:schemeClr val="tx1"/>
              </a:solidFill>
            </a:endParaRPr>
          </a:p>
          <a:p>
            <a:pPr algn="ctr"/>
            <a:r>
              <a:rPr kumimoji="1" lang="ja-JP" altLang="en-US" dirty="0" smtClean="0">
                <a:solidFill>
                  <a:schemeClr val="tx1"/>
                </a:solidFill>
              </a:rPr>
              <a:t>（過量の目安）</a:t>
            </a:r>
            <a:endParaRPr kumimoji="1" lang="en-US" altLang="ja-JP" dirty="0" smtClean="0">
              <a:solidFill>
                <a:schemeClr val="tx1"/>
              </a:solidFill>
            </a:endParaRPr>
          </a:p>
          <a:p>
            <a:pPr algn="ctr"/>
            <a:r>
              <a:rPr kumimoji="1" lang="ja-JP" altLang="en-US" dirty="0" smtClean="0">
                <a:solidFill>
                  <a:schemeClr val="tx1"/>
                </a:solidFill>
              </a:rPr>
              <a:t>例：１０％</a:t>
            </a:r>
            <a:endParaRPr kumimoji="1" lang="ja-JP" altLang="en-US" dirty="0">
              <a:solidFill>
                <a:schemeClr val="tx1"/>
              </a:solidFill>
            </a:endParaRPr>
          </a:p>
        </p:txBody>
      </p:sp>
      <p:sp>
        <p:nvSpPr>
          <p:cNvPr id="6" name="上矢印 5"/>
          <p:cNvSpPr/>
          <p:nvPr/>
        </p:nvSpPr>
        <p:spPr>
          <a:xfrm>
            <a:off x="4211782" y="1787237"/>
            <a:ext cx="858982" cy="2826327"/>
          </a:xfrm>
          <a:prstGeom prst="upArrow">
            <a:avLst/>
          </a:prstGeom>
          <a:solidFill>
            <a:srgbClr val="4EE739"/>
          </a:solid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4197927" y="4716606"/>
            <a:ext cx="858982" cy="1011382"/>
          </a:xfrm>
          <a:prstGeom prst="downArrow">
            <a:avLst/>
          </a:prstGeom>
          <a:solidFill>
            <a:srgbClr val="FFC0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3768438" y="1110096"/>
            <a:ext cx="152399" cy="5316681"/>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ホームベース 13"/>
          <p:cNvSpPr/>
          <p:nvPr/>
        </p:nvSpPr>
        <p:spPr>
          <a:xfrm>
            <a:off x="1378527" y="4087091"/>
            <a:ext cx="2369128" cy="1025237"/>
          </a:xfrm>
          <a:prstGeom prst="homePlate">
            <a:avLst/>
          </a:prstGeom>
          <a:solidFill>
            <a:srgbClr val="A1F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表示量</a:t>
            </a:r>
            <a:endParaRPr kumimoji="1" lang="en-US" altLang="ja-JP" sz="2800" dirty="0" smtClean="0">
              <a:solidFill>
                <a:schemeClr val="tx1"/>
              </a:solidFill>
            </a:endParaRPr>
          </a:p>
          <a:p>
            <a:pPr algn="ctr"/>
            <a:r>
              <a:rPr kumimoji="1" lang="ja-JP" altLang="en-US" dirty="0" smtClean="0">
                <a:solidFill>
                  <a:schemeClr val="tx1"/>
                </a:solidFill>
              </a:rPr>
              <a:t>例：１００ｇ</a:t>
            </a:r>
            <a:endParaRPr kumimoji="1" lang="ja-JP" altLang="en-US" dirty="0">
              <a:solidFill>
                <a:schemeClr val="tx1"/>
              </a:solidFill>
            </a:endParaRPr>
          </a:p>
        </p:txBody>
      </p:sp>
      <p:sp>
        <p:nvSpPr>
          <p:cNvPr id="15" name="右中かっこ 14"/>
          <p:cNvSpPr/>
          <p:nvPr/>
        </p:nvSpPr>
        <p:spPr>
          <a:xfrm>
            <a:off x="8354291" y="1787237"/>
            <a:ext cx="498763" cy="4087090"/>
          </a:xfrm>
          <a:prstGeom prst="rightBrace">
            <a:avLst/>
          </a:prstGeom>
          <a:ln w="38100">
            <a:solidFill>
              <a:srgbClr val="EA14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ホームベース 15"/>
          <p:cNvSpPr/>
          <p:nvPr/>
        </p:nvSpPr>
        <p:spPr>
          <a:xfrm>
            <a:off x="1406236" y="5318413"/>
            <a:ext cx="2369128" cy="81915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実量の許容下限</a:t>
            </a:r>
            <a:endParaRPr kumimoji="1" lang="en-US" altLang="ja-JP" sz="2000" b="1" dirty="0" smtClean="0">
              <a:solidFill>
                <a:schemeClr val="tx1"/>
              </a:solidFill>
            </a:endParaRPr>
          </a:p>
          <a:p>
            <a:pPr algn="ctr"/>
            <a:r>
              <a:rPr kumimoji="1" lang="ja-JP" altLang="en-US" dirty="0" smtClean="0">
                <a:solidFill>
                  <a:schemeClr val="tx1"/>
                </a:solidFill>
              </a:rPr>
              <a:t>例：９８％</a:t>
            </a:r>
            <a:endParaRPr kumimoji="1" lang="ja-JP" altLang="en-US" dirty="0">
              <a:solidFill>
                <a:schemeClr val="tx1"/>
              </a:solidFill>
            </a:endParaRPr>
          </a:p>
        </p:txBody>
      </p:sp>
      <p:sp>
        <p:nvSpPr>
          <p:cNvPr id="17" name="四角形吹き出し 16"/>
          <p:cNvSpPr/>
          <p:nvPr/>
        </p:nvSpPr>
        <p:spPr>
          <a:xfrm>
            <a:off x="5375564" y="4694961"/>
            <a:ext cx="2022763" cy="834734"/>
          </a:xfrm>
          <a:prstGeom prst="wedgeRectCallout">
            <a:avLst>
              <a:gd name="adj1" fmla="val -71518"/>
              <a:gd name="adj2" fmla="val -6039"/>
            </a:avLst>
          </a:prstGeom>
          <a:solidFill>
            <a:srgbClr val="FC4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量目公差</a:t>
            </a:r>
            <a:endParaRPr kumimoji="1" lang="en-US" altLang="ja-JP" sz="2000" b="1" dirty="0" smtClean="0">
              <a:solidFill>
                <a:schemeClr val="tx1"/>
              </a:solidFill>
            </a:endParaRPr>
          </a:p>
          <a:p>
            <a:pPr algn="ctr"/>
            <a:r>
              <a:rPr kumimoji="1" lang="ja-JP" altLang="en-US" dirty="0" smtClean="0">
                <a:solidFill>
                  <a:schemeClr val="tx1"/>
                </a:solidFill>
              </a:rPr>
              <a:t>例：２％</a:t>
            </a:r>
            <a:endParaRPr kumimoji="1" lang="ja-JP" altLang="en-US" dirty="0">
              <a:solidFill>
                <a:schemeClr val="tx1"/>
              </a:solidFill>
            </a:endParaRPr>
          </a:p>
        </p:txBody>
      </p:sp>
      <p:sp>
        <p:nvSpPr>
          <p:cNvPr id="18" name="角丸四角形 17"/>
          <p:cNvSpPr/>
          <p:nvPr/>
        </p:nvSpPr>
        <p:spPr>
          <a:xfrm>
            <a:off x="9019308" y="2937164"/>
            <a:ext cx="2819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表示量に対して</a:t>
            </a:r>
            <a:endParaRPr kumimoji="1" lang="en-US" altLang="ja-JP" sz="2400" dirty="0" smtClean="0">
              <a:solidFill>
                <a:schemeClr val="tx1"/>
              </a:solidFill>
            </a:endParaRPr>
          </a:p>
          <a:p>
            <a:pPr algn="ctr"/>
            <a:r>
              <a:rPr kumimoji="1" lang="ja-JP" altLang="en-US" sz="2400" dirty="0" smtClean="0">
                <a:solidFill>
                  <a:schemeClr val="tx1"/>
                </a:solidFill>
              </a:rPr>
              <a:t>実量がこの範囲内</a:t>
            </a:r>
            <a:endParaRPr kumimoji="1" lang="en-US" altLang="ja-JP" sz="2400" dirty="0" smtClean="0">
              <a:solidFill>
                <a:schemeClr val="tx1"/>
              </a:solidFill>
            </a:endParaRPr>
          </a:p>
          <a:p>
            <a:pPr algn="ctr"/>
            <a:r>
              <a:rPr kumimoji="1" lang="ja-JP" altLang="en-US" sz="2400" dirty="0" smtClean="0">
                <a:solidFill>
                  <a:schemeClr val="tx1"/>
                </a:solidFill>
              </a:rPr>
              <a:t>になるように</a:t>
            </a:r>
            <a:endParaRPr kumimoji="1" lang="en-US" altLang="ja-JP" sz="2400" dirty="0" smtClean="0">
              <a:solidFill>
                <a:schemeClr val="tx1"/>
              </a:solidFill>
            </a:endParaRPr>
          </a:p>
          <a:p>
            <a:pPr algn="ctr"/>
            <a:r>
              <a:rPr kumimoji="1" lang="ja-JP" altLang="en-US" sz="2400" dirty="0" smtClean="0">
                <a:solidFill>
                  <a:schemeClr val="tx1"/>
                </a:solidFill>
              </a:rPr>
              <a:t>計量してください</a:t>
            </a:r>
            <a:endParaRPr kumimoji="1" lang="ja-JP" altLang="en-US" sz="2400" dirty="0">
              <a:solidFill>
                <a:schemeClr val="tx1"/>
              </a:solidFill>
            </a:endParaRPr>
          </a:p>
        </p:txBody>
      </p:sp>
    </p:spTree>
    <p:extLst>
      <p:ext uri="{BB962C8B-B14F-4D97-AF65-F5344CB8AC3E}">
        <p14:creationId xmlns:p14="http://schemas.microsoft.com/office/powerpoint/2010/main" val="335669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055" y="609600"/>
            <a:ext cx="11319163" cy="678873"/>
          </a:xfrm>
        </p:spPr>
        <p:txBody>
          <a:bodyPr>
            <a:normAutofit/>
          </a:bodyPr>
          <a:lstStyle/>
          <a:p>
            <a:r>
              <a:rPr kumimoji="1" lang="ja-JP" altLang="en-US" sz="3100" dirty="0" smtClean="0"/>
              <a:t>計量行政室ホームページより</a:t>
            </a:r>
            <a:endParaRPr kumimoji="1" lang="ja-JP" altLang="en-US" sz="3100" dirty="0"/>
          </a:p>
        </p:txBody>
      </p:sp>
      <p:sp>
        <p:nvSpPr>
          <p:cNvPr id="3" name="縦書きテキスト プレースホルダー 2"/>
          <p:cNvSpPr>
            <a:spLocks noGrp="1"/>
          </p:cNvSpPr>
          <p:nvPr>
            <p:ph type="body" orient="vert" idx="1"/>
          </p:nvPr>
        </p:nvSpPr>
        <p:spPr>
          <a:xfrm>
            <a:off x="900547" y="1855252"/>
            <a:ext cx="10889671" cy="540327"/>
          </a:xfrm>
        </p:spPr>
        <p:txBody>
          <a:bodyPr vert="horz">
            <a:normAutofit fontScale="92500"/>
          </a:bodyPr>
          <a:lstStyle/>
          <a:p>
            <a:pPr marL="45720" indent="0">
              <a:buNone/>
            </a:pPr>
            <a:r>
              <a:rPr lang="en-US" altLang="ja-JP" dirty="0">
                <a:hlinkClick r:id="rId2"/>
              </a:rPr>
              <a:t>https://www.meti.go.jp/policy/economy/hyojun/techno_infra/00_download/14_tokuteisyouhin.pdf</a:t>
            </a:r>
            <a:endParaRPr kumimoji="1" lang="ja-JP" altLang="en-US" dirty="0"/>
          </a:p>
        </p:txBody>
      </p:sp>
      <p:sp>
        <p:nvSpPr>
          <p:cNvPr id="7" name="テキスト ボックス 6"/>
          <p:cNvSpPr txBox="1"/>
          <p:nvPr/>
        </p:nvSpPr>
        <p:spPr>
          <a:xfrm>
            <a:off x="685794" y="1448307"/>
            <a:ext cx="4911442" cy="400110"/>
          </a:xfrm>
          <a:prstGeom prst="rect">
            <a:avLst/>
          </a:prstGeom>
          <a:noFill/>
        </p:spPr>
        <p:txBody>
          <a:bodyPr wrap="square" rtlCol="0">
            <a:spAutoFit/>
          </a:bodyPr>
          <a:lstStyle/>
          <a:p>
            <a:r>
              <a:rPr kumimoji="1" lang="ja-JP" altLang="en-US" sz="2000" dirty="0" smtClean="0"/>
              <a:t>○特定商品一覧（</a:t>
            </a:r>
            <a:r>
              <a:rPr kumimoji="1" lang="en-US" altLang="ja-JP" sz="2000" dirty="0" smtClean="0"/>
              <a:t>PDF</a:t>
            </a:r>
            <a:r>
              <a:rPr kumimoji="1" lang="ja-JP" altLang="en-US" sz="2000" dirty="0" smtClean="0"/>
              <a:t>ファイル）</a:t>
            </a:r>
            <a:endParaRPr kumimoji="1" lang="ja-JP" altLang="en-US" sz="2000" dirty="0"/>
          </a:p>
        </p:txBody>
      </p:sp>
      <p:sp>
        <p:nvSpPr>
          <p:cNvPr id="8" name="テキスト ボックス 7"/>
          <p:cNvSpPr txBox="1"/>
          <p:nvPr/>
        </p:nvSpPr>
        <p:spPr>
          <a:xfrm>
            <a:off x="685794" y="2368396"/>
            <a:ext cx="6573983" cy="400110"/>
          </a:xfrm>
          <a:prstGeom prst="rect">
            <a:avLst/>
          </a:prstGeom>
          <a:noFill/>
        </p:spPr>
        <p:txBody>
          <a:bodyPr wrap="square" rtlCol="0">
            <a:spAutoFit/>
          </a:bodyPr>
          <a:lstStyle/>
          <a:p>
            <a:r>
              <a:rPr kumimoji="1" lang="ja-JP" altLang="en-US" sz="2000" dirty="0" smtClean="0"/>
              <a:t>○商品量目制度</a:t>
            </a:r>
            <a:r>
              <a:rPr kumimoji="1" lang="en-US" altLang="ja-JP" sz="2000" dirty="0" smtClean="0"/>
              <a:t>Q</a:t>
            </a:r>
            <a:r>
              <a:rPr kumimoji="1" lang="ja-JP" altLang="en-US" sz="2000" dirty="0" smtClean="0"/>
              <a:t>＆</a:t>
            </a:r>
            <a:r>
              <a:rPr kumimoji="1" lang="en-US" altLang="ja-JP" sz="2000" dirty="0" smtClean="0"/>
              <a:t>A</a:t>
            </a:r>
            <a:r>
              <a:rPr kumimoji="1" lang="ja-JP" altLang="en-US" sz="2000" dirty="0" smtClean="0"/>
              <a:t>集（</a:t>
            </a:r>
            <a:r>
              <a:rPr kumimoji="1" lang="en-US" altLang="ja-JP" sz="2000" dirty="0" smtClean="0"/>
              <a:t>PDF</a:t>
            </a:r>
            <a:r>
              <a:rPr kumimoji="1" lang="ja-JP" altLang="en-US" sz="2000" dirty="0" smtClean="0"/>
              <a:t>ファイル）</a:t>
            </a:r>
            <a:endParaRPr kumimoji="1" lang="ja-JP" altLang="en-US" sz="2000" dirty="0"/>
          </a:p>
        </p:txBody>
      </p:sp>
      <p:sp>
        <p:nvSpPr>
          <p:cNvPr id="9" name="正方形/長方形 8"/>
          <p:cNvSpPr/>
          <p:nvPr/>
        </p:nvSpPr>
        <p:spPr>
          <a:xfrm>
            <a:off x="983673" y="2809457"/>
            <a:ext cx="10723418" cy="369332"/>
          </a:xfrm>
          <a:prstGeom prst="rect">
            <a:avLst/>
          </a:prstGeom>
        </p:spPr>
        <p:txBody>
          <a:bodyPr wrap="square">
            <a:spAutoFit/>
          </a:bodyPr>
          <a:lstStyle/>
          <a:p>
            <a:r>
              <a:rPr lang="en-US" altLang="ja-JP" dirty="0">
                <a:hlinkClick r:id="rId3"/>
              </a:rPr>
              <a:t>https://www.meti.go.jp/policy/economy/hyojun/techno_infra/00_download/14_ryoumoku_qa_20190530.pdf</a:t>
            </a:r>
            <a:endParaRPr lang="ja-JP" altLang="en-US" dirty="0"/>
          </a:p>
        </p:txBody>
      </p:sp>
      <p:sp>
        <p:nvSpPr>
          <p:cNvPr id="10" name="テキスト ボックス 9"/>
          <p:cNvSpPr txBox="1"/>
          <p:nvPr/>
        </p:nvSpPr>
        <p:spPr>
          <a:xfrm>
            <a:off x="685795" y="3351661"/>
            <a:ext cx="4274132" cy="400110"/>
          </a:xfrm>
          <a:prstGeom prst="rect">
            <a:avLst/>
          </a:prstGeom>
          <a:noFill/>
        </p:spPr>
        <p:txBody>
          <a:bodyPr wrap="square" rtlCol="0">
            <a:spAutoFit/>
          </a:bodyPr>
          <a:lstStyle/>
          <a:p>
            <a:r>
              <a:rPr kumimoji="1" lang="ja-JP" altLang="en-US" sz="2000" dirty="0" smtClean="0"/>
              <a:t>○量目公差表（</a:t>
            </a:r>
            <a:r>
              <a:rPr kumimoji="1" lang="en-US" altLang="ja-JP" sz="2000" dirty="0" smtClean="0"/>
              <a:t>PDF</a:t>
            </a:r>
            <a:r>
              <a:rPr kumimoji="1" lang="ja-JP" altLang="en-US" sz="2000" dirty="0" smtClean="0"/>
              <a:t>ファイル）</a:t>
            </a:r>
            <a:endParaRPr kumimoji="1" lang="ja-JP" altLang="en-US" sz="2000" dirty="0"/>
          </a:p>
        </p:txBody>
      </p:sp>
      <p:sp>
        <p:nvSpPr>
          <p:cNvPr id="11" name="正方形/長方形 10"/>
          <p:cNvSpPr/>
          <p:nvPr/>
        </p:nvSpPr>
        <p:spPr>
          <a:xfrm>
            <a:off x="983672" y="3866301"/>
            <a:ext cx="10058400" cy="369332"/>
          </a:xfrm>
          <a:prstGeom prst="rect">
            <a:avLst/>
          </a:prstGeom>
        </p:spPr>
        <p:txBody>
          <a:bodyPr wrap="square">
            <a:spAutoFit/>
          </a:bodyPr>
          <a:lstStyle/>
          <a:p>
            <a:r>
              <a:rPr lang="en-US" altLang="ja-JP" dirty="0">
                <a:hlinkClick r:id="rId4"/>
              </a:rPr>
              <a:t>https://www.meti.go.jp/policy/economy/hyojun/techno_infra/00_download/14_ryoumoku_kosa.pdf</a:t>
            </a:r>
            <a:endParaRPr lang="ja-JP" altLang="en-US" dirty="0"/>
          </a:p>
        </p:txBody>
      </p:sp>
      <p:sp>
        <p:nvSpPr>
          <p:cNvPr id="12" name="テキスト ボックス 11"/>
          <p:cNvSpPr txBox="1"/>
          <p:nvPr/>
        </p:nvSpPr>
        <p:spPr>
          <a:xfrm>
            <a:off x="685795" y="4581147"/>
            <a:ext cx="6754095" cy="400110"/>
          </a:xfrm>
          <a:prstGeom prst="rect">
            <a:avLst/>
          </a:prstGeom>
          <a:noFill/>
        </p:spPr>
        <p:txBody>
          <a:bodyPr wrap="square" rtlCol="0">
            <a:spAutoFit/>
          </a:bodyPr>
          <a:lstStyle/>
          <a:p>
            <a:r>
              <a:rPr kumimoji="1" lang="ja-JP" altLang="en-US" sz="2000" dirty="0" smtClean="0"/>
              <a:t>●よくある問い合わせ</a:t>
            </a:r>
            <a:r>
              <a:rPr kumimoji="1" lang="en-US" altLang="ja-JP" sz="2000" dirty="0" smtClean="0"/>
              <a:t>Q</a:t>
            </a:r>
            <a:r>
              <a:rPr kumimoji="1" lang="ja-JP" altLang="en-US" sz="2000" dirty="0" smtClean="0"/>
              <a:t>＆</a:t>
            </a:r>
            <a:r>
              <a:rPr kumimoji="1" lang="en-US" altLang="ja-JP" sz="2000" dirty="0" smtClean="0"/>
              <a:t>A</a:t>
            </a:r>
            <a:r>
              <a:rPr kumimoji="1" lang="ja-JP" altLang="en-US" sz="2000" dirty="0" smtClean="0"/>
              <a:t>（商品量目に関するご質問）</a:t>
            </a:r>
            <a:endParaRPr kumimoji="1" lang="ja-JP" altLang="en-US" sz="2000" dirty="0"/>
          </a:p>
        </p:txBody>
      </p:sp>
      <p:sp>
        <p:nvSpPr>
          <p:cNvPr id="13" name="テキスト ボックス 12"/>
          <p:cNvSpPr txBox="1"/>
          <p:nvPr/>
        </p:nvSpPr>
        <p:spPr>
          <a:xfrm>
            <a:off x="685795" y="5535356"/>
            <a:ext cx="7335986" cy="400110"/>
          </a:xfrm>
          <a:prstGeom prst="rect">
            <a:avLst/>
          </a:prstGeom>
          <a:noFill/>
        </p:spPr>
        <p:txBody>
          <a:bodyPr wrap="square" rtlCol="0">
            <a:spAutoFit/>
          </a:bodyPr>
          <a:lstStyle/>
          <a:p>
            <a:r>
              <a:rPr kumimoji="1" lang="ja-JP" altLang="en-US" sz="2000" dirty="0" smtClean="0"/>
              <a:t>●よくある問い合わせ</a:t>
            </a:r>
            <a:r>
              <a:rPr kumimoji="1" lang="en-US" altLang="ja-JP" sz="2000" dirty="0" smtClean="0"/>
              <a:t>Q</a:t>
            </a:r>
            <a:r>
              <a:rPr kumimoji="1" lang="ja-JP" altLang="en-US" sz="2000" dirty="0" smtClean="0"/>
              <a:t>＆</a:t>
            </a:r>
            <a:r>
              <a:rPr kumimoji="1" lang="en-US" altLang="ja-JP" sz="2000" dirty="0" smtClean="0"/>
              <a:t>A</a:t>
            </a:r>
            <a:r>
              <a:rPr kumimoji="1" lang="ja-JP" altLang="en-US" sz="2000" dirty="0" smtClean="0"/>
              <a:t>（内容量表記に関するご質問）</a:t>
            </a:r>
            <a:endParaRPr kumimoji="1" lang="ja-JP" altLang="en-US" sz="2000" dirty="0"/>
          </a:p>
        </p:txBody>
      </p:sp>
      <p:sp>
        <p:nvSpPr>
          <p:cNvPr id="14" name="正方形/長方形 13"/>
          <p:cNvSpPr/>
          <p:nvPr/>
        </p:nvSpPr>
        <p:spPr>
          <a:xfrm>
            <a:off x="983673" y="5018843"/>
            <a:ext cx="8589818" cy="369332"/>
          </a:xfrm>
          <a:prstGeom prst="rect">
            <a:avLst/>
          </a:prstGeom>
        </p:spPr>
        <p:txBody>
          <a:bodyPr wrap="square">
            <a:spAutoFit/>
          </a:bodyPr>
          <a:lstStyle/>
          <a:p>
            <a:r>
              <a:rPr lang="en-US" altLang="ja-JP" dirty="0">
                <a:hlinkClick r:id="rId5"/>
              </a:rPr>
              <a:t>https://www.meti.go.jp/policy/economy/hyojun/techno_infra/50_qanda.html#4</a:t>
            </a:r>
            <a:endParaRPr lang="ja-JP" altLang="en-US" dirty="0"/>
          </a:p>
        </p:txBody>
      </p:sp>
      <p:sp>
        <p:nvSpPr>
          <p:cNvPr id="15" name="正方形/長方形 14"/>
          <p:cNvSpPr/>
          <p:nvPr/>
        </p:nvSpPr>
        <p:spPr>
          <a:xfrm>
            <a:off x="983672" y="6082647"/>
            <a:ext cx="9227127" cy="369332"/>
          </a:xfrm>
          <a:prstGeom prst="rect">
            <a:avLst/>
          </a:prstGeom>
        </p:spPr>
        <p:txBody>
          <a:bodyPr wrap="square">
            <a:spAutoFit/>
          </a:bodyPr>
          <a:lstStyle/>
          <a:p>
            <a:r>
              <a:rPr lang="en-US" altLang="ja-JP" dirty="0">
                <a:hlinkClick r:id="rId6"/>
              </a:rPr>
              <a:t>https://www.meti.go.jp/policy/economy/hyojun/techno_infra/50_qanda.html#5</a:t>
            </a:r>
            <a:endParaRPr lang="ja-JP" altLang="en-US" dirty="0"/>
          </a:p>
        </p:txBody>
      </p:sp>
    </p:spTree>
    <p:extLst>
      <p:ext uri="{BB962C8B-B14F-4D97-AF65-F5344CB8AC3E}">
        <p14:creationId xmlns:p14="http://schemas.microsoft.com/office/powerpoint/2010/main" val="1815702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角丸四角形 4"/>
          <p:cNvSpPr/>
          <p:nvPr/>
        </p:nvSpPr>
        <p:spPr>
          <a:xfrm>
            <a:off x="789017" y="807026"/>
            <a:ext cx="11042072" cy="576002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143000" y="349826"/>
            <a:ext cx="9875520" cy="457200"/>
          </a:xfrm>
        </p:spPr>
        <p:txBody>
          <a:bodyPr>
            <a:normAutofit fontScale="90000"/>
          </a:bodyPr>
          <a:lstStyle/>
          <a:p>
            <a:r>
              <a:rPr kumimoji="1" lang="ja-JP" altLang="en-US" sz="4000" dirty="0" smtClean="0"/>
              <a:t>商品量目制度 概念図</a:t>
            </a:r>
            <a:r>
              <a:rPr kumimoji="1" lang="ja-JP" altLang="en-US" sz="2700" dirty="0" smtClean="0"/>
              <a:t>（計量行政室ＨＰより）</a:t>
            </a:r>
            <a:endParaRPr kumimoji="1" lang="ja-JP" altLang="en-US" sz="2700" dirty="0"/>
          </a:p>
        </p:txBody>
      </p:sp>
      <p:sp>
        <p:nvSpPr>
          <p:cNvPr id="9" name="角丸四角形 8"/>
          <p:cNvSpPr/>
          <p:nvPr/>
        </p:nvSpPr>
        <p:spPr>
          <a:xfrm>
            <a:off x="4668982" y="859629"/>
            <a:ext cx="4987636" cy="6303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法定計量単位により取引や証明をするときは（商品に限らず）正しく計ること</a:t>
            </a:r>
            <a:endParaRPr kumimoji="1" lang="ja-JP" altLang="en-US" dirty="0">
              <a:solidFill>
                <a:schemeClr val="tx1"/>
              </a:solidFill>
            </a:endParaRPr>
          </a:p>
        </p:txBody>
      </p:sp>
      <p:sp>
        <p:nvSpPr>
          <p:cNvPr id="8" name="正方形/長方形 7"/>
          <p:cNvSpPr/>
          <p:nvPr/>
        </p:nvSpPr>
        <p:spPr>
          <a:xfrm>
            <a:off x="1143000" y="807026"/>
            <a:ext cx="3525982" cy="5541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w="0"/>
                <a:solidFill>
                  <a:schemeClr val="tx1"/>
                </a:solidFill>
                <a:effectLst>
                  <a:outerShdw blurRad="38100" dist="19050" dir="2700000" algn="tl" rotWithShape="0">
                    <a:schemeClr val="dk1">
                      <a:alpha val="40000"/>
                    </a:schemeClr>
                  </a:outerShdw>
                </a:effectLst>
              </a:rPr>
              <a:t>１０条　正確計量義務</a:t>
            </a:r>
            <a:endParaRPr lang="ja-JP" altLang="en-US" sz="2400" dirty="0">
              <a:ln w="0"/>
              <a:solidFill>
                <a:schemeClr val="tx1"/>
              </a:solidFill>
              <a:effectLst>
                <a:outerShdw blurRad="38100" dist="19050" dir="2700000" algn="tl" rotWithShape="0">
                  <a:schemeClr val="dk1">
                    <a:alpha val="40000"/>
                  </a:schemeClr>
                </a:outerShdw>
              </a:effectLst>
            </a:endParaRPr>
          </a:p>
        </p:txBody>
      </p:sp>
      <p:sp>
        <p:nvSpPr>
          <p:cNvPr id="3" name="角丸四角形 2"/>
          <p:cNvSpPr/>
          <p:nvPr/>
        </p:nvSpPr>
        <p:spPr>
          <a:xfrm>
            <a:off x="940724" y="1692689"/>
            <a:ext cx="10738658" cy="46942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4292831" y="1563886"/>
            <a:ext cx="3519054" cy="543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商品の販売に係る規制</a:t>
            </a:r>
            <a:endParaRPr kumimoji="1" lang="ja-JP" altLang="en-US" sz="2400" dirty="0">
              <a:solidFill>
                <a:schemeClr val="tx1"/>
              </a:solidFill>
            </a:endParaRPr>
          </a:p>
        </p:txBody>
      </p:sp>
      <p:sp>
        <p:nvSpPr>
          <p:cNvPr id="7" name="角丸四角形 6"/>
          <p:cNvSpPr/>
          <p:nvPr/>
        </p:nvSpPr>
        <p:spPr>
          <a:xfrm>
            <a:off x="1403465" y="2450470"/>
            <a:ext cx="7610301" cy="4710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計量販売に適する商品は、法定計量単位により示して、販売すること</a:t>
            </a:r>
            <a:endParaRPr kumimoji="1" lang="ja-JP" altLang="en-US" dirty="0">
              <a:solidFill>
                <a:schemeClr val="tx1"/>
              </a:solidFill>
            </a:endParaRPr>
          </a:p>
        </p:txBody>
      </p:sp>
      <p:sp>
        <p:nvSpPr>
          <p:cNvPr id="6" name="正方形/長方形 5"/>
          <p:cNvSpPr/>
          <p:nvPr/>
        </p:nvSpPr>
        <p:spPr>
          <a:xfrm>
            <a:off x="1522615" y="2059492"/>
            <a:ext cx="2700251" cy="4113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１１条　長さ等の明示</a:t>
            </a:r>
            <a:endParaRPr kumimoji="1" lang="ja-JP" altLang="en-US" b="1" dirty="0">
              <a:solidFill>
                <a:schemeClr val="tx1"/>
              </a:solidFill>
            </a:endParaRPr>
          </a:p>
        </p:txBody>
      </p:sp>
      <p:sp>
        <p:nvSpPr>
          <p:cNvPr id="11" name="角丸四角形 10"/>
          <p:cNvSpPr/>
          <p:nvPr/>
        </p:nvSpPr>
        <p:spPr>
          <a:xfrm>
            <a:off x="1227512" y="3469024"/>
            <a:ext cx="10165081" cy="28070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solidFill>
              </a:rPr>
              <a:t>・特定商品を計量販売するときは、量目公差内で計ること。</a:t>
            </a:r>
            <a:endParaRPr kumimoji="1" lang="en-US" altLang="ja-JP" dirty="0" smtClean="0">
              <a:solidFill>
                <a:schemeClr val="tx1"/>
              </a:solidFill>
            </a:endParaRPr>
          </a:p>
          <a:p>
            <a:r>
              <a:rPr kumimoji="1" lang="ja-JP" altLang="en-US" dirty="0" smtClean="0">
                <a:solidFill>
                  <a:schemeClr val="tx1"/>
                </a:solidFill>
              </a:rPr>
              <a:t>　（例：精米、野菜、果実、魚介類、精肉、灯油、皮革）</a:t>
            </a:r>
            <a:endParaRPr kumimoji="1" lang="ja-JP" altLang="en-US" dirty="0">
              <a:solidFill>
                <a:schemeClr val="tx1"/>
              </a:solidFill>
            </a:endParaRPr>
          </a:p>
        </p:txBody>
      </p:sp>
      <p:sp>
        <p:nvSpPr>
          <p:cNvPr id="10" name="正方形/長方形 9"/>
          <p:cNvSpPr/>
          <p:nvPr/>
        </p:nvSpPr>
        <p:spPr>
          <a:xfrm>
            <a:off x="1522615" y="3104024"/>
            <a:ext cx="4336473" cy="380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１２条１項　特定商品の正確計量義</a:t>
            </a:r>
            <a:r>
              <a:rPr kumimoji="1" lang="ja-JP" altLang="en-US" dirty="0" smtClean="0">
                <a:solidFill>
                  <a:schemeClr val="tx1"/>
                </a:solidFill>
              </a:rPr>
              <a:t>務</a:t>
            </a:r>
            <a:endParaRPr kumimoji="1" lang="ja-JP" altLang="en-US" dirty="0">
              <a:solidFill>
                <a:schemeClr val="tx1"/>
              </a:solidFill>
            </a:endParaRPr>
          </a:p>
        </p:txBody>
      </p:sp>
      <p:sp>
        <p:nvSpPr>
          <p:cNvPr id="19" name="角丸四角形 18"/>
          <p:cNvSpPr/>
          <p:nvPr/>
        </p:nvSpPr>
        <p:spPr>
          <a:xfrm flipH="1">
            <a:off x="1403465" y="4334024"/>
            <a:ext cx="9791008" cy="183080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566257" y="4582701"/>
            <a:ext cx="4570614" cy="134265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a:t>
            </a:r>
            <a:r>
              <a:rPr kumimoji="1" lang="ja-JP" altLang="en-US" u="sng" dirty="0" smtClean="0">
                <a:solidFill>
                  <a:schemeClr val="tx1"/>
                </a:solidFill>
              </a:rPr>
              <a:t>特定商品</a:t>
            </a:r>
            <a:r>
              <a:rPr kumimoji="1" lang="ja-JP" altLang="en-US" dirty="0" smtClean="0">
                <a:solidFill>
                  <a:schemeClr val="tx1"/>
                </a:solidFill>
              </a:rPr>
              <a:t>のうち、政令指定するものは密閉包装を施したら、量目公差内で計り、その内容量、住所、氏名を表記すること</a:t>
            </a:r>
            <a:endParaRPr kumimoji="1" lang="en-US" altLang="ja-JP" dirty="0" smtClean="0">
              <a:solidFill>
                <a:schemeClr val="tx1"/>
              </a:solidFill>
            </a:endParaRPr>
          </a:p>
          <a:p>
            <a:r>
              <a:rPr kumimoji="1" lang="ja-JP" altLang="en-US" dirty="0" smtClean="0">
                <a:solidFill>
                  <a:schemeClr val="tx1"/>
                </a:solidFill>
              </a:rPr>
              <a:t>（例：みそ、しょうゆ、牛乳、チーズ）</a:t>
            </a:r>
            <a:endParaRPr kumimoji="1" lang="ja-JP" altLang="en-US" dirty="0">
              <a:solidFill>
                <a:schemeClr val="tx1"/>
              </a:solidFill>
            </a:endParaRPr>
          </a:p>
        </p:txBody>
      </p:sp>
      <p:sp>
        <p:nvSpPr>
          <p:cNvPr id="12" name="正方形/長方形 11"/>
          <p:cNvSpPr/>
          <p:nvPr/>
        </p:nvSpPr>
        <p:spPr>
          <a:xfrm>
            <a:off x="1675302" y="4253057"/>
            <a:ext cx="3791990" cy="348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１３条１項　物象量表記義務商品</a:t>
            </a:r>
            <a:endParaRPr kumimoji="1" lang="ja-JP" altLang="en-US" b="1" dirty="0">
              <a:solidFill>
                <a:schemeClr val="tx1"/>
              </a:solidFill>
            </a:endParaRPr>
          </a:p>
        </p:txBody>
      </p:sp>
      <p:sp>
        <p:nvSpPr>
          <p:cNvPr id="15" name="角丸四角形 14"/>
          <p:cNvSpPr/>
          <p:nvPr/>
        </p:nvSpPr>
        <p:spPr>
          <a:xfrm>
            <a:off x="6310052" y="4532211"/>
            <a:ext cx="4725440" cy="101119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１３条１項特定商品</a:t>
            </a:r>
            <a:r>
              <a:rPr kumimoji="1" lang="ja-JP" altLang="en-US" u="sng" dirty="0" smtClean="0">
                <a:solidFill>
                  <a:schemeClr val="tx1"/>
                </a:solidFill>
              </a:rPr>
              <a:t>以外</a:t>
            </a:r>
            <a:r>
              <a:rPr kumimoji="1" lang="ja-JP" altLang="en-US" dirty="0" smtClean="0">
                <a:solidFill>
                  <a:schemeClr val="tx1"/>
                </a:solidFill>
              </a:rPr>
              <a:t>の特定商品を密封し、内容量を表記した場合、量目公差内で計ること及び一定の内容の表記の義務</a:t>
            </a:r>
            <a:endParaRPr kumimoji="1" lang="ja-JP" altLang="en-US" dirty="0">
              <a:solidFill>
                <a:schemeClr val="tx1"/>
              </a:solidFill>
            </a:endParaRPr>
          </a:p>
        </p:txBody>
      </p:sp>
      <p:sp>
        <p:nvSpPr>
          <p:cNvPr id="14" name="正方形/長方形 13"/>
          <p:cNvSpPr/>
          <p:nvPr/>
        </p:nvSpPr>
        <p:spPr>
          <a:xfrm>
            <a:off x="6356812" y="4231828"/>
            <a:ext cx="1539240" cy="311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１３条２項</a:t>
            </a:r>
            <a:endParaRPr kumimoji="1" lang="ja-JP" altLang="en-US" b="1" dirty="0">
              <a:solidFill>
                <a:schemeClr val="tx1"/>
              </a:solidFill>
            </a:endParaRPr>
          </a:p>
        </p:txBody>
      </p:sp>
      <p:sp>
        <p:nvSpPr>
          <p:cNvPr id="18" name="正方形/長方形 17"/>
          <p:cNvSpPr/>
          <p:nvPr/>
        </p:nvSpPr>
        <p:spPr>
          <a:xfrm>
            <a:off x="6368593" y="5592096"/>
            <a:ext cx="2146765" cy="304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１４条　輸入食品</a:t>
            </a:r>
            <a:endParaRPr kumimoji="1" lang="ja-JP" altLang="en-US" b="1" dirty="0">
              <a:solidFill>
                <a:schemeClr val="tx1"/>
              </a:solidFill>
            </a:endParaRPr>
          </a:p>
        </p:txBody>
      </p:sp>
    </p:spTree>
    <p:extLst>
      <p:ext uri="{BB962C8B-B14F-4D97-AF65-F5344CB8AC3E}">
        <p14:creationId xmlns:p14="http://schemas.microsoft.com/office/powerpoint/2010/main" val="20715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95943" y="498807"/>
            <a:ext cx="3657600" cy="819774"/>
          </a:xfrm>
        </p:spPr>
        <p:txBody>
          <a:bodyPr>
            <a:normAutofit fontScale="90000"/>
          </a:bodyPr>
          <a:lstStyle/>
          <a:p>
            <a:r>
              <a:rPr kumimoji="1" lang="ja-JP" altLang="en-US" dirty="0" smtClean="0"/>
              <a:t>　</a:t>
            </a:r>
            <a:r>
              <a:rPr kumimoji="1" lang="ja-JP" altLang="en-US" sz="6000" b="1" dirty="0" smtClean="0">
                <a:ln w="22225">
                  <a:solidFill>
                    <a:schemeClr val="accent2"/>
                  </a:solidFill>
                  <a:prstDash val="solid"/>
                </a:ln>
                <a:solidFill>
                  <a:schemeClr val="accent2">
                    <a:lumMod val="40000"/>
                    <a:lumOff val="60000"/>
                  </a:schemeClr>
                </a:solidFill>
              </a:rPr>
              <a:t>計量法</a:t>
            </a:r>
            <a:endParaRPr kumimoji="1" lang="ja-JP" altLang="en-US" sz="6000" dirty="0"/>
          </a:p>
        </p:txBody>
      </p:sp>
      <p:sp>
        <p:nvSpPr>
          <p:cNvPr id="3" name="縦書きテキスト プレースホルダー 2"/>
          <p:cNvSpPr>
            <a:spLocks noGrp="1"/>
          </p:cNvSpPr>
          <p:nvPr>
            <p:ph type="body" orient="vert" idx="1"/>
          </p:nvPr>
        </p:nvSpPr>
        <p:spPr>
          <a:xfrm>
            <a:off x="574766" y="1458147"/>
            <a:ext cx="11260182" cy="2930973"/>
          </a:xfrm>
        </p:spPr>
        <p:txBody>
          <a:bodyPr vert="horz">
            <a:noAutofit/>
          </a:bodyPr>
          <a:lstStyle/>
          <a:p>
            <a:r>
              <a:rPr kumimoji="1" lang="ja-JP" altLang="en-US" sz="3200" b="1" dirty="0" smtClean="0"/>
              <a:t>適正</a:t>
            </a:r>
            <a:r>
              <a:rPr lang="ja-JP" altLang="en-US" sz="3200" b="1" dirty="0" smtClean="0"/>
              <a:t>な計量の実施（量目公差の中心となる条項）</a:t>
            </a:r>
            <a:endParaRPr lang="en-US" altLang="ja-JP" sz="3200" b="1" dirty="0" smtClean="0"/>
          </a:p>
          <a:p>
            <a:pPr marL="0" indent="0">
              <a:buNone/>
            </a:pPr>
            <a:r>
              <a:rPr lang="ja-JP" altLang="en-US" sz="2800" dirty="0" smtClean="0"/>
              <a:t>　　</a:t>
            </a:r>
            <a:r>
              <a:rPr lang="ja-JP" altLang="en-US" sz="2800" dirty="0" smtClean="0">
                <a:solidFill>
                  <a:srgbClr val="FF0000"/>
                </a:solidFill>
              </a:rPr>
              <a:t>第１０条</a:t>
            </a:r>
            <a:r>
              <a:rPr lang="ja-JP" altLang="en-US" sz="2800" dirty="0" smtClean="0"/>
              <a:t>　第１項</a:t>
            </a:r>
            <a:endParaRPr lang="en-US" altLang="ja-JP" sz="2800" dirty="0" smtClean="0"/>
          </a:p>
          <a:p>
            <a:pPr marL="0" indent="0">
              <a:buNone/>
            </a:pPr>
            <a:r>
              <a:rPr lang="ja-JP" altLang="en-US" sz="2800" dirty="0" smtClean="0"/>
              <a:t>　　　　　　物象の状態の量について、</a:t>
            </a:r>
            <a:r>
              <a:rPr lang="ja-JP" altLang="en-US" sz="2800" b="1" dirty="0" smtClean="0">
                <a:solidFill>
                  <a:srgbClr val="FF0000"/>
                </a:solidFill>
              </a:rPr>
              <a:t>法定計量単位により取引</a:t>
            </a:r>
            <a:r>
              <a:rPr lang="ja-JP" altLang="en-US" sz="2800" b="1" dirty="0">
                <a:solidFill>
                  <a:srgbClr val="FF0000"/>
                </a:solidFill>
              </a:rPr>
              <a:t>又</a:t>
            </a:r>
            <a:r>
              <a:rPr lang="ja-JP" altLang="en-US" sz="2800" b="1" dirty="0" smtClean="0">
                <a:solidFill>
                  <a:srgbClr val="FF0000"/>
                </a:solidFill>
              </a:rPr>
              <a:t>は</a:t>
            </a:r>
            <a:r>
              <a:rPr lang="ja-JP" altLang="en-US" sz="2800" dirty="0" smtClean="0"/>
              <a:t>　　　　　　</a:t>
            </a:r>
            <a:endParaRPr lang="en-US" altLang="ja-JP" sz="2800" dirty="0" smtClean="0"/>
          </a:p>
          <a:p>
            <a:pPr marL="0" indent="0">
              <a:buNone/>
            </a:pPr>
            <a:r>
              <a:rPr lang="ja-JP" altLang="en-US" sz="2800" dirty="0"/>
              <a:t>　</a:t>
            </a:r>
            <a:r>
              <a:rPr lang="ja-JP" altLang="en-US" sz="2800" dirty="0" smtClean="0"/>
              <a:t>　　　　　</a:t>
            </a:r>
            <a:r>
              <a:rPr lang="ja-JP" altLang="en-US" sz="2800" b="1" dirty="0" smtClean="0">
                <a:solidFill>
                  <a:srgbClr val="FF0000"/>
                </a:solidFill>
              </a:rPr>
              <a:t>証明における計量をする者</a:t>
            </a:r>
            <a:r>
              <a:rPr lang="ja-JP" altLang="en-US" sz="2800" dirty="0" smtClean="0">
                <a:solidFill>
                  <a:srgbClr val="FF0000"/>
                </a:solidFill>
              </a:rPr>
              <a:t>は、</a:t>
            </a:r>
            <a:r>
              <a:rPr lang="ja-JP" altLang="en-US" sz="2800" b="1" dirty="0" smtClean="0">
                <a:solidFill>
                  <a:srgbClr val="FF0000"/>
                </a:solidFill>
              </a:rPr>
              <a:t>正確にその物象の状態の</a:t>
            </a:r>
            <a:r>
              <a:rPr lang="ja-JP" altLang="en-US" sz="2800" dirty="0" smtClean="0"/>
              <a:t>　　　　</a:t>
            </a:r>
            <a:endParaRPr lang="en-US" altLang="ja-JP" sz="2800" dirty="0" smtClean="0"/>
          </a:p>
          <a:p>
            <a:pPr marL="0" indent="0">
              <a:buNone/>
            </a:pPr>
            <a:r>
              <a:rPr lang="ja-JP" altLang="en-US" sz="2800" dirty="0"/>
              <a:t>　</a:t>
            </a:r>
            <a:r>
              <a:rPr lang="ja-JP" altLang="en-US" sz="2800" dirty="0" smtClean="0"/>
              <a:t>　　　　　</a:t>
            </a:r>
            <a:r>
              <a:rPr lang="ja-JP" altLang="en-US" sz="2800" b="1" dirty="0" smtClean="0">
                <a:solidFill>
                  <a:srgbClr val="FF0000"/>
                </a:solidFill>
              </a:rPr>
              <a:t>量の計量をするように努めなければならない</a:t>
            </a:r>
            <a:r>
              <a:rPr lang="ja-JP" altLang="en-US" sz="2800" dirty="0" smtClean="0"/>
              <a:t>。</a:t>
            </a:r>
            <a:endParaRPr lang="en-US" altLang="ja-JP" sz="2800" dirty="0" smtClean="0"/>
          </a:p>
        </p:txBody>
      </p:sp>
      <p:sp>
        <p:nvSpPr>
          <p:cNvPr id="4" name="角丸四角形 3"/>
          <p:cNvSpPr/>
          <p:nvPr/>
        </p:nvSpPr>
        <p:spPr>
          <a:xfrm>
            <a:off x="752103" y="4650376"/>
            <a:ext cx="10858006" cy="1805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flipH="1">
            <a:off x="1025236" y="4789942"/>
            <a:ext cx="10584873" cy="1508105"/>
          </a:xfrm>
          <a:prstGeom prst="rect">
            <a:avLst/>
          </a:prstGeom>
          <a:noFill/>
        </p:spPr>
        <p:txBody>
          <a:bodyPr wrap="square" rtlCol="0" anchor="ctr">
            <a:spAutoFit/>
          </a:bodyPr>
          <a:lstStyle/>
          <a:p>
            <a:r>
              <a:rPr kumimoji="1" lang="ja-JP" altLang="en-US" sz="2800" dirty="0" smtClean="0"/>
              <a:t>全ての、長さ、質量または体積で販売するものが対象。</a:t>
            </a:r>
            <a:endParaRPr kumimoji="1" lang="en-US" altLang="ja-JP" sz="2800" dirty="0" smtClean="0"/>
          </a:p>
          <a:p>
            <a:r>
              <a:rPr kumimoji="1" lang="ja-JP" altLang="en-US" sz="2800" b="1" u="sng" dirty="0" smtClean="0"/>
              <a:t>第１２条の特定商品に限らない</a:t>
            </a:r>
            <a:r>
              <a:rPr kumimoji="1" lang="ja-JP" altLang="en-US" sz="2800" dirty="0" smtClean="0"/>
              <a:t>。</a:t>
            </a:r>
            <a:endParaRPr kumimoji="1" lang="en-US" altLang="ja-JP" sz="2800" dirty="0" smtClean="0"/>
          </a:p>
          <a:p>
            <a:endParaRPr kumimoji="1" lang="en-US" altLang="ja-JP" sz="1000" dirty="0"/>
          </a:p>
          <a:p>
            <a:r>
              <a:rPr kumimoji="1" lang="ja-JP" altLang="en-US" sz="2600" b="1" dirty="0" smtClean="0">
                <a:solidFill>
                  <a:srgbClr val="FF0000"/>
                </a:solidFill>
              </a:rPr>
              <a:t>不足、超過どちらにも適用され、勧告や公表の対象となる</a:t>
            </a:r>
            <a:r>
              <a:rPr kumimoji="1" lang="ja-JP" altLang="en-US" sz="2600" b="1" dirty="0" smtClean="0">
                <a:solidFill>
                  <a:srgbClr val="002060"/>
                </a:solidFill>
              </a:rPr>
              <a:t>（第２項）</a:t>
            </a:r>
            <a:endParaRPr kumimoji="1" lang="ja-JP" altLang="en-US" sz="2600" b="1" dirty="0">
              <a:solidFill>
                <a:srgbClr val="002060"/>
              </a:solidFill>
            </a:endParaRPr>
          </a:p>
        </p:txBody>
      </p:sp>
    </p:spTree>
    <p:extLst>
      <p:ext uri="{BB962C8B-B14F-4D97-AF65-F5344CB8AC3E}">
        <p14:creationId xmlns:p14="http://schemas.microsoft.com/office/powerpoint/2010/main" val="2211649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45649" y="3177404"/>
            <a:ext cx="9735711" cy="2949076"/>
          </a:xfrm>
          <a:prstGeom prst="roundRect">
            <a:avLst/>
          </a:prstGeom>
          <a:solidFill>
            <a:srgbClr val="AB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kumimoji="1" lang="en-US" altLang="ja-JP" sz="2400" dirty="0">
                <a:solidFill>
                  <a:schemeClr val="tx1"/>
                </a:solidFill>
              </a:rPr>
              <a:t>【</a:t>
            </a:r>
            <a:r>
              <a:rPr kumimoji="1" lang="ja-JP" altLang="en-US" sz="2400" dirty="0">
                <a:solidFill>
                  <a:schemeClr val="tx1"/>
                </a:solidFill>
              </a:rPr>
              <a:t>解説</a:t>
            </a:r>
            <a:r>
              <a:rPr kumimoji="1" lang="en-US" altLang="ja-JP" sz="2400" dirty="0">
                <a:solidFill>
                  <a:schemeClr val="tx1"/>
                </a:solidFill>
              </a:rPr>
              <a:t>】</a:t>
            </a:r>
          </a:p>
          <a:p>
            <a:pPr marL="45720" indent="0">
              <a:buNone/>
            </a:pPr>
            <a:r>
              <a:rPr lang="ja-JP" altLang="en-US" sz="2400" dirty="0">
                <a:solidFill>
                  <a:schemeClr val="tx1"/>
                </a:solidFill>
              </a:rPr>
              <a:t>　この規定は</a:t>
            </a:r>
            <a:r>
              <a:rPr lang="ja-JP" altLang="en-US" sz="2400" dirty="0" smtClean="0">
                <a:solidFill>
                  <a:schemeClr val="tx1"/>
                </a:solidFill>
              </a:rPr>
              <a:t>、商品の販売の際、計量することを推進</a:t>
            </a:r>
            <a:r>
              <a:rPr lang="ja-JP" altLang="en-US" sz="2400" dirty="0">
                <a:solidFill>
                  <a:schemeClr val="tx1"/>
                </a:solidFill>
              </a:rPr>
              <a:t>する規定です</a:t>
            </a:r>
            <a:r>
              <a:rPr lang="ja-JP" altLang="en-US" sz="2400" dirty="0" smtClean="0">
                <a:solidFill>
                  <a:schemeClr val="tx1"/>
                </a:solidFill>
              </a:rPr>
              <a:t>。</a:t>
            </a:r>
            <a:endParaRPr lang="en-US" altLang="ja-JP" sz="2400" dirty="0" smtClean="0">
              <a:solidFill>
                <a:schemeClr val="tx1"/>
              </a:solidFill>
            </a:endParaRPr>
          </a:p>
          <a:p>
            <a:pPr marL="45720" indent="0">
              <a:buNone/>
            </a:pPr>
            <a:endParaRPr lang="en-US" altLang="ja-JP" sz="2400" dirty="0">
              <a:solidFill>
                <a:schemeClr val="tx1"/>
              </a:solidFill>
            </a:endParaRPr>
          </a:p>
          <a:p>
            <a:pPr marL="45720" indent="0">
              <a:buNone/>
            </a:pPr>
            <a:r>
              <a:rPr kumimoji="1" lang="ja-JP" altLang="en-US" sz="2400" dirty="0"/>
              <a:t>　</a:t>
            </a:r>
            <a:r>
              <a:rPr kumimoji="1" lang="ja-JP" altLang="en-US" sz="2400" b="1" u="sng" dirty="0">
                <a:solidFill>
                  <a:srgbClr val="FF0000"/>
                </a:solidFill>
              </a:rPr>
              <a:t>商品</a:t>
            </a:r>
            <a:r>
              <a:rPr kumimoji="1" lang="ja-JP" altLang="en-US" sz="2400" b="1" u="sng" dirty="0" smtClean="0">
                <a:solidFill>
                  <a:srgbClr val="FF0000"/>
                </a:solidFill>
              </a:rPr>
              <a:t>を計量して販売する</a:t>
            </a:r>
            <a:r>
              <a:rPr kumimoji="1" lang="ja-JP" altLang="en-US" sz="2400" b="1" u="sng" dirty="0">
                <a:solidFill>
                  <a:srgbClr val="FF0000"/>
                </a:solidFill>
              </a:rPr>
              <a:t>場合、購入者にその内容量がわかるように</a:t>
            </a:r>
            <a:r>
              <a:rPr kumimoji="1" lang="ja-JP" altLang="en-US" sz="2400" b="1" u="sng" dirty="0" smtClean="0">
                <a:solidFill>
                  <a:srgbClr val="FF0000"/>
                </a:solidFill>
              </a:rPr>
              <a:t>示さなければ</a:t>
            </a:r>
            <a:r>
              <a:rPr kumimoji="1" lang="ja-JP" altLang="en-US" sz="2400" b="1" u="sng" dirty="0">
                <a:solidFill>
                  <a:srgbClr val="FF0000"/>
                </a:solidFill>
              </a:rPr>
              <a:t>なりません。</a:t>
            </a:r>
            <a:r>
              <a:rPr kumimoji="1" lang="ja-JP" altLang="en-US" sz="2400" dirty="0">
                <a:solidFill>
                  <a:schemeClr val="tx1"/>
                </a:solidFill>
              </a:rPr>
              <a:t>しかし、計量して</a:t>
            </a:r>
            <a:r>
              <a:rPr kumimoji="1" lang="ja-JP" altLang="en-US" sz="2400" dirty="0" smtClean="0">
                <a:solidFill>
                  <a:schemeClr val="tx1"/>
                </a:solidFill>
              </a:rPr>
              <a:t>商品を販売すること以外</a:t>
            </a:r>
            <a:r>
              <a:rPr kumimoji="1" lang="ja-JP" altLang="en-US" sz="2400" dirty="0">
                <a:solidFill>
                  <a:schemeClr val="tx1"/>
                </a:solidFill>
              </a:rPr>
              <a:t>を排除す</a:t>
            </a:r>
            <a:r>
              <a:rPr lang="ja-JP" altLang="en-US" sz="2400" dirty="0">
                <a:solidFill>
                  <a:schemeClr val="tx1"/>
                </a:solidFill>
              </a:rPr>
              <a:t>るものではなく、全ての商品を計量して販売</a:t>
            </a:r>
            <a:r>
              <a:rPr lang="ja-JP" altLang="en-US" sz="2400" dirty="0" smtClean="0">
                <a:solidFill>
                  <a:schemeClr val="tx1"/>
                </a:solidFill>
              </a:rPr>
              <a:t>するのは適当</a:t>
            </a:r>
            <a:r>
              <a:rPr lang="ja-JP" altLang="en-US" sz="2400" dirty="0">
                <a:solidFill>
                  <a:schemeClr val="tx1"/>
                </a:solidFill>
              </a:rPr>
              <a:t>ではないため、</a:t>
            </a:r>
            <a:r>
              <a:rPr lang="ja-JP" altLang="en-US" sz="2400" b="1" u="sng" dirty="0">
                <a:solidFill>
                  <a:srgbClr val="FF0000"/>
                </a:solidFill>
              </a:rPr>
              <a:t>努力義務として罰則の適用はありません。</a:t>
            </a:r>
            <a:endParaRPr kumimoji="1" lang="ja-JP" altLang="en-US" sz="2400" b="1" u="sng" dirty="0">
              <a:solidFill>
                <a:srgbClr val="FF0000"/>
              </a:solidFill>
            </a:endParaRPr>
          </a:p>
        </p:txBody>
      </p:sp>
      <p:sp>
        <p:nvSpPr>
          <p:cNvPr id="2" name="タイトル 1"/>
          <p:cNvSpPr>
            <a:spLocks noGrp="1"/>
          </p:cNvSpPr>
          <p:nvPr>
            <p:ph type="title"/>
          </p:nvPr>
        </p:nvSpPr>
        <p:spPr>
          <a:xfrm>
            <a:off x="1145649" y="1043804"/>
            <a:ext cx="9875520" cy="2133600"/>
          </a:xfrm>
        </p:spPr>
        <p:txBody>
          <a:bodyPr>
            <a:normAutofit/>
          </a:bodyPr>
          <a:lstStyle/>
          <a:p>
            <a:r>
              <a:rPr lang="ja-JP" altLang="en-US" sz="2800" dirty="0" smtClean="0">
                <a:solidFill>
                  <a:srgbClr val="0070C0"/>
                </a:solidFill>
              </a:rPr>
              <a:t>法第１１条</a:t>
            </a:r>
            <a:r>
              <a:rPr lang="ja-JP" altLang="en-US" sz="2800" dirty="0" smtClean="0"/>
              <a:t>　</a:t>
            </a:r>
            <a:r>
              <a:rPr lang="ja-JP" altLang="en-US" sz="2800" dirty="0" smtClean="0">
                <a:solidFill>
                  <a:srgbClr val="FF0000"/>
                </a:solidFill>
              </a:rPr>
              <a:t>長さ、質量又は体積</a:t>
            </a:r>
            <a:r>
              <a:rPr lang="ja-JP" altLang="en-US" sz="2800" dirty="0" smtClean="0"/>
              <a:t>の計量をして販売するのに適する商品の</a:t>
            </a:r>
            <a:r>
              <a:rPr lang="ja-JP" altLang="en-US" sz="2800" dirty="0"/>
              <a:t>販売</a:t>
            </a:r>
            <a:r>
              <a:rPr lang="ja-JP" altLang="en-US" sz="2800" dirty="0" smtClean="0"/>
              <a:t>の事業を行う者は、その長さ、質量又は体積を法定計量単位により示してその商品を販売するよう</a:t>
            </a:r>
            <a:r>
              <a:rPr lang="ja-JP" altLang="en-US" sz="2800" dirty="0" smtClean="0">
                <a:solidFill>
                  <a:srgbClr val="FF0000"/>
                </a:solidFill>
              </a:rPr>
              <a:t>努めなければならない。</a:t>
            </a:r>
            <a:endParaRPr kumimoji="1" lang="ja-JP" altLang="en-US" sz="2800" dirty="0">
              <a:solidFill>
                <a:srgbClr val="FF0000"/>
              </a:solidFill>
            </a:endParaRPr>
          </a:p>
        </p:txBody>
      </p:sp>
      <p:sp>
        <p:nvSpPr>
          <p:cNvPr id="4" name="正方形/長方形 3"/>
          <p:cNvSpPr/>
          <p:nvPr/>
        </p:nvSpPr>
        <p:spPr>
          <a:xfrm>
            <a:off x="314325" y="585379"/>
            <a:ext cx="6308544"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a:t>
            </a:r>
            <a:r>
              <a:rPr kumimoji="1" lang="ja-JP" altLang="en-US" sz="3200" dirty="0" smtClean="0">
                <a:solidFill>
                  <a:schemeClr val="tx1"/>
                </a:solidFill>
              </a:rPr>
              <a:t>・長さ、質量又は体積の明示</a:t>
            </a:r>
            <a:endParaRPr kumimoji="1" lang="ja-JP" altLang="en-US" sz="3200" dirty="0"/>
          </a:p>
        </p:txBody>
      </p:sp>
    </p:spTree>
    <p:extLst>
      <p:ext uri="{BB962C8B-B14F-4D97-AF65-F5344CB8AC3E}">
        <p14:creationId xmlns:p14="http://schemas.microsoft.com/office/powerpoint/2010/main" val="2817576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1096054"/>
            <a:ext cx="9875520" cy="2450709"/>
          </a:xfrm>
        </p:spPr>
        <p:txBody>
          <a:bodyPr>
            <a:normAutofit/>
          </a:bodyPr>
          <a:lstStyle/>
          <a:p>
            <a:r>
              <a:rPr lang="ja-JP" altLang="en-US" sz="2800" dirty="0" smtClean="0">
                <a:solidFill>
                  <a:srgbClr val="0070C0"/>
                </a:solidFill>
              </a:rPr>
              <a:t>法第１２条</a:t>
            </a:r>
            <a:r>
              <a:rPr lang="ja-JP" altLang="en-US" sz="2800" dirty="0" smtClean="0"/>
              <a:t>　</a:t>
            </a:r>
            <a:r>
              <a:rPr lang="ja-JP" altLang="en-US" sz="2800" dirty="0" smtClean="0">
                <a:solidFill>
                  <a:srgbClr val="0070C0"/>
                </a:solidFill>
              </a:rPr>
              <a:t>第１項</a:t>
            </a:r>
            <a:r>
              <a:rPr lang="ja-JP" altLang="en-US" sz="2800" dirty="0" smtClean="0"/>
              <a:t>　</a:t>
            </a:r>
            <a:r>
              <a:rPr lang="ja-JP" altLang="en-US" sz="2800" dirty="0" smtClean="0">
                <a:solidFill>
                  <a:srgbClr val="FF0000"/>
                </a:solidFill>
              </a:rPr>
              <a:t>政令で定める商品の販売の事業を行う者は</a:t>
            </a:r>
            <a:r>
              <a:rPr lang="ja-JP" altLang="en-US" sz="2800" dirty="0" smtClean="0"/>
              <a:t>、特定商品をその特定物象量を法定計量単位により示して販売するときは、</a:t>
            </a:r>
            <a:r>
              <a:rPr lang="ja-JP" altLang="en-US" sz="2800" dirty="0" smtClean="0">
                <a:solidFill>
                  <a:srgbClr val="FF0000"/>
                </a:solidFill>
              </a:rPr>
              <a:t>政令で定める誤差を超えないように、その特定物象量の計量をしなければならない。</a:t>
            </a:r>
            <a:r>
              <a:rPr lang="en-US" altLang="ja-JP" sz="2800" dirty="0" smtClean="0">
                <a:solidFill>
                  <a:srgbClr val="FF0000"/>
                </a:solidFill>
              </a:rPr>
              <a:t/>
            </a:r>
            <a:br>
              <a:rPr lang="en-US" altLang="ja-JP" sz="2800" dirty="0" smtClean="0">
                <a:solidFill>
                  <a:srgbClr val="FF0000"/>
                </a:solidFill>
              </a:rPr>
            </a:br>
            <a:r>
              <a:rPr lang="ja-JP" altLang="en-US" sz="2800" dirty="0" smtClean="0">
                <a:solidFill>
                  <a:srgbClr val="FF0000"/>
                </a:solidFill>
              </a:rPr>
              <a:t>（政令で定める「特定商品」や「１２条商品」と呼ばれるもの）</a:t>
            </a:r>
            <a:endParaRPr kumimoji="1" lang="ja-JP" altLang="en-US" sz="2800" dirty="0">
              <a:solidFill>
                <a:srgbClr val="FF0000"/>
              </a:solidFill>
            </a:endParaRPr>
          </a:p>
        </p:txBody>
      </p:sp>
      <p:sp>
        <p:nvSpPr>
          <p:cNvPr id="4" name="正方形/長方形 3"/>
          <p:cNvSpPr/>
          <p:nvPr/>
        </p:nvSpPr>
        <p:spPr>
          <a:xfrm>
            <a:off x="317492" y="390215"/>
            <a:ext cx="3631053"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a:t>
            </a:r>
            <a:r>
              <a:rPr kumimoji="1" lang="ja-JP" altLang="en-US" sz="3200" dirty="0" smtClean="0">
                <a:solidFill>
                  <a:schemeClr val="tx1"/>
                </a:solidFill>
              </a:rPr>
              <a:t>・特定商品</a:t>
            </a:r>
            <a:endParaRPr kumimoji="1" lang="ja-JP" altLang="en-US" sz="3200" dirty="0"/>
          </a:p>
        </p:txBody>
      </p:sp>
      <p:sp>
        <p:nvSpPr>
          <p:cNvPr id="5" name="角丸四角形 4"/>
          <p:cNvSpPr/>
          <p:nvPr/>
        </p:nvSpPr>
        <p:spPr>
          <a:xfrm>
            <a:off x="1145649" y="3701142"/>
            <a:ext cx="9872871" cy="2542902"/>
          </a:xfrm>
          <a:prstGeom prst="roundRect">
            <a:avLst/>
          </a:prstGeom>
          <a:solidFill>
            <a:srgbClr val="A1F3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kumimoji="1" lang="en-US" altLang="ja-JP" sz="2400" dirty="0">
                <a:solidFill>
                  <a:schemeClr val="tx1"/>
                </a:solidFill>
              </a:rPr>
              <a:t>【</a:t>
            </a:r>
            <a:r>
              <a:rPr kumimoji="1" lang="ja-JP" altLang="en-US" sz="2400" dirty="0">
                <a:solidFill>
                  <a:schemeClr val="tx1"/>
                </a:solidFill>
              </a:rPr>
              <a:t>解説</a:t>
            </a:r>
            <a:r>
              <a:rPr kumimoji="1" lang="en-US" altLang="ja-JP" sz="2400" dirty="0">
                <a:solidFill>
                  <a:schemeClr val="tx1"/>
                </a:solidFill>
              </a:rPr>
              <a:t>】</a:t>
            </a:r>
          </a:p>
          <a:p>
            <a:pPr marL="45720" indent="0">
              <a:buNone/>
            </a:pPr>
            <a:r>
              <a:rPr lang="ja-JP" altLang="en-US" sz="2400" dirty="0">
                <a:solidFill>
                  <a:schemeClr val="tx1"/>
                </a:solidFill>
              </a:rPr>
              <a:t>　</a:t>
            </a:r>
            <a:r>
              <a:rPr lang="ja-JP" altLang="en-US" sz="2400" dirty="0" smtClean="0">
                <a:solidFill>
                  <a:schemeClr val="tx1"/>
                </a:solidFill>
              </a:rPr>
              <a:t>特定商品を</a:t>
            </a:r>
            <a:r>
              <a:rPr lang="ja-JP" altLang="en-US" sz="2400" u="sng" dirty="0" smtClean="0">
                <a:solidFill>
                  <a:srgbClr val="FF0000"/>
                </a:solidFill>
              </a:rPr>
              <a:t>政令で定められた特定物象量を</a:t>
            </a:r>
            <a:r>
              <a:rPr lang="ja-JP" altLang="en-US" sz="2400" u="sng" smtClean="0">
                <a:solidFill>
                  <a:srgbClr val="FF0000"/>
                </a:solidFill>
              </a:rPr>
              <a:t>示して販売する場合</a:t>
            </a:r>
            <a:r>
              <a:rPr lang="ja-JP" altLang="en-US" sz="2400" u="sng" dirty="0" smtClean="0">
                <a:solidFill>
                  <a:srgbClr val="FF0000"/>
                </a:solidFill>
              </a:rPr>
              <a:t>、</a:t>
            </a:r>
            <a:r>
              <a:rPr lang="ja-JP" altLang="en-US" sz="2400" dirty="0" smtClean="0">
                <a:solidFill>
                  <a:schemeClr val="tx1"/>
                </a:solidFill>
              </a:rPr>
              <a:t>量目公差を超えないようにして販売しなければなりません。</a:t>
            </a:r>
            <a:endParaRPr lang="en-US" altLang="ja-JP" sz="2400" dirty="0" smtClean="0">
              <a:solidFill>
                <a:schemeClr val="tx1"/>
              </a:solidFill>
            </a:endParaRPr>
          </a:p>
          <a:p>
            <a:pPr marL="45720" indent="0">
              <a:buNone/>
            </a:pPr>
            <a:r>
              <a:rPr lang="ja-JP" altLang="en-US" sz="2400" dirty="0" smtClean="0">
                <a:solidFill>
                  <a:schemeClr val="tx1"/>
                </a:solidFill>
              </a:rPr>
              <a:t>　特定商品とは、</a:t>
            </a:r>
            <a:r>
              <a:rPr lang="ja-JP" altLang="en-US" sz="2400" u="sng" dirty="0" smtClean="0">
                <a:solidFill>
                  <a:srgbClr val="FF0000"/>
                </a:solidFill>
              </a:rPr>
              <a:t>計量単位により取引されることの多い消費生活関連物資</a:t>
            </a:r>
            <a:r>
              <a:rPr lang="ja-JP" altLang="en-US" sz="2400" dirty="0" smtClean="0">
                <a:solidFill>
                  <a:schemeClr val="tx1"/>
                </a:solidFill>
              </a:rPr>
              <a:t>であって、</a:t>
            </a:r>
            <a:r>
              <a:rPr lang="ja-JP" altLang="en-US" sz="2400" u="sng" dirty="0" smtClean="0">
                <a:solidFill>
                  <a:srgbClr val="FF0000"/>
                </a:solidFill>
              </a:rPr>
              <a:t>量目公差を課すことが適当と考えられるもの</a:t>
            </a:r>
            <a:r>
              <a:rPr lang="ja-JP" altLang="en-US" sz="2400" dirty="0" smtClean="0">
                <a:solidFill>
                  <a:schemeClr val="tx1"/>
                </a:solidFill>
              </a:rPr>
              <a:t>です。</a:t>
            </a:r>
            <a:endParaRPr lang="en-US" altLang="ja-JP" sz="2400" dirty="0" smtClean="0">
              <a:solidFill>
                <a:schemeClr val="tx1"/>
              </a:solidFill>
            </a:endParaRPr>
          </a:p>
          <a:p>
            <a:pPr marL="45720" indent="0">
              <a:buNone/>
            </a:pPr>
            <a:r>
              <a:rPr lang="ja-JP" altLang="en-US" sz="2400" dirty="0" smtClean="0">
                <a:solidFill>
                  <a:schemeClr val="tx1"/>
                </a:solidFill>
              </a:rPr>
              <a:t>　基準に基づき２９の商品群が定められています。</a:t>
            </a:r>
            <a:endParaRPr lang="en-US" altLang="ja-JP" sz="2400" dirty="0" smtClean="0">
              <a:solidFill>
                <a:schemeClr val="tx1"/>
              </a:solidFill>
            </a:endParaRPr>
          </a:p>
        </p:txBody>
      </p:sp>
    </p:spTree>
    <p:extLst>
      <p:ext uri="{BB962C8B-B14F-4D97-AF65-F5344CB8AC3E}">
        <p14:creationId xmlns:p14="http://schemas.microsoft.com/office/powerpoint/2010/main" val="292322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3733" y="381000"/>
            <a:ext cx="4426922" cy="782782"/>
          </a:xfrm>
        </p:spPr>
        <p:txBody>
          <a:bodyPr>
            <a:normAutofit/>
          </a:bodyPr>
          <a:lstStyle/>
          <a:p>
            <a:r>
              <a:rPr kumimoji="1" lang="ja-JP" altLang="en-US" sz="3600" dirty="0" smtClean="0"/>
              <a:t>特定商品の選定基準</a:t>
            </a:r>
            <a:endParaRPr kumimoji="1" lang="ja-JP" altLang="en-US" sz="3600" dirty="0"/>
          </a:p>
        </p:txBody>
      </p:sp>
      <p:sp>
        <p:nvSpPr>
          <p:cNvPr id="3" name="縦書きテキスト プレースホルダー 2"/>
          <p:cNvSpPr>
            <a:spLocks noGrp="1"/>
          </p:cNvSpPr>
          <p:nvPr>
            <p:ph type="body" orient="vert" idx="1"/>
          </p:nvPr>
        </p:nvSpPr>
        <p:spPr>
          <a:xfrm>
            <a:off x="715191" y="1288672"/>
            <a:ext cx="10744200" cy="1425032"/>
          </a:xfrm>
        </p:spPr>
        <p:txBody>
          <a:bodyPr vert="horz">
            <a:normAutofit/>
          </a:bodyPr>
          <a:lstStyle/>
          <a:p>
            <a:pPr marL="45720" indent="0">
              <a:buNone/>
            </a:pPr>
            <a:r>
              <a:rPr kumimoji="1" lang="ja-JP" altLang="en-US" sz="2800" dirty="0" smtClean="0"/>
              <a:t>・計量販売されることの多い消費生活関連物資である</a:t>
            </a:r>
            <a:endParaRPr kumimoji="1" lang="en-US" altLang="ja-JP" sz="2800" dirty="0" smtClean="0"/>
          </a:p>
          <a:p>
            <a:pPr marL="45720" indent="0">
              <a:buNone/>
            </a:pPr>
            <a:r>
              <a:rPr kumimoji="1" lang="ja-JP" altLang="en-US" sz="2800" dirty="0" smtClean="0"/>
              <a:t>・消費者が合理的な選択を行う上で、量目の確認が必要と考えられる</a:t>
            </a:r>
            <a:endParaRPr kumimoji="1" lang="en-US" altLang="ja-JP" sz="2800" dirty="0" smtClean="0"/>
          </a:p>
        </p:txBody>
      </p:sp>
      <p:sp>
        <p:nvSpPr>
          <p:cNvPr id="4" name="正方形/長方形 3"/>
          <p:cNvSpPr/>
          <p:nvPr/>
        </p:nvSpPr>
        <p:spPr>
          <a:xfrm>
            <a:off x="920931" y="2838594"/>
            <a:ext cx="10290266" cy="1836645"/>
          </a:xfrm>
          <a:prstGeom prst="rect">
            <a:avLst/>
          </a:prstGeom>
          <a:solidFill>
            <a:srgbClr val="AB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u="sng" dirty="0" smtClean="0">
                <a:solidFill>
                  <a:schemeClr val="tx1"/>
                </a:solidFill>
              </a:rPr>
              <a:t>「</a:t>
            </a:r>
            <a:r>
              <a:rPr kumimoji="1" lang="ja-JP" altLang="en-US" sz="2400" b="1" u="sng" dirty="0" smtClean="0">
                <a:solidFill>
                  <a:schemeClr val="tx1"/>
                </a:solidFill>
              </a:rPr>
              <a:t>取引」及び「証明」の定義</a:t>
            </a:r>
            <a:endParaRPr kumimoji="1" lang="en-US" altLang="ja-JP" sz="2400" b="1" u="sng" dirty="0" smtClean="0">
              <a:solidFill>
                <a:schemeClr val="tx1"/>
              </a:solidFill>
            </a:endParaRPr>
          </a:p>
          <a:p>
            <a:r>
              <a:rPr kumimoji="1" lang="ja-JP" altLang="en-US" sz="2400" b="1" dirty="0" smtClean="0">
                <a:solidFill>
                  <a:schemeClr val="tx1"/>
                </a:solidFill>
              </a:rPr>
              <a:t>　「取引」とは、有償であると無償であると</a:t>
            </a:r>
            <a:r>
              <a:rPr kumimoji="1" lang="ja-JP" altLang="en-US" sz="2400" b="1" dirty="0" err="1" smtClean="0">
                <a:solidFill>
                  <a:schemeClr val="tx1"/>
                </a:solidFill>
              </a:rPr>
              <a:t>を</a:t>
            </a:r>
            <a:r>
              <a:rPr kumimoji="1" lang="ja-JP" altLang="en-US" sz="2400" b="1" dirty="0" smtClean="0">
                <a:solidFill>
                  <a:schemeClr val="tx1"/>
                </a:solidFill>
              </a:rPr>
              <a:t>問わず、物又は役務の給付を目的とする業務上の行為をいい、「証明」とは、公に又は業務上他人に一定の事実が真実である旨を表明することをいう。</a:t>
            </a:r>
            <a:endParaRPr kumimoji="1" lang="ja-JP" altLang="en-US" sz="2400" b="1" dirty="0">
              <a:solidFill>
                <a:schemeClr val="tx1"/>
              </a:solidFill>
            </a:endParaRPr>
          </a:p>
        </p:txBody>
      </p:sp>
      <p:sp>
        <p:nvSpPr>
          <p:cNvPr id="5" name="正方形/長方形 4"/>
          <p:cNvSpPr/>
          <p:nvPr/>
        </p:nvSpPr>
        <p:spPr>
          <a:xfrm>
            <a:off x="878477" y="4938674"/>
            <a:ext cx="10332720" cy="1254308"/>
          </a:xfrm>
          <a:prstGeom prst="rect">
            <a:avLst/>
          </a:prstGeom>
          <a:solidFill>
            <a:srgbClr val="4E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rPr>
              <a:t>　計量しての販売は「取引」に該当するので、取引証明用のはかりではかる必要があります。</a:t>
            </a:r>
            <a:endParaRPr kumimoji="1" lang="en-US" altLang="ja-JP" sz="2400" b="1" dirty="0" smtClean="0">
              <a:solidFill>
                <a:schemeClr val="tx1"/>
              </a:solidFill>
            </a:endParaRPr>
          </a:p>
          <a:p>
            <a:r>
              <a:rPr kumimoji="1" lang="ja-JP" altLang="en-US" sz="2400" b="1" dirty="0" smtClean="0">
                <a:solidFill>
                  <a:schemeClr val="tx1"/>
                </a:solidFill>
              </a:rPr>
              <a:t>　家庭用計量器（キッチンスケール、ヘルスメーター）は不可</a:t>
            </a:r>
            <a:endParaRPr kumimoji="1" lang="en-US" altLang="ja-JP" sz="2400" b="1" dirty="0" smtClean="0">
              <a:solidFill>
                <a:schemeClr val="tx1"/>
              </a:solidFill>
            </a:endParaRPr>
          </a:p>
        </p:txBody>
      </p:sp>
    </p:spTree>
    <p:extLst>
      <p:ext uri="{BB962C8B-B14F-4D97-AF65-F5344CB8AC3E}">
        <p14:creationId xmlns:p14="http://schemas.microsoft.com/office/powerpoint/2010/main" val="2431342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1639" y="483644"/>
            <a:ext cx="3516637" cy="1130784"/>
          </a:xfrm>
        </p:spPr>
        <p:txBody>
          <a:bodyPr>
            <a:normAutofit fontScale="90000"/>
          </a:bodyPr>
          <a:lstStyle/>
          <a:p>
            <a:r>
              <a:rPr lang="ja-JP" altLang="en-US" dirty="0"/>
              <a:t> </a:t>
            </a:r>
            <a:r>
              <a:rPr lang="ja-JP" altLang="en-US" dirty="0" smtClean="0"/>
              <a:t>   </a:t>
            </a:r>
            <a:r>
              <a:rPr kumimoji="1" lang="ja-JP" altLang="en-US" dirty="0" smtClean="0"/>
              <a:t>特定商品</a:t>
            </a:r>
            <a:r>
              <a:rPr kumimoji="1" lang="en-US" altLang="ja-JP" dirty="0" smtClean="0"/>
              <a:t/>
            </a:r>
            <a:br>
              <a:rPr kumimoji="1" lang="en-US" altLang="ja-JP" dirty="0" smtClean="0"/>
            </a:br>
            <a:r>
              <a:rPr kumimoji="1" lang="ja-JP" altLang="en-US" sz="3100" dirty="0" smtClean="0"/>
              <a:t>（法第１２条商品）</a:t>
            </a:r>
            <a:endParaRPr kumimoji="1" lang="ja-JP" altLang="en-US" sz="3100" dirty="0"/>
          </a:p>
        </p:txBody>
      </p:sp>
      <p:graphicFrame>
        <p:nvGraphicFramePr>
          <p:cNvPr id="4" name="表 3"/>
          <p:cNvGraphicFramePr>
            <a:graphicFrameLocks noGrp="1"/>
          </p:cNvGraphicFramePr>
          <p:nvPr>
            <p:extLst>
              <p:ext uri="{D42A27DB-BD31-4B8C-83A1-F6EECF244321}">
                <p14:modId xmlns:p14="http://schemas.microsoft.com/office/powerpoint/2010/main" val="2074091697"/>
              </p:ext>
            </p:extLst>
          </p:nvPr>
        </p:nvGraphicFramePr>
        <p:xfrm>
          <a:off x="664592" y="1853623"/>
          <a:ext cx="3274361" cy="4524099"/>
        </p:xfrm>
        <a:graphic>
          <a:graphicData uri="http://schemas.openxmlformats.org/drawingml/2006/table">
            <a:tbl>
              <a:tblPr firstRow="1" bandRow="1">
                <a:tableStyleId>{5C22544A-7EE6-4342-B048-85BDC9FD1C3A}</a:tableStyleId>
              </a:tblPr>
              <a:tblGrid>
                <a:gridCol w="3274361">
                  <a:extLst>
                    <a:ext uri="{9D8B030D-6E8A-4147-A177-3AD203B41FA5}">
                      <a16:colId xmlns:a16="http://schemas.microsoft.com/office/drawing/2014/main" val="1751534336"/>
                    </a:ext>
                  </a:extLst>
                </a:gridCol>
              </a:tblGrid>
              <a:tr h="328501">
                <a:tc>
                  <a:txBody>
                    <a:bodyPr/>
                    <a:lstStyle/>
                    <a:p>
                      <a:pPr marL="0" algn="ctr" defTabSz="914400" rtl="0" eaLnBrk="1" latinLnBrk="0" hangingPunct="1"/>
                      <a:r>
                        <a:rPr kumimoji="1" lang="ja-JP" altLang="en-US" sz="1600" b="1" kern="1200" dirty="0" smtClean="0">
                          <a:solidFill>
                            <a:schemeClr val="tx1"/>
                          </a:solidFill>
                          <a:latin typeface="+mn-lt"/>
                          <a:ea typeface="+mn-ea"/>
                          <a:cs typeface="+mn-cs"/>
                        </a:rPr>
                        <a:t>商品名</a:t>
                      </a:r>
                      <a:endParaRPr kumimoji="1" lang="ja-JP" altLang="en-US" sz="1600" b="1" kern="1200" dirty="0">
                        <a:solidFill>
                          <a:schemeClr val="tx1"/>
                        </a:solidFill>
                        <a:latin typeface="+mn-lt"/>
                        <a:ea typeface="+mn-ea"/>
                        <a:cs typeface="+mn-cs"/>
                      </a:endParaRPr>
                    </a:p>
                  </a:txBody>
                  <a:tcPr>
                    <a:solidFill>
                      <a:srgbClr val="FFFF00"/>
                    </a:solidFill>
                  </a:tcPr>
                </a:tc>
                <a:extLst>
                  <a:ext uri="{0D108BD9-81ED-4DB2-BD59-A6C34878D82A}">
                    <a16:rowId xmlns:a16="http://schemas.microsoft.com/office/drawing/2014/main" val="3525386663"/>
                  </a:ext>
                </a:extLst>
              </a:tr>
              <a:tr h="328501">
                <a:tc>
                  <a:txBody>
                    <a:bodyPr/>
                    <a:lstStyle/>
                    <a:p>
                      <a:r>
                        <a:rPr kumimoji="1" lang="ja-JP" altLang="en-US" sz="1600" b="1" dirty="0" smtClean="0"/>
                        <a:t>精米及び精麦</a:t>
                      </a:r>
                      <a:endParaRPr kumimoji="1" lang="en-US" altLang="ja-JP" sz="1600" b="1" dirty="0" smtClean="0"/>
                    </a:p>
                  </a:txBody>
                  <a:tcPr/>
                </a:tc>
                <a:extLst>
                  <a:ext uri="{0D108BD9-81ED-4DB2-BD59-A6C34878D82A}">
                    <a16:rowId xmlns:a16="http://schemas.microsoft.com/office/drawing/2014/main" val="2812519987"/>
                  </a:ext>
                </a:extLst>
              </a:tr>
              <a:tr h="567411">
                <a:tc>
                  <a:txBody>
                    <a:bodyPr/>
                    <a:lstStyle/>
                    <a:p>
                      <a:r>
                        <a:rPr kumimoji="1" lang="ja-JP" altLang="en-US" sz="1600" b="1" dirty="0" smtClean="0"/>
                        <a:t>豆類及び煮豆、その他の豆類の加工品</a:t>
                      </a:r>
                      <a:endParaRPr kumimoji="1" lang="ja-JP" altLang="en-US" sz="1600" b="1" dirty="0"/>
                    </a:p>
                  </a:txBody>
                  <a:tcPr/>
                </a:tc>
                <a:extLst>
                  <a:ext uri="{0D108BD9-81ED-4DB2-BD59-A6C34878D82A}">
                    <a16:rowId xmlns:a16="http://schemas.microsoft.com/office/drawing/2014/main" val="39024619"/>
                  </a:ext>
                </a:extLst>
              </a:tr>
              <a:tr h="328501">
                <a:tc>
                  <a:txBody>
                    <a:bodyPr/>
                    <a:lstStyle/>
                    <a:p>
                      <a:r>
                        <a:rPr kumimoji="1" lang="ja-JP" altLang="en-US" sz="1600" b="1" dirty="0" smtClean="0"/>
                        <a:t>米粉、小麦粉、その他の粉類</a:t>
                      </a:r>
                      <a:endParaRPr kumimoji="1" lang="ja-JP" altLang="en-US" sz="1600" b="1" dirty="0"/>
                    </a:p>
                  </a:txBody>
                  <a:tcPr/>
                </a:tc>
                <a:extLst>
                  <a:ext uri="{0D108BD9-81ED-4DB2-BD59-A6C34878D82A}">
                    <a16:rowId xmlns:a16="http://schemas.microsoft.com/office/drawing/2014/main" val="338779012"/>
                  </a:ext>
                </a:extLst>
              </a:tr>
              <a:tr h="328501">
                <a:tc>
                  <a:txBody>
                    <a:bodyPr/>
                    <a:lstStyle/>
                    <a:p>
                      <a:r>
                        <a:rPr kumimoji="1" lang="ja-JP" altLang="en-US" sz="1600" b="1" dirty="0" smtClean="0"/>
                        <a:t>でん粉</a:t>
                      </a:r>
                      <a:endParaRPr kumimoji="1" lang="ja-JP" altLang="en-US" sz="1600" b="1" dirty="0"/>
                    </a:p>
                  </a:txBody>
                  <a:tcPr/>
                </a:tc>
                <a:extLst>
                  <a:ext uri="{0D108BD9-81ED-4DB2-BD59-A6C34878D82A}">
                    <a16:rowId xmlns:a16="http://schemas.microsoft.com/office/drawing/2014/main" val="953491964"/>
                  </a:ext>
                </a:extLst>
              </a:tr>
              <a:tr h="328501">
                <a:tc>
                  <a:txBody>
                    <a:bodyPr/>
                    <a:lstStyle/>
                    <a:p>
                      <a:r>
                        <a:rPr kumimoji="1" lang="ja-JP" altLang="en-US" sz="1600" b="1" dirty="0" smtClean="0"/>
                        <a:t>野菜及びその加工品</a:t>
                      </a:r>
                      <a:endParaRPr kumimoji="1" lang="ja-JP" altLang="en-US" sz="1600" b="1" dirty="0"/>
                    </a:p>
                  </a:txBody>
                  <a:tcPr/>
                </a:tc>
                <a:extLst>
                  <a:ext uri="{0D108BD9-81ED-4DB2-BD59-A6C34878D82A}">
                    <a16:rowId xmlns:a16="http://schemas.microsoft.com/office/drawing/2014/main" val="3533155964"/>
                  </a:ext>
                </a:extLst>
              </a:tr>
              <a:tr h="294045">
                <a:tc>
                  <a:txBody>
                    <a:bodyPr/>
                    <a:lstStyle/>
                    <a:p>
                      <a:r>
                        <a:rPr kumimoji="1" lang="ja-JP" altLang="en-US" sz="1600" b="1" dirty="0" smtClean="0"/>
                        <a:t>果実及びその加工品</a:t>
                      </a:r>
                      <a:endParaRPr kumimoji="1" lang="ja-JP" altLang="en-US" sz="1600" b="1" dirty="0"/>
                    </a:p>
                  </a:txBody>
                  <a:tcPr/>
                </a:tc>
                <a:extLst>
                  <a:ext uri="{0D108BD9-81ED-4DB2-BD59-A6C34878D82A}">
                    <a16:rowId xmlns:a16="http://schemas.microsoft.com/office/drawing/2014/main" val="2994107722"/>
                  </a:ext>
                </a:extLst>
              </a:tr>
              <a:tr h="328501">
                <a:tc>
                  <a:txBody>
                    <a:bodyPr/>
                    <a:lstStyle/>
                    <a:p>
                      <a:r>
                        <a:rPr kumimoji="1" lang="ja-JP" altLang="en-US" sz="1600" b="1" dirty="0" smtClean="0"/>
                        <a:t>砂糖</a:t>
                      </a:r>
                      <a:endParaRPr kumimoji="1" lang="ja-JP" altLang="en-US" sz="1600" b="1" dirty="0"/>
                    </a:p>
                  </a:txBody>
                  <a:tcPr/>
                </a:tc>
                <a:extLst>
                  <a:ext uri="{0D108BD9-81ED-4DB2-BD59-A6C34878D82A}">
                    <a16:rowId xmlns:a16="http://schemas.microsoft.com/office/drawing/2014/main" val="1625282270"/>
                  </a:ext>
                </a:extLst>
              </a:tr>
              <a:tr h="348339">
                <a:tc>
                  <a:txBody>
                    <a:bodyPr/>
                    <a:lstStyle/>
                    <a:p>
                      <a:r>
                        <a:rPr kumimoji="1" lang="ja-JP" altLang="en-US" sz="1600" b="1" dirty="0" smtClean="0"/>
                        <a:t>茶、コーヒー及びココアの調整品</a:t>
                      </a:r>
                      <a:endParaRPr kumimoji="1" lang="ja-JP" altLang="en-US" sz="1600" b="1" dirty="0"/>
                    </a:p>
                  </a:txBody>
                  <a:tcPr/>
                </a:tc>
                <a:extLst>
                  <a:ext uri="{0D108BD9-81ED-4DB2-BD59-A6C34878D82A}">
                    <a16:rowId xmlns:a16="http://schemas.microsoft.com/office/drawing/2014/main" val="2800956464"/>
                  </a:ext>
                </a:extLst>
              </a:tr>
              <a:tr h="328501">
                <a:tc>
                  <a:txBody>
                    <a:bodyPr/>
                    <a:lstStyle/>
                    <a:p>
                      <a:r>
                        <a:rPr kumimoji="1" lang="ja-JP" altLang="en-US" sz="1600" b="1" dirty="0" smtClean="0"/>
                        <a:t>香辛料</a:t>
                      </a:r>
                      <a:endParaRPr kumimoji="1" lang="ja-JP" altLang="en-US" sz="1600" b="1" dirty="0"/>
                    </a:p>
                  </a:txBody>
                  <a:tcPr/>
                </a:tc>
                <a:extLst>
                  <a:ext uri="{0D108BD9-81ED-4DB2-BD59-A6C34878D82A}">
                    <a16:rowId xmlns:a16="http://schemas.microsoft.com/office/drawing/2014/main" val="2601191027"/>
                  </a:ext>
                </a:extLst>
              </a:tr>
              <a:tr h="290364">
                <a:tc>
                  <a:txBody>
                    <a:bodyPr/>
                    <a:lstStyle/>
                    <a:p>
                      <a:r>
                        <a:rPr kumimoji="1" lang="ja-JP" altLang="en-US" sz="1600" b="1" dirty="0" err="1" smtClean="0"/>
                        <a:t>めん</a:t>
                      </a:r>
                      <a:r>
                        <a:rPr kumimoji="1" lang="ja-JP" altLang="en-US" sz="1600" b="1" dirty="0" smtClean="0"/>
                        <a:t>類</a:t>
                      </a:r>
                      <a:endParaRPr kumimoji="1" lang="ja-JP" altLang="en-US" sz="1600" b="1" dirty="0"/>
                    </a:p>
                  </a:txBody>
                  <a:tcPr/>
                </a:tc>
                <a:extLst>
                  <a:ext uri="{0D108BD9-81ED-4DB2-BD59-A6C34878D82A}">
                    <a16:rowId xmlns:a16="http://schemas.microsoft.com/office/drawing/2014/main" val="3576919058"/>
                  </a:ext>
                </a:extLst>
              </a:tr>
              <a:tr h="396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t>もち、オーとミール、その他の穀類加工品</a:t>
                      </a:r>
                      <a:endParaRPr kumimoji="1" lang="en-US" altLang="ja-JP" sz="1600" b="1" dirty="0" smtClean="0"/>
                    </a:p>
                  </a:txBody>
                  <a:tcPr/>
                </a:tc>
                <a:extLst>
                  <a:ext uri="{0D108BD9-81ED-4DB2-BD59-A6C34878D82A}">
                    <a16:rowId xmlns:a16="http://schemas.microsoft.com/office/drawing/2014/main" val="343161142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398497003"/>
              </p:ext>
            </p:extLst>
          </p:nvPr>
        </p:nvGraphicFramePr>
        <p:xfrm>
          <a:off x="4312436" y="1842123"/>
          <a:ext cx="3796900" cy="4555516"/>
        </p:xfrm>
        <a:graphic>
          <a:graphicData uri="http://schemas.openxmlformats.org/drawingml/2006/table">
            <a:tbl>
              <a:tblPr firstRow="1" bandRow="1">
                <a:tableStyleId>{5C22544A-7EE6-4342-B048-85BDC9FD1C3A}</a:tableStyleId>
              </a:tblPr>
              <a:tblGrid>
                <a:gridCol w="3796900">
                  <a:extLst>
                    <a:ext uri="{9D8B030D-6E8A-4147-A177-3AD203B41FA5}">
                      <a16:colId xmlns:a16="http://schemas.microsoft.com/office/drawing/2014/main" val="1751534336"/>
                    </a:ext>
                  </a:extLst>
                </a:gridCol>
              </a:tblGrid>
              <a:tr h="318705">
                <a:tc>
                  <a:txBody>
                    <a:bodyPr/>
                    <a:lstStyle/>
                    <a:p>
                      <a:pPr marL="0" algn="ctr" defTabSz="914400" rtl="0" eaLnBrk="1" latinLnBrk="0" hangingPunct="1"/>
                      <a:r>
                        <a:rPr kumimoji="1" lang="ja-JP" altLang="en-US" sz="1600" b="1" kern="1200" dirty="0" smtClean="0">
                          <a:solidFill>
                            <a:schemeClr val="tx1"/>
                          </a:solidFill>
                          <a:latin typeface="+mn-lt"/>
                          <a:ea typeface="+mn-ea"/>
                          <a:cs typeface="+mn-cs"/>
                        </a:rPr>
                        <a:t>商品名</a:t>
                      </a:r>
                      <a:endParaRPr kumimoji="1" lang="ja-JP" altLang="en-US" sz="1600" b="1" kern="1200" dirty="0">
                        <a:solidFill>
                          <a:schemeClr val="tx1"/>
                        </a:solidFill>
                        <a:latin typeface="+mn-lt"/>
                        <a:ea typeface="+mn-ea"/>
                        <a:cs typeface="+mn-cs"/>
                      </a:endParaRPr>
                    </a:p>
                  </a:txBody>
                  <a:tcPr>
                    <a:solidFill>
                      <a:srgbClr val="FFFF00"/>
                    </a:solidFill>
                  </a:tcPr>
                </a:tc>
                <a:extLst>
                  <a:ext uri="{0D108BD9-81ED-4DB2-BD59-A6C34878D82A}">
                    <a16:rowId xmlns:a16="http://schemas.microsoft.com/office/drawing/2014/main" val="3525386663"/>
                  </a:ext>
                </a:extLst>
              </a:tr>
              <a:tr h="372640">
                <a:tc>
                  <a:txBody>
                    <a:bodyPr/>
                    <a:lstStyle/>
                    <a:p>
                      <a:r>
                        <a:rPr kumimoji="1" lang="ja-JP" altLang="en-US" sz="1600" b="1" dirty="0" smtClean="0"/>
                        <a:t>菓子類</a:t>
                      </a:r>
                      <a:endParaRPr kumimoji="1" lang="ja-JP" altLang="en-US" sz="1600" b="1" dirty="0"/>
                    </a:p>
                  </a:txBody>
                  <a:tcPr/>
                </a:tc>
                <a:extLst>
                  <a:ext uri="{0D108BD9-81ED-4DB2-BD59-A6C34878D82A}">
                    <a16:rowId xmlns:a16="http://schemas.microsoft.com/office/drawing/2014/main" val="39024619"/>
                  </a:ext>
                </a:extLst>
              </a:tr>
              <a:tr h="394704">
                <a:tc>
                  <a:txBody>
                    <a:bodyPr/>
                    <a:lstStyle/>
                    <a:p>
                      <a:r>
                        <a:rPr kumimoji="1" lang="ja-JP" altLang="en-US" sz="1600" b="1" dirty="0" smtClean="0"/>
                        <a:t>食肉並びにその冷凍品及び加工品</a:t>
                      </a:r>
                      <a:endParaRPr kumimoji="1" lang="ja-JP" altLang="en-US" sz="1600" b="1" dirty="0"/>
                    </a:p>
                  </a:txBody>
                  <a:tcPr/>
                </a:tc>
                <a:extLst>
                  <a:ext uri="{0D108BD9-81ED-4DB2-BD59-A6C34878D82A}">
                    <a16:rowId xmlns:a16="http://schemas.microsoft.com/office/drawing/2014/main" val="338779012"/>
                  </a:ext>
                </a:extLst>
              </a:tr>
              <a:tr h="309819">
                <a:tc>
                  <a:txBody>
                    <a:bodyPr/>
                    <a:lstStyle/>
                    <a:p>
                      <a:r>
                        <a:rPr kumimoji="1" lang="ja-JP" altLang="en-US" sz="1600" b="1" dirty="0" smtClean="0"/>
                        <a:t>はちみつ</a:t>
                      </a:r>
                      <a:endParaRPr kumimoji="1" lang="ja-JP" altLang="en-US" sz="1600" b="1" dirty="0"/>
                    </a:p>
                  </a:txBody>
                  <a:tcPr/>
                </a:tc>
                <a:extLst>
                  <a:ext uri="{0D108BD9-81ED-4DB2-BD59-A6C34878D82A}">
                    <a16:rowId xmlns:a16="http://schemas.microsoft.com/office/drawing/2014/main" val="953491964"/>
                  </a:ext>
                </a:extLst>
              </a:tr>
              <a:tr h="351329">
                <a:tc>
                  <a:txBody>
                    <a:bodyPr/>
                    <a:lstStyle/>
                    <a:p>
                      <a:r>
                        <a:rPr kumimoji="1" lang="ja-JP" altLang="en-US" sz="1600" b="1" dirty="0" smtClean="0"/>
                        <a:t>牛乳及び加工乳並びに乳製品</a:t>
                      </a:r>
                      <a:endParaRPr kumimoji="1" lang="ja-JP" altLang="en-US" sz="1600" b="1" dirty="0"/>
                    </a:p>
                  </a:txBody>
                  <a:tcPr/>
                </a:tc>
                <a:extLst>
                  <a:ext uri="{0D108BD9-81ED-4DB2-BD59-A6C34878D82A}">
                    <a16:rowId xmlns:a16="http://schemas.microsoft.com/office/drawing/2014/main" val="3533155964"/>
                  </a:ext>
                </a:extLst>
              </a:tr>
              <a:tr h="541799">
                <a:tc>
                  <a:txBody>
                    <a:bodyPr/>
                    <a:lstStyle/>
                    <a:p>
                      <a:r>
                        <a:rPr kumimoji="1" lang="ja-JP" altLang="en-US" sz="1600" b="1" dirty="0" smtClean="0"/>
                        <a:t>魚、貝、いか、たこ、その他の水産動物並びにその冷凍品及び加工品</a:t>
                      </a:r>
                      <a:endParaRPr kumimoji="1" lang="ja-JP" altLang="en-US" sz="1600" b="1" dirty="0"/>
                    </a:p>
                  </a:txBody>
                  <a:tcPr/>
                </a:tc>
                <a:extLst>
                  <a:ext uri="{0D108BD9-81ED-4DB2-BD59-A6C34878D82A}">
                    <a16:rowId xmlns:a16="http://schemas.microsoft.com/office/drawing/2014/main" val="2994107722"/>
                  </a:ext>
                </a:extLst>
              </a:tr>
              <a:tr h="352195">
                <a:tc>
                  <a:txBody>
                    <a:bodyPr/>
                    <a:lstStyle/>
                    <a:p>
                      <a:r>
                        <a:rPr kumimoji="1" lang="ja-JP" altLang="en-US" sz="1600" b="1" dirty="0" smtClean="0"/>
                        <a:t>海藻及びその加工品</a:t>
                      </a:r>
                      <a:endParaRPr kumimoji="1" lang="ja-JP" altLang="en-US" sz="1600" b="1" dirty="0"/>
                    </a:p>
                  </a:txBody>
                  <a:tcPr/>
                </a:tc>
                <a:extLst>
                  <a:ext uri="{0D108BD9-81ED-4DB2-BD59-A6C34878D82A}">
                    <a16:rowId xmlns:a16="http://schemas.microsoft.com/office/drawing/2014/main" val="1625282270"/>
                  </a:ext>
                </a:extLst>
              </a:tr>
              <a:tr h="764892">
                <a:tc>
                  <a:txBody>
                    <a:bodyPr/>
                    <a:lstStyle/>
                    <a:p>
                      <a:r>
                        <a:rPr kumimoji="1" lang="ja-JP" altLang="en-US" sz="1600" b="1" dirty="0" smtClean="0"/>
                        <a:t>食塩、みそ、うまみ調味料、風味調味料、カレールウ、食用植物油脂、ショートニング及びマーガリン</a:t>
                      </a:r>
                      <a:endParaRPr kumimoji="1" lang="ja-JP" altLang="en-US" sz="1600" b="1" dirty="0"/>
                    </a:p>
                  </a:txBody>
                  <a:tcPr/>
                </a:tc>
                <a:extLst>
                  <a:ext uri="{0D108BD9-81ED-4DB2-BD59-A6C34878D82A}">
                    <a16:rowId xmlns:a16="http://schemas.microsoft.com/office/drawing/2014/main" val="2800956464"/>
                  </a:ext>
                </a:extLst>
              </a:tr>
              <a:tr h="541799">
                <a:tc>
                  <a:txBody>
                    <a:bodyPr/>
                    <a:lstStyle/>
                    <a:p>
                      <a:r>
                        <a:rPr kumimoji="1" lang="ja-JP" altLang="en-US" sz="1600" b="1" dirty="0" smtClean="0"/>
                        <a:t>ソース、</a:t>
                      </a:r>
                      <a:r>
                        <a:rPr kumimoji="1" lang="ja-JP" altLang="en-US" sz="1600" b="1" dirty="0" err="1" smtClean="0"/>
                        <a:t>めん</a:t>
                      </a:r>
                      <a:r>
                        <a:rPr kumimoji="1" lang="ja-JP" altLang="en-US" sz="1600" b="1" dirty="0" smtClean="0"/>
                        <a:t>類等のつゆ、焼き肉等のたれ及びスープ</a:t>
                      </a:r>
                      <a:endParaRPr kumimoji="1" lang="ja-JP" altLang="en-US" sz="1600" b="1" dirty="0"/>
                    </a:p>
                  </a:txBody>
                  <a:tcPr/>
                </a:tc>
                <a:extLst>
                  <a:ext uri="{0D108BD9-81ED-4DB2-BD59-A6C34878D82A}">
                    <a16:rowId xmlns:a16="http://schemas.microsoft.com/office/drawing/2014/main" val="2601191027"/>
                  </a:ext>
                </a:extLst>
              </a:tr>
              <a:tr h="432888">
                <a:tc>
                  <a:txBody>
                    <a:bodyPr/>
                    <a:lstStyle/>
                    <a:p>
                      <a:r>
                        <a:rPr kumimoji="1" lang="ja-JP" altLang="en-US" sz="1600" b="1" dirty="0" smtClean="0"/>
                        <a:t>しょうゆ及び食酢</a:t>
                      </a:r>
                      <a:endParaRPr kumimoji="1" lang="ja-JP" altLang="en-US" sz="1600" b="1" dirty="0"/>
                    </a:p>
                  </a:txBody>
                  <a:tcPr/>
                </a:tc>
                <a:extLst>
                  <a:ext uri="{0D108BD9-81ED-4DB2-BD59-A6C34878D82A}">
                    <a16:rowId xmlns:a16="http://schemas.microsoft.com/office/drawing/2014/main" val="357691905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455850517"/>
              </p:ext>
            </p:extLst>
          </p:nvPr>
        </p:nvGraphicFramePr>
        <p:xfrm>
          <a:off x="8482819" y="1853623"/>
          <a:ext cx="3286883" cy="4406881"/>
        </p:xfrm>
        <a:graphic>
          <a:graphicData uri="http://schemas.openxmlformats.org/drawingml/2006/table">
            <a:tbl>
              <a:tblPr firstRow="1" bandRow="1">
                <a:tableStyleId>{5C22544A-7EE6-4342-B048-85BDC9FD1C3A}</a:tableStyleId>
              </a:tblPr>
              <a:tblGrid>
                <a:gridCol w="3286883">
                  <a:extLst>
                    <a:ext uri="{9D8B030D-6E8A-4147-A177-3AD203B41FA5}">
                      <a16:colId xmlns:a16="http://schemas.microsoft.com/office/drawing/2014/main" val="1751534336"/>
                    </a:ext>
                  </a:extLst>
                </a:gridCol>
              </a:tblGrid>
              <a:tr h="331575">
                <a:tc>
                  <a:txBody>
                    <a:bodyPr/>
                    <a:lstStyle/>
                    <a:p>
                      <a:pPr marL="0" algn="ctr" defTabSz="914400" rtl="0" eaLnBrk="1" latinLnBrk="0" hangingPunct="1"/>
                      <a:r>
                        <a:rPr kumimoji="1" lang="ja-JP" altLang="en-US" sz="1600" b="1" kern="1200" dirty="0" smtClean="0">
                          <a:solidFill>
                            <a:schemeClr val="tx1"/>
                          </a:solidFill>
                          <a:latin typeface="+mn-lt"/>
                          <a:ea typeface="+mn-ea"/>
                          <a:cs typeface="+mn-cs"/>
                        </a:rPr>
                        <a:t>商品名</a:t>
                      </a:r>
                      <a:endParaRPr kumimoji="1" lang="ja-JP" altLang="en-US" sz="1600" b="1" kern="1200" dirty="0">
                        <a:solidFill>
                          <a:schemeClr val="tx1"/>
                        </a:solidFill>
                        <a:latin typeface="+mn-lt"/>
                        <a:ea typeface="+mn-ea"/>
                        <a:cs typeface="+mn-cs"/>
                      </a:endParaRPr>
                    </a:p>
                  </a:txBody>
                  <a:tcPr>
                    <a:solidFill>
                      <a:srgbClr val="FFFF00"/>
                    </a:solidFill>
                  </a:tcPr>
                </a:tc>
                <a:extLst>
                  <a:ext uri="{0D108BD9-81ED-4DB2-BD59-A6C34878D82A}">
                    <a16:rowId xmlns:a16="http://schemas.microsoft.com/office/drawing/2014/main" val="3525386663"/>
                  </a:ext>
                </a:extLst>
              </a:tr>
              <a:tr h="295422">
                <a:tc>
                  <a:txBody>
                    <a:bodyPr/>
                    <a:lstStyle/>
                    <a:p>
                      <a:r>
                        <a:rPr kumimoji="1" lang="ja-JP" altLang="en-US" sz="1600" b="1" dirty="0" smtClean="0"/>
                        <a:t>調理食品</a:t>
                      </a:r>
                      <a:endParaRPr kumimoji="1" lang="en-US" altLang="ja-JP" sz="1600" b="1" dirty="0" smtClean="0"/>
                    </a:p>
                  </a:txBody>
                  <a:tcPr/>
                </a:tc>
                <a:extLst>
                  <a:ext uri="{0D108BD9-81ED-4DB2-BD59-A6C34878D82A}">
                    <a16:rowId xmlns:a16="http://schemas.microsoft.com/office/drawing/2014/main" val="2812519987"/>
                  </a:ext>
                </a:extLst>
              </a:tr>
              <a:tr h="356382">
                <a:tc>
                  <a:txBody>
                    <a:bodyPr/>
                    <a:lstStyle/>
                    <a:p>
                      <a:r>
                        <a:rPr kumimoji="1" lang="ja-JP" altLang="en-US" sz="1600" b="1" dirty="0" smtClean="0"/>
                        <a:t>清涼飲料の粉末、つくだに、ふりかけ並びに</a:t>
                      </a:r>
                      <a:r>
                        <a:rPr kumimoji="1" lang="ja-JP" altLang="en-US" sz="1600" b="1" dirty="0" err="1" smtClean="0"/>
                        <a:t>ごま</a:t>
                      </a:r>
                      <a:r>
                        <a:rPr kumimoji="1" lang="ja-JP" altLang="en-US" sz="1600" b="1" dirty="0" smtClean="0"/>
                        <a:t>塩、洗いごま、すりごま及びいりごま</a:t>
                      </a:r>
                      <a:endParaRPr kumimoji="1" lang="ja-JP" altLang="en-US" sz="1600" b="1" dirty="0"/>
                    </a:p>
                  </a:txBody>
                  <a:tcPr/>
                </a:tc>
                <a:extLst>
                  <a:ext uri="{0D108BD9-81ED-4DB2-BD59-A6C34878D82A}">
                    <a16:rowId xmlns:a16="http://schemas.microsoft.com/office/drawing/2014/main" val="39024619"/>
                  </a:ext>
                </a:extLst>
              </a:tr>
              <a:tr h="295422">
                <a:tc>
                  <a:txBody>
                    <a:bodyPr/>
                    <a:lstStyle/>
                    <a:p>
                      <a:r>
                        <a:rPr kumimoji="1" lang="ja-JP" altLang="en-US" sz="1600" b="1" dirty="0" smtClean="0"/>
                        <a:t>飲料</a:t>
                      </a:r>
                      <a:endParaRPr kumimoji="1" lang="ja-JP" altLang="en-US" sz="1600" b="1" dirty="0"/>
                    </a:p>
                  </a:txBody>
                  <a:tcPr/>
                </a:tc>
                <a:extLst>
                  <a:ext uri="{0D108BD9-81ED-4DB2-BD59-A6C34878D82A}">
                    <a16:rowId xmlns:a16="http://schemas.microsoft.com/office/drawing/2014/main" val="338779012"/>
                  </a:ext>
                </a:extLst>
              </a:tr>
              <a:tr h="323557">
                <a:tc>
                  <a:txBody>
                    <a:bodyPr/>
                    <a:lstStyle/>
                    <a:p>
                      <a:r>
                        <a:rPr kumimoji="1" lang="ja-JP" altLang="en-US" sz="1600" b="1" dirty="0" smtClean="0"/>
                        <a:t>液化石油ガス</a:t>
                      </a:r>
                      <a:endParaRPr kumimoji="1" lang="ja-JP" altLang="en-US" sz="1600" b="1" dirty="0"/>
                    </a:p>
                  </a:txBody>
                  <a:tcPr/>
                </a:tc>
                <a:extLst>
                  <a:ext uri="{0D108BD9-81ED-4DB2-BD59-A6C34878D82A}">
                    <a16:rowId xmlns:a16="http://schemas.microsoft.com/office/drawing/2014/main" val="953491964"/>
                  </a:ext>
                </a:extLst>
              </a:tr>
              <a:tr h="333920">
                <a:tc>
                  <a:txBody>
                    <a:bodyPr/>
                    <a:lstStyle/>
                    <a:p>
                      <a:r>
                        <a:rPr kumimoji="1" lang="ja-JP" altLang="en-US" sz="1600" b="1" dirty="0" smtClean="0"/>
                        <a:t>灯油</a:t>
                      </a:r>
                      <a:endParaRPr kumimoji="1" lang="ja-JP" altLang="en-US" sz="1600" b="1" dirty="0"/>
                    </a:p>
                  </a:txBody>
                  <a:tcPr/>
                </a:tc>
                <a:extLst>
                  <a:ext uri="{0D108BD9-81ED-4DB2-BD59-A6C34878D82A}">
                    <a16:rowId xmlns:a16="http://schemas.microsoft.com/office/drawing/2014/main" val="3533155964"/>
                  </a:ext>
                </a:extLst>
              </a:tr>
              <a:tr h="313814">
                <a:tc>
                  <a:txBody>
                    <a:bodyPr/>
                    <a:lstStyle/>
                    <a:p>
                      <a:r>
                        <a:rPr kumimoji="1" lang="ja-JP" altLang="en-US" sz="1600" b="1" dirty="0" smtClean="0"/>
                        <a:t>潤滑油</a:t>
                      </a:r>
                      <a:endParaRPr kumimoji="1" lang="ja-JP" altLang="en-US" sz="1600" b="1" dirty="0"/>
                    </a:p>
                  </a:txBody>
                  <a:tcPr/>
                </a:tc>
                <a:extLst>
                  <a:ext uri="{0D108BD9-81ED-4DB2-BD59-A6C34878D82A}">
                    <a16:rowId xmlns:a16="http://schemas.microsoft.com/office/drawing/2014/main" val="2994107722"/>
                  </a:ext>
                </a:extLst>
              </a:tr>
              <a:tr h="414001">
                <a:tc>
                  <a:txBody>
                    <a:bodyPr/>
                    <a:lstStyle/>
                    <a:p>
                      <a:r>
                        <a:rPr kumimoji="1" lang="ja-JP" altLang="en-US" sz="1600" b="1" dirty="0" smtClean="0"/>
                        <a:t>油性塗料、ラッカー、合成樹脂塗料</a:t>
                      </a:r>
                      <a:endParaRPr kumimoji="1" lang="ja-JP" altLang="en-US" sz="1600" b="1" dirty="0"/>
                    </a:p>
                  </a:txBody>
                  <a:tcPr/>
                </a:tc>
                <a:extLst>
                  <a:ext uri="{0D108BD9-81ED-4DB2-BD59-A6C34878D82A}">
                    <a16:rowId xmlns:a16="http://schemas.microsoft.com/office/drawing/2014/main" val="1625282270"/>
                  </a:ext>
                </a:extLst>
              </a:tr>
              <a:tr h="414001">
                <a:tc>
                  <a:txBody>
                    <a:bodyPr/>
                    <a:lstStyle/>
                    <a:p>
                      <a:r>
                        <a:rPr kumimoji="1" lang="ja-JP" altLang="en-US" sz="1600" b="1" baseline="0" dirty="0" smtClean="0"/>
                        <a:t>家庭用合成洗剤、家庭用洗浄剤及びクレンザー</a:t>
                      </a:r>
                      <a:endParaRPr kumimoji="1" lang="en-US" altLang="ja-JP" sz="1600" b="1" baseline="0" dirty="0" smtClean="0"/>
                    </a:p>
                  </a:txBody>
                  <a:tcPr/>
                </a:tc>
                <a:extLst>
                  <a:ext uri="{0D108BD9-81ED-4DB2-BD59-A6C34878D82A}">
                    <a16:rowId xmlns:a16="http://schemas.microsoft.com/office/drawing/2014/main" val="2800956464"/>
                  </a:ext>
                </a:extLst>
              </a:tr>
              <a:tr h="414001">
                <a:tc>
                  <a:txBody>
                    <a:bodyPr/>
                    <a:lstStyle/>
                    <a:p>
                      <a:r>
                        <a:rPr kumimoji="1" lang="ja-JP" altLang="en-US" sz="1600" b="1" dirty="0" smtClean="0"/>
                        <a:t>皮革</a:t>
                      </a:r>
                      <a:endParaRPr kumimoji="1" lang="ja-JP" altLang="en-US" sz="1600" b="1" dirty="0"/>
                    </a:p>
                  </a:txBody>
                  <a:tcPr/>
                </a:tc>
                <a:extLst>
                  <a:ext uri="{0D108BD9-81ED-4DB2-BD59-A6C34878D82A}">
                    <a16:rowId xmlns:a16="http://schemas.microsoft.com/office/drawing/2014/main" val="2601191027"/>
                  </a:ext>
                </a:extLst>
              </a:tr>
            </a:tbl>
          </a:graphicData>
        </a:graphic>
      </p:graphicFrame>
      <p:sp>
        <p:nvSpPr>
          <p:cNvPr id="8" name="テキスト ボックス 7"/>
          <p:cNvSpPr txBox="1"/>
          <p:nvPr/>
        </p:nvSpPr>
        <p:spPr>
          <a:xfrm>
            <a:off x="3664634" y="889601"/>
            <a:ext cx="8334574" cy="923330"/>
          </a:xfrm>
          <a:prstGeom prst="rect">
            <a:avLst/>
          </a:prstGeom>
          <a:noFill/>
        </p:spPr>
        <p:txBody>
          <a:bodyPr wrap="square" rtlCol="0">
            <a:spAutoFit/>
          </a:bodyPr>
          <a:lstStyle/>
          <a:p>
            <a:r>
              <a:rPr kumimoji="1" lang="ja-JP" altLang="en-US" dirty="0" smtClean="0"/>
              <a:t>（商品</a:t>
            </a:r>
            <a:r>
              <a:rPr kumimoji="1" lang="ja-JP" altLang="en-US" dirty="0"/>
              <a:t>を販売するときは、計量法で定められた誤差（量目公差）を超えないように正しく計量することが義務づけられています。（量目公差は不足の場合のみ適用されます</a:t>
            </a:r>
            <a:r>
              <a:rPr kumimoji="1" lang="ja-JP" altLang="en-US" sz="1600" dirty="0"/>
              <a:t>）</a:t>
            </a:r>
          </a:p>
        </p:txBody>
      </p:sp>
      <p:sp>
        <p:nvSpPr>
          <p:cNvPr id="9" name="テキスト ボックス 8"/>
          <p:cNvSpPr txBox="1"/>
          <p:nvPr/>
        </p:nvSpPr>
        <p:spPr>
          <a:xfrm>
            <a:off x="3087856" y="429522"/>
            <a:ext cx="8911351" cy="430887"/>
          </a:xfrm>
          <a:prstGeom prst="rect">
            <a:avLst/>
          </a:prstGeom>
          <a:noFill/>
        </p:spPr>
        <p:txBody>
          <a:bodyPr wrap="square" rtlCol="0">
            <a:spAutoFit/>
          </a:bodyPr>
          <a:lstStyle/>
          <a:p>
            <a:r>
              <a:rPr kumimoji="1" lang="ja-JP" altLang="en-US" sz="2200" b="1" dirty="0" smtClean="0">
                <a:solidFill>
                  <a:srgbClr val="FF0000"/>
                </a:solidFill>
              </a:rPr>
              <a:t>「特定商品の販売に係る計量に関する政令」で定める商品（２９種）</a:t>
            </a:r>
            <a:endParaRPr kumimoji="1" lang="en-US" altLang="ja-JP" sz="2200" b="1" dirty="0" smtClean="0">
              <a:solidFill>
                <a:srgbClr val="FF0000"/>
              </a:solidFill>
            </a:endParaRPr>
          </a:p>
        </p:txBody>
      </p:sp>
    </p:spTree>
    <p:extLst>
      <p:ext uri="{BB962C8B-B14F-4D97-AF65-F5344CB8AC3E}">
        <p14:creationId xmlns:p14="http://schemas.microsoft.com/office/powerpoint/2010/main" val="77141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132" y="338997"/>
            <a:ext cx="2037805" cy="678872"/>
          </a:xfrm>
        </p:spPr>
        <p:txBody>
          <a:bodyPr>
            <a:normAutofit/>
          </a:bodyPr>
          <a:lstStyle/>
          <a:p>
            <a:r>
              <a:rPr kumimoji="1" lang="en-US" altLang="ja-JP" sz="2800" dirty="0" smtClean="0">
                <a:solidFill>
                  <a:srgbClr val="00B050"/>
                </a:solidFill>
              </a:rPr>
              <a:t>【</a:t>
            </a:r>
            <a:r>
              <a:rPr kumimoji="1" lang="ja-JP" altLang="en-US" sz="2800" dirty="0" smtClean="0">
                <a:solidFill>
                  <a:srgbClr val="00B050"/>
                </a:solidFill>
              </a:rPr>
              <a:t>販売例</a:t>
            </a:r>
            <a:r>
              <a:rPr kumimoji="1" lang="en-US" altLang="ja-JP" sz="2800" dirty="0" smtClean="0">
                <a:solidFill>
                  <a:srgbClr val="00B050"/>
                </a:solidFill>
              </a:rPr>
              <a:t>】</a:t>
            </a:r>
            <a:endParaRPr kumimoji="1" lang="ja-JP" altLang="en-US" sz="2800" dirty="0">
              <a:solidFill>
                <a:srgbClr val="00B050"/>
              </a:solidFill>
            </a:endParaRPr>
          </a:p>
        </p:txBody>
      </p:sp>
      <p:sp>
        <p:nvSpPr>
          <p:cNvPr id="3" name="縦書きテキスト プレースホルダー 2"/>
          <p:cNvSpPr>
            <a:spLocks noGrp="1"/>
          </p:cNvSpPr>
          <p:nvPr>
            <p:ph type="body" orient="vert" idx="1"/>
          </p:nvPr>
        </p:nvSpPr>
        <p:spPr>
          <a:xfrm>
            <a:off x="886287" y="3720399"/>
            <a:ext cx="6611793" cy="872836"/>
          </a:xfrm>
        </p:spPr>
        <p:txBody>
          <a:bodyPr vert="horz">
            <a:normAutofit/>
          </a:bodyPr>
          <a:lstStyle/>
          <a:p>
            <a:pPr marL="45720" indent="0">
              <a:buNone/>
            </a:pPr>
            <a:r>
              <a:rPr lang="ja-JP" altLang="en-US" sz="2400" b="1" dirty="0" smtClean="0"/>
              <a:t>④商品の</a:t>
            </a:r>
            <a:r>
              <a:rPr lang="ja-JP" altLang="en-US" sz="2400" b="1" dirty="0" smtClean="0">
                <a:solidFill>
                  <a:srgbClr val="0070C0"/>
                </a:solidFill>
              </a:rPr>
              <a:t>内容量や金額を記載したラベル等を商品に張り付ける。</a:t>
            </a:r>
            <a:endParaRPr kumimoji="1" lang="ja-JP" altLang="en-US" sz="2400" b="1" dirty="0">
              <a:solidFill>
                <a:srgbClr val="0070C0"/>
              </a:solidFill>
            </a:endParaRPr>
          </a:p>
        </p:txBody>
      </p:sp>
      <p:pic>
        <p:nvPicPr>
          <p:cNvPr id="1026" name="Picture 2" descr="ソース画像を表示"/>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
          <a:stretch/>
        </p:blipFill>
        <p:spPr bwMode="auto">
          <a:xfrm>
            <a:off x="7839445" y="338997"/>
            <a:ext cx="3236593" cy="1724094"/>
          </a:xfrm>
          <a:prstGeom prst="rect">
            <a:avLst/>
          </a:prstGeom>
          <a:noFill/>
          <a:extLst>
            <a:ext uri="{909E8E84-426E-40DD-AFC4-6F175D3DCCD1}">
              <a14:hiddenFill xmlns:a14="http://schemas.microsoft.com/office/drawing/2010/main">
                <a:solidFill>
                  <a:srgbClr val="FFFFFF"/>
                </a:solidFill>
              </a14:hiddenFill>
            </a:ext>
          </a:extLst>
        </p:spPr>
      </p:pic>
      <p:sp>
        <p:nvSpPr>
          <p:cNvPr id="5" name="縦書きテキスト プレースホルダー 2"/>
          <p:cNvSpPr txBox="1">
            <a:spLocks/>
          </p:cNvSpPr>
          <p:nvPr/>
        </p:nvSpPr>
        <p:spPr>
          <a:xfrm>
            <a:off x="886288" y="1894756"/>
            <a:ext cx="6434460" cy="87283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buFont typeface="Corbel" pitchFamily="34" charset="0"/>
              <a:buNone/>
            </a:pPr>
            <a:r>
              <a:rPr lang="ja-JP" altLang="en-US" sz="2400" b="1" dirty="0" smtClean="0"/>
              <a:t>②事前に計った商品であれば、</a:t>
            </a:r>
            <a:r>
              <a:rPr lang="ja-JP" altLang="en-US" sz="2400" b="1" dirty="0" smtClean="0">
                <a:solidFill>
                  <a:srgbClr val="0070C0"/>
                </a:solidFill>
              </a:rPr>
              <a:t>プライスカード等に内容量を記載</a:t>
            </a:r>
            <a:r>
              <a:rPr lang="ja-JP" altLang="en-US" sz="2400" b="1" dirty="0" smtClean="0"/>
              <a:t>する。</a:t>
            </a:r>
            <a:endParaRPr lang="en-US" altLang="ja-JP" sz="2400" b="1" dirty="0" smtClean="0"/>
          </a:p>
          <a:p>
            <a:pPr marL="45720" indent="0">
              <a:buFont typeface="Corbel" pitchFamily="34" charset="0"/>
              <a:buNone/>
            </a:pPr>
            <a:endParaRPr lang="ja-JP" altLang="en-US" dirty="0"/>
          </a:p>
        </p:txBody>
      </p:sp>
      <p:sp>
        <p:nvSpPr>
          <p:cNvPr id="6" name="縦書きテキスト プレースホルダー 2"/>
          <p:cNvSpPr txBox="1">
            <a:spLocks/>
          </p:cNvSpPr>
          <p:nvPr/>
        </p:nvSpPr>
        <p:spPr>
          <a:xfrm>
            <a:off x="886287" y="2826617"/>
            <a:ext cx="6611793" cy="87283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buFont typeface="Corbel" pitchFamily="34" charset="0"/>
              <a:buNone/>
            </a:pPr>
            <a:r>
              <a:rPr lang="ja-JP" altLang="en-US" sz="2400" b="1" dirty="0" smtClean="0"/>
              <a:t>③</a:t>
            </a:r>
            <a:r>
              <a:rPr lang="ja-JP" altLang="en-US" sz="2400" b="1" dirty="0" smtClean="0">
                <a:solidFill>
                  <a:srgbClr val="0070C0"/>
                </a:solidFill>
              </a:rPr>
              <a:t>密封</a:t>
            </a:r>
            <a:r>
              <a:rPr lang="ja-JP" altLang="en-US" sz="2400" b="1" dirty="0" smtClean="0"/>
              <a:t>した商品については、</a:t>
            </a:r>
            <a:r>
              <a:rPr lang="ja-JP" altLang="en-US" sz="2400" b="1" dirty="0" smtClean="0">
                <a:solidFill>
                  <a:srgbClr val="0070C0"/>
                </a:solidFill>
              </a:rPr>
              <a:t>包装容器等に内容量を記載する。</a:t>
            </a:r>
            <a:endParaRPr lang="en-US" altLang="ja-JP" sz="2400" b="1" dirty="0" smtClean="0">
              <a:solidFill>
                <a:srgbClr val="0070C0"/>
              </a:solidFill>
            </a:endParaRPr>
          </a:p>
          <a:p>
            <a:pPr marL="45720" indent="0">
              <a:buFont typeface="Corbel" pitchFamily="34" charset="0"/>
              <a:buNone/>
            </a:pPr>
            <a:endParaRPr lang="en-US" altLang="ja-JP" dirty="0" smtClean="0"/>
          </a:p>
          <a:p>
            <a:pPr marL="45720" indent="0">
              <a:buFont typeface="Corbel" pitchFamily="34" charset="0"/>
              <a:buNone/>
            </a:pPr>
            <a:endParaRPr lang="ja-JP" altLang="en-US" dirty="0"/>
          </a:p>
        </p:txBody>
      </p:sp>
      <p:sp>
        <p:nvSpPr>
          <p:cNvPr id="7" name="縦書きテキスト プレースホルダー 2"/>
          <p:cNvSpPr txBox="1">
            <a:spLocks/>
          </p:cNvSpPr>
          <p:nvPr/>
        </p:nvSpPr>
        <p:spPr>
          <a:xfrm>
            <a:off x="886288" y="962895"/>
            <a:ext cx="6611793" cy="87283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marL="45720" indent="0">
              <a:buFont typeface="Corbel" pitchFamily="34" charset="0"/>
              <a:buNone/>
            </a:pPr>
            <a:r>
              <a:rPr lang="ja-JP" altLang="en-US" sz="2400" b="1" dirty="0" smtClean="0"/>
              <a:t>①対面販売の場合は購入者の見やすい場所において、</a:t>
            </a:r>
            <a:r>
              <a:rPr lang="ja-JP" altLang="en-US" sz="2400" b="1" dirty="0" smtClean="0">
                <a:solidFill>
                  <a:srgbClr val="0070C0"/>
                </a:solidFill>
              </a:rPr>
              <a:t>購入者の見ている前で計量する</a:t>
            </a:r>
            <a:r>
              <a:rPr lang="ja-JP" altLang="en-US" sz="2400" dirty="0" smtClean="0"/>
              <a:t>。</a:t>
            </a:r>
            <a:endParaRPr lang="ja-JP" altLang="en-US" sz="2400" dirty="0"/>
          </a:p>
        </p:txBody>
      </p:sp>
      <p:pic>
        <p:nvPicPr>
          <p:cNvPr id="8" name="図 7"/>
          <p:cNvPicPr>
            <a:picLocks noChangeAspect="1"/>
          </p:cNvPicPr>
          <p:nvPr/>
        </p:nvPicPr>
        <p:blipFill rotWithShape="1">
          <a:blip r:embed="rId3"/>
          <a:srcRect l="31547" r="11898"/>
          <a:stretch/>
        </p:blipFill>
        <p:spPr>
          <a:xfrm>
            <a:off x="10107613" y="4067015"/>
            <a:ext cx="1796504" cy="2382434"/>
          </a:xfrm>
          <a:prstGeom prst="rect">
            <a:avLst/>
          </a:prstGeom>
        </p:spPr>
      </p:pic>
      <p:pic>
        <p:nvPicPr>
          <p:cNvPr id="10" name="図 9"/>
          <p:cNvPicPr>
            <a:picLocks noChangeAspect="1"/>
          </p:cNvPicPr>
          <p:nvPr/>
        </p:nvPicPr>
        <p:blipFill rotWithShape="1">
          <a:blip r:embed="rId4"/>
          <a:srcRect l="8502" t="9662" r="8422" b="2277"/>
          <a:stretch/>
        </p:blipFill>
        <p:spPr>
          <a:xfrm>
            <a:off x="8714180" y="2134064"/>
            <a:ext cx="2207384" cy="1637892"/>
          </a:xfrm>
          <a:prstGeom prst="rect">
            <a:avLst/>
          </a:prstGeom>
        </p:spPr>
      </p:pic>
      <p:sp>
        <p:nvSpPr>
          <p:cNvPr id="4" name="テキスト ボックス 3"/>
          <p:cNvSpPr txBox="1"/>
          <p:nvPr/>
        </p:nvSpPr>
        <p:spPr>
          <a:xfrm>
            <a:off x="535577" y="4767943"/>
            <a:ext cx="6962503" cy="1631216"/>
          </a:xfrm>
          <a:prstGeom prst="rect">
            <a:avLst/>
          </a:prstGeom>
          <a:noFill/>
        </p:spPr>
        <p:txBody>
          <a:bodyPr wrap="square" rtlCol="0">
            <a:spAutoFit/>
          </a:bodyPr>
          <a:lstStyle/>
          <a:p>
            <a:r>
              <a:rPr kumimoji="1" lang="ja-JP" altLang="en-US" sz="2000" b="1" dirty="0" smtClean="0"/>
              <a:t>（ポイント）</a:t>
            </a:r>
            <a:endParaRPr kumimoji="1" lang="en-US" altLang="ja-JP" sz="2000" b="1" dirty="0" smtClean="0"/>
          </a:p>
          <a:p>
            <a:r>
              <a:rPr kumimoji="1" lang="ja-JP" altLang="en-US" sz="2000" b="1" dirty="0" smtClean="0"/>
              <a:t>　・表す数字及び文字を購入する者が見やすい箇所に見や</a:t>
            </a:r>
            <a:endParaRPr kumimoji="1" lang="en-US" altLang="ja-JP" sz="2000" b="1" dirty="0" smtClean="0"/>
          </a:p>
          <a:p>
            <a:r>
              <a:rPr kumimoji="1" lang="ja-JP" altLang="en-US" sz="2000" b="1" dirty="0" smtClean="0"/>
              <a:t>　すい大きさ及び色をもって表記すること。</a:t>
            </a:r>
            <a:endParaRPr kumimoji="1" lang="en-US" altLang="ja-JP" sz="2000" b="1" dirty="0" smtClean="0"/>
          </a:p>
          <a:p>
            <a:r>
              <a:rPr kumimoji="1" lang="ja-JP" altLang="en-US" sz="2000" b="1" dirty="0" smtClean="0"/>
              <a:t>　・計量単位の記号は法第７条の記号を用いること</a:t>
            </a:r>
            <a:endParaRPr kumimoji="1" lang="en-US" altLang="ja-JP" sz="2000" b="1" dirty="0" smtClean="0"/>
          </a:p>
          <a:p>
            <a:r>
              <a:rPr kumimoji="1" lang="ja-JP" altLang="en-US" sz="2000" b="1" dirty="0" smtClean="0"/>
              <a:t>　・表す数値が一万以上とならない計量単位を用いること</a:t>
            </a:r>
            <a:endParaRPr kumimoji="1" lang="en-US" altLang="ja-JP" sz="2000" b="1" dirty="0"/>
          </a:p>
        </p:txBody>
      </p:sp>
      <p:pic>
        <p:nvPicPr>
          <p:cNvPr id="11" name="Picture 2" descr="みんなの食卓 ロースハム: 食品 | アピタのインターネットショッピン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748" y="3870309"/>
            <a:ext cx="2786865" cy="270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73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0</TotalTime>
  <Words>1598</Words>
  <Application>Microsoft Office PowerPoint</Application>
  <PresentationFormat>ワイド画面</PresentationFormat>
  <Paragraphs>357</Paragraphs>
  <Slides>25</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ＭＳ ゴシック</vt:lpstr>
      <vt:lpstr>游ゴシック</vt:lpstr>
      <vt:lpstr>Corbel</vt:lpstr>
      <vt:lpstr>基礎</vt:lpstr>
      <vt:lpstr>商品量目制度について</vt:lpstr>
      <vt:lpstr>食品の表示について、目的の異なる三法それぞれの表示のルールが定められていたため、食品の表示に関する規定を統合した</vt:lpstr>
      <vt:lpstr>商品量目制度 概念図（計量行政室ＨＰより）</vt:lpstr>
      <vt:lpstr>　計量法</vt:lpstr>
      <vt:lpstr>法第１１条　長さ、質量又は体積の計量をして販売するのに適する商品の販売の事業を行う者は、その長さ、質量又は体積を法定計量単位により示してその商品を販売するよう努めなければならない。</vt:lpstr>
      <vt:lpstr>法第１２条　第１項　政令で定める商品の販売の事業を行う者は、特定商品をその特定物象量を法定計量単位により示して販売するときは、政令で定める誤差を超えないように、その特定物象量の計量をしなければならない。 （政令で定める「特定商品」や「１２条商品」と呼ばれるもの）</vt:lpstr>
      <vt:lpstr>特定商品の選定基準</vt:lpstr>
      <vt:lpstr>    特定商品 （法第１２条商品）</vt:lpstr>
      <vt:lpstr>【販売例】</vt:lpstr>
      <vt:lpstr>法第１３条　第１項　政令で定める商品の販売の事業を行う者は、その特定商品をその特定物象量に関し密封（商品を容器に入れ、又は包装して、その容器若しくは包装又はこれらに付した封紙を破棄しなければ、当該物象の状態の量を増加し、又は減少することができないようにすることをいう）をするときは、量目公差を超えないようにその特定物象量の計量をして、その容器又は包装に経済産業省令で定めるところによりこれを表記しなければならない。</vt:lpstr>
      <vt:lpstr>密封商品　Q&amp;A集より</vt:lpstr>
      <vt:lpstr>PowerPoint プレゼンテーション</vt:lpstr>
      <vt:lpstr>PowerPoint プレゼンテーション</vt:lpstr>
      <vt:lpstr>表記の義務</vt:lpstr>
      <vt:lpstr>輸入した特定商品（法第１４条）</vt:lpstr>
      <vt:lpstr>（正しくはかるための条件１)「正しい計量器を使用し、維持する」</vt:lpstr>
      <vt:lpstr>（正しくはかるための条件２）「正しく設置する」（置き場所を選ぶ）</vt:lpstr>
      <vt:lpstr>（正しくはかるための条件３）「正しく使用する」</vt:lpstr>
      <vt:lpstr>誤差及び誤差率の計算のしかた</vt:lpstr>
      <vt:lpstr>【量目公差】</vt:lpstr>
      <vt:lpstr>PowerPoint プレゼンテーション</vt:lpstr>
      <vt:lpstr>PowerPoint プレゼンテーション</vt:lpstr>
      <vt:lpstr>特定商品以外の不足</vt:lpstr>
      <vt:lpstr>正確計量の義務（イメージ）</vt:lpstr>
      <vt:lpstr>計量行政室ホームページより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2023-04-11T01:32:16Z</dcterms:created>
  <dcterms:modified xsi:type="dcterms:W3CDTF">2023-11-08T02:44:17Z</dcterms:modified>
</cp:coreProperties>
</file>