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4"/>
    <p:sldMasterId id="2147483832" r:id="rId5"/>
    <p:sldMasterId id="2147483829" r:id="rId6"/>
  </p:sldMasterIdLst>
  <p:notesMasterIdLst>
    <p:notesMasterId r:id="rId16"/>
  </p:notesMasterIdLst>
  <p:handoutMasterIdLst>
    <p:handoutMasterId r:id="rId17"/>
  </p:handoutMasterIdLst>
  <p:sldIdLst>
    <p:sldId id="6338" r:id="rId7"/>
    <p:sldId id="6340" r:id="rId8"/>
    <p:sldId id="6328" r:id="rId9"/>
    <p:sldId id="6337" r:id="rId10"/>
    <p:sldId id="6330" r:id="rId11"/>
    <p:sldId id="6331" r:id="rId12"/>
    <p:sldId id="6280" r:id="rId13"/>
    <p:sldId id="6285" r:id="rId14"/>
    <p:sldId id="6334" r:id="rId15"/>
  </p:sldIdLst>
  <p:sldSz cx="10691813" cy="7559675"/>
  <p:notesSz cx="6807200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畑　司" initials="田畑　司" lastIdx="0" clrIdx="0">
    <p:extLst>
      <p:ext uri="{19B8F6BF-5375-455C-9EA6-DF929625EA0E}">
        <p15:presenceInfo xmlns:p15="http://schemas.microsoft.com/office/powerpoint/2012/main" userId="S-1-5-21-1541771364-2437677120-2137657205-1029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FFFFFF"/>
    <a:srgbClr val="CFD5EA"/>
    <a:srgbClr val="CBCBCB"/>
    <a:srgbClr val="E7E7E7"/>
    <a:srgbClr val="E6E6E6"/>
    <a:srgbClr val="B2B2B2"/>
    <a:srgbClr val="E1E1E1"/>
    <a:srgbClr val="F0F0F0"/>
    <a:srgbClr val="B8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140" autoAdjust="0"/>
  </p:normalViewPr>
  <p:slideViewPr>
    <p:cSldViewPr snapToGrid="0">
      <p:cViewPr varScale="1">
        <p:scale>
          <a:sx n="66" d="100"/>
          <a:sy n="66" d="100"/>
        </p:scale>
        <p:origin x="11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26087;D&#12489;&#12521;&#12452;&#12502;\&#31227;&#21205;&#29992;\&#26989;&#21209;&#38306;&#20418;\&#31532;&#65304;&#26399;&#35336;&#30011;\&#12487;&#12540;&#12479;\&#12467;&#12500;&#12540;&#20154;&#21475;&#25512;&#31227;&#65291;&#29983;&#29987;&#24180;&#40802;&#20154;&#21475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第1号介護保険料（月額）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222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412253098291916E-2"/>
                  <c:y val="-7.300489373611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34-42E2-938A-C6B3D99223F5}"/>
                </c:ext>
              </c:extLst>
            </c:dLbl>
            <c:dLbl>
              <c:idx val="1"/>
              <c:layout>
                <c:manualLayout>
                  <c:x val="-5.5189463732798358E-2"/>
                  <c:y val="-8.5336329288032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34-42E2-938A-C6B3D99223F5}"/>
                </c:ext>
              </c:extLst>
            </c:dLbl>
            <c:dLbl>
              <c:idx val="2"/>
              <c:layout>
                <c:manualLayout>
                  <c:x val="-5.1641749869070462E-2"/>
                  <c:y val="-6.1798621045551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34-42E2-938A-C6B3D99223F5}"/>
                </c:ext>
              </c:extLst>
            </c:dLbl>
            <c:dLbl>
              <c:idx val="3"/>
              <c:layout>
                <c:manualLayout>
                  <c:x val="-5.1628853169391982E-2"/>
                  <c:y val="-7.2535879894828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34-42E2-938A-C6B3D99223F5}"/>
                </c:ext>
              </c:extLst>
            </c:dLbl>
            <c:dLbl>
              <c:idx val="4"/>
              <c:layout>
                <c:manualLayout>
                  <c:x val="-4.6758591933860505E-2"/>
                  <c:y val="7.6802696359229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34-42E2-938A-C6B3D99223F5}"/>
                </c:ext>
              </c:extLst>
            </c:dLbl>
            <c:dLbl>
              <c:idx val="5"/>
              <c:layout>
                <c:manualLayout>
                  <c:x val="-4.8068242605985773E-2"/>
                  <c:y val="5.2842674077712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34-42E2-938A-C6B3D99223F5}"/>
                </c:ext>
              </c:extLst>
            </c:dLbl>
            <c:dLbl>
              <c:idx val="6"/>
              <c:layout>
                <c:manualLayout>
                  <c:x val="-3.0270937231201937E-2"/>
                  <c:y val="6.1939056422096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34-42E2-938A-C6B3D99223F5}"/>
                </c:ext>
              </c:extLst>
            </c:dLbl>
            <c:dLbl>
              <c:idx val="7"/>
              <c:layout>
                <c:manualLayout>
                  <c:x val="-2.2437873125148319E-2"/>
                  <c:y val="6.82690634304263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12926103353531"/>
                      <c:h val="0.129839225011742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E34-42E2-938A-C6B3D99223F5}"/>
                </c:ext>
              </c:extLst>
            </c:dLbl>
            <c:dLbl>
              <c:idx val="8"/>
              <c:layout>
                <c:manualLayout>
                  <c:x val="-9.4899276000720342E-3"/>
                  <c:y val="-6.82690634304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E6-42EF-AD2D-B66BC18E47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H12～H14</c:v>
                </c:pt>
                <c:pt idx="1">
                  <c:v>H15～H17</c:v>
                </c:pt>
                <c:pt idx="2">
                  <c:v>H18～H20 </c:v>
                </c:pt>
                <c:pt idx="3">
                  <c:v>H21～H23</c:v>
                </c:pt>
                <c:pt idx="4">
                  <c:v>H24～H26</c:v>
                </c:pt>
                <c:pt idx="5">
                  <c:v>H27～H29</c:v>
                </c:pt>
                <c:pt idx="6">
                  <c:v>H30～R2</c:v>
                </c:pt>
                <c:pt idx="7">
                  <c:v>R3～R5</c:v>
                </c:pt>
                <c:pt idx="8">
                  <c:v>R6～R8</c:v>
                </c:pt>
              </c:strCache>
            </c:strRef>
          </c:cat>
          <c:val>
            <c:numRef>
              <c:f>Sheet1!$B$2:$B$10</c:f>
              <c:numCache>
                <c:formatCode>#,##0"円";"▲ "#,##0</c:formatCode>
                <c:ptCount val="9"/>
                <c:pt idx="0">
                  <c:v>2903</c:v>
                </c:pt>
                <c:pt idx="1">
                  <c:v>3310</c:v>
                </c:pt>
                <c:pt idx="2">
                  <c:v>4306</c:v>
                </c:pt>
                <c:pt idx="3">
                  <c:v>4312</c:v>
                </c:pt>
                <c:pt idx="4">
                  <c:v>4982</c:v>
                </c:pt>
                <c:pt idx="5">
                  <c:v>5440</c:v>
                </c:pt>
                <c:pt idx="6">
                  <c:v>5895</c:v>
                </c:pt>
                <c:pt idx="7">
                  <c:v>6001</c:v>
                </c:pt>
                <c:pt idx="8">
                  <c:v>6344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E34-42E2-938A-C6B3D9922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1444079"/>
        <c:axId val="589451391"/>
      </c:lineChart>
      <c:catAx>
        <c:axId val="59144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451391"/>
        <c:crosses val="autoZero"/>
        <c:auto val="1"/>
        <c:lblAlgn val="ctr"/>
        <c:lblOffset val="100"/>
        <c:noMultiLvlLbl val="0"/>
      </c:catAx>
      <c:valAx>
        <c:axId val="589451391"/>
        <c:scaling>
          <c:orientation val="minMax"/>
          <c:min val="2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&quot;円&quot;;&quot;▲ &quot;#,##0" sourceLinked="1"/>
        <c:majorTickMark val="none"/>
        <c:minorTickMark val="none"/>
        <c:tickLblPos val="nextTo"/>
        <c:crossAx val="591444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0072861132237E-2"/>
          <c:y val="0"/>
          <c:w val="0.84971346323030217"/>
          <c:h val="0.85868720623735995"/>
        </c:manualLayout>
      </c:layout>
      <c:lineChart>
        <c:grouping val="standar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拡大生産年齢人口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Sheet1!$D$11:$F$11</c:f>
              <c:strCache>
                <c:ptCount val="3"/>
                <c:pt idx="0">
                  <c:v>2000年</c:v>
                </c:pt>
                <c:pt idx="1">
                  <c:v>2020年</c:v>
                </c:pt>
                <c:pt idx="2">
                  <c:v>2040年</c:v>
                </c:pt>
              </c:strCache>
            </c:strRef>
          </c:cat>
          <c:val>
            <c:numRef>
              <c:f>Sheet1!$D$12:$F$12</c:f>
              <c:numCache>
                <c:formatCode>0.0_ </c:formatCode>
                <c:ptCount val="3"/>
                <c:pt idx="0">
                  <c:v>434</c:v>
                </c:pt>
                <c:pt idx="1">
                  <c:v>358.4</c:v>
                </c:pt>
                <c:pt idx="2">
                  <c:v>287.7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12-4553-9E7B-A8C3E288A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2841024"/>
        <c:axId val="1764133360"/>
      </c:lineChart>
      <c:lineChart>
        <c:grouping val="standard"/>
        <c:varyColors val="0"/>
        <c:ser>
          <c:idx val="2"/>
          <c:order val="1"/>
          <c:tx>
            <c:strRef>
              <c:f>Sheet1!$A$14</c:f>
              <c:strCache>
                <c:ptCount val="1"/>
                <c:pt idx="0">
                  <c:v>介護職員数</c:v>
                </c:pt>
              </c:strCache>
            </c:strRef>
          </c:tx>
          <c:spPr>
            <a:ln w="127000" cap="rnd">
              <a:solidFill>
                <a:srgbClr val="6882AE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6882AE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9A-4750-BCCE-5BF9ABBDB97F}"/>
                </c:ext>
              </c:extLst>
            </c:dLbl>
            <c:dLbl>
              <c:idx val="2"/>
              <c:layout>
                <c:manualLayout>
                  <c:x val="-4.1660992235128501E-2"/>
                  <c:y val="-4.970968454027456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>
                        <a:highlight>
                          <a:srgbClr val="FFFFFF"/>
                        </a:highlight>
                      </a:rPr>
                      <a:t>11.2</a:t>
                    </a:r>
                    <a:r>
                      <a:rPr lang="ja-JP" altLang="en-US">
                        <a:highlight>
                          <a:srgbClr val="FFFFFF"/>
                        </a:highlight>
                      </a:rPr>
                      <a:t>万人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12-4553-9E7B-A8C3E288A5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Sheet1!$D$11:$F$11</c:f>
              <c:strCache>
                <c:ptCount val="3"/>
                <c:pt idx="0">
                  <c:v>2000年</c:v>
                </c:pt>
                <c:pt idx="1">
                  <c:v>2020年</c:v>
                </c:pt>
                <c:pt idx="2">
                  <c:v>2040年</c:v>
                </c:pt>
              </c:strCache>
            </c:strRef>
          </c:cat>
          <c:val>
            <c:numRef>
              <c:f>Sheet1!$D$14:$F$14</c:f>
              <c:numCache>
                <c:formatCode>0.0_ </c:formatCode>
                <c:ptCount val="3"/>
                <c:pt idx="1">
                  <c:v>9.9</c:v>
                </c:pt>
                <c:pt idx="2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12-4553-9E7B-A8C3E288A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5233600"/>
        <c:axId val="1924424704"/>
      </c:lineChart>
      <c:catAx>
        <c:axId val="187284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4133360"/>
        <c:crosses val="autoZero"/>
        <c:auto val="0"/>
        <c:lblAlgn val="ctr"/>
        <c:lblOffset val="100"/>
        <c:noMultiLvlLbl val="0"/>
      </c:catAx>
      <c:valAx>
        <c:axId val="176413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72841024"/>
        <c:crosses val="autoZero"/>
        <c:crossBetween val="between"/>
        <c:majorUnit val="100"/>
      </c:valAx>
      <c:valAx>
        <c:axId val="1924424704"/>
        <c:scaling>
          <c:orientation val="minMax"/>
          <c:max val="14"/>
        </c:scaling>
        <c:delete val="0"/>
        <c:axPos val="r"/>
        <c:numFmt formatCode="0.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65233600"/>
        <c:crosses val="max"/>
        <c:crossBetween val="between"/>
      </c:valAx>
      <c:catAx>
        <c:axId val="1865233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24424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</cdr:x>
      <cdr:y>0.61568</cdr:y>
    </cdr:from>
    <cdr:to>
      <cdr:x>1</cdr:x>
      <cdr:y>0.68306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273C5891-0004-4020-9560-EDFD977AE559}"/>
            </a:ext>
          </a:extLst>
        </cdr:cNvPr>
        <cdr:cNvSpPr/>
      </cdr:nvSpPr>
      <cdr:spPr>
        <a:xfrm xmlns:a="http://schemas.openxmlformats.org/drawingml/2006/main">
          <a:off x="7454335" y="2561850"/>
          <a:ext cx="1016500" cy="2803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ja-JP"/>
          </a:defPPr>
          <a:lvl1pPr marL="0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97754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95507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493261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991015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488768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986522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484275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982029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kumimoji="1" lang="ja-JP" altLang="en-US" dirty="0"/>
        </a:p>
      </cdr:txBody>
    </cdr:sp>
  </cdr:relSizeAnchor>
  <cdr:relSizeAnchor xmlns:cdr="http://schemas.openxmlformats.org/drawingml/2006/chartDrawing">
    <cdr:from>
      <cdr:x>0.46521</cdr:x>
      <cdr:y>0.28065</cdr:y>
    </cdr:from>
    <cdr:to>
      <cdr:x>0.57415</cdr:x>
      <cdr:y>0.36956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A89DDE4B-1934-45A6-997A-66ABC4F6A0F4}"/>
            </a:ext>
          </a:extLst>
        </cdr:cNvPr>
        <cdr:cNvSpPr/>
      </cdr:nvSpPr>
      <cdr:spPr>
        <a:xfrm xmlns:a="http://schemas.openxmlformats.org/drawingml/2006/main">
          <a:off x="3940680" y="1167811"/>
          <a:ext cx="922813" cy="3699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2000" b="0" dirty="0"/>
            <a:t>315</a:t>
          </a:r>
          <a:endParaRPr lang="ja-JP" sz="2000" b="0" dirty="0"/>
        </a:p>
      </cdr:txBody>
    </cdr:sp>
  </cdr:relSizeAnchor>
  <cdr:relSizeAnchor xmlns:cdr="http://schemas.openxmlformats.org/drawingml/2006/chartDrawing">
    <cdr:from>
      <cdr:x>0.78066</cdr:x>
      <cdr:y>0.29866</cdr:y>
    </cdr:from>
    <cdr:to>
      <cdr:x>0.90067</cdr:x>
      <cdr:y>0.36604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273C5891-0004-4020-9560-EDFD977AE559}"/>
            </a:ext>
          </a:extLst>
        </cdr:cNvPr>
        <cdr:cNvSpPr/>
      </cdr:nvSpPr>
      <cdr:spPr>
        <a:xfrm xmlns:a="http://schemas.openxmlformats.org/drawingml/2006/main">
          <a:off x="6612843" y="1242734"/>
          <a:ext cx="1016584" cy="2803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ja-JP"/>
          </a:defPPr>
          <a:lvl1pPr marL="0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97754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95507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493261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991015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488768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986522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484275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982029" algn="l" defTabSz="995507" rtl="0" eaLnBrk="1" latinLnBrk="0" hangingPunct="1">
            <a:defRPr kumimoji="1" sz="196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dirty="0"/>
            <a:t>251</a:t>
          </a:r>
          <a:endParaRPr kumimoji="1" lang="ja-JP" altLang="en-US" dirty="0"/>
        </a:p>
      </cdr:txBody>
    </cdr:sp>
  </cdr:relSizeAnchor>
  <cdr:relSizeAnchor xmlns:cdr="http://schemas.openxmlformats.org/drawingml/2006/chartDrawing">
    <cdr:from>
      <cdr:x>0.45065</cdr:x>
      <cdr:y>0.12806</cdr:y>
    </cdr:from>
    <cdr:to>
      <cdr:x>0.57065</cdr:x>
      <cdr:y>0.21951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A67FCF7D-788E-4F5E-9BD9-F79BFB9D0B14}"/>
            </a:ext>
          </a:extLst>
        </cdr:cNvPr>
        <cdr:cNvSpPr/>
      </cdr:nvSpPr>
      <cdr:spPr>
        <a:xfrm xmlns:a="http://schemas.openxmlformats.org/drawingml/2006/main">
          <a:off x="3817399" y="532871"/>
          <a:ext cx="1016500" cy="380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en-US" altLang="ja-JP" sz="1800" dirty="0"/>
            <a:t>9.6</a:t>
          </a:r>
          <a:r>
            <a:rPr kumimoji="1" lang="ja-JP" altLang="en-US" sz="1800" dirty="0"/>
            <a:t>万人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D93407-E2EF-2D70-EAFF-D7D232C3A7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D6EDA-46DA-B40B-D9BF-468114D242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FB35C3C-E9E7-4F15-8B8A-ACDD05949D84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68F74B-FEF7-E01B-8E7B-10E5FF4AAC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6F2FF8-C725-E023-5349-CD152FA0C5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BBE25D2D-E9CD-4051-8CC7-418793DA6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09089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31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71AE399-1964-46A0-8C84-DADA89F8A72D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2D71D41-2BB5-4916-892F-81EA43657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74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1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D71D41-2BB5-4916-892F-81EA436573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91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D71D41-2BB5-4916-892F-81EA436573B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4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ja-JP" altLang="en-US" sz="1200" b="0" i="0" u="none" strike="noStrike" kern="1200" baseline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D71D41-2BB5-4916-892F-81EA436573B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7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/>
            <a:endParaRPr lang="en-US" altLang="ja-JP" sz="12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004964">
              <a:defRPr/>
            </a:pPr>
            <a:fld id="{C2D71D41-2BB5-4916-892F-81EA436573B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004964">
                <a:defRPr/>
              </a:pPr>
              <a:t>4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70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004964">
              <a:defRPr/>
            </a:pPr>
            <a:fld id="{C2D71D41-2BB5-4916-892F-81EA436573B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004964">
                <a:defRPr/>
              </a:pPr>
              <a:t>5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9122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2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004964">
              <a:defRPr/>
            </a:pPr>
            <a:fld id="{C2D71D41-2BB5-4916-892F-81EA436573B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004964">
                <a:defRPr/>
              </a:pPr>
              <a:t>6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066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004964">
              <a:defRPr/>
            </a:pPr>
            <a:endParaRPr lang="en-US" altLang="ja-JP" sz="14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D71D41-2BB5-4916-892F-81EA436573B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803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2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D71D41-2BB5-4916-892F-81EA436573B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013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004964">
              <a:defRPr/>
            </a:pPr>
            <a:fld id="{C2D71D41-2BB5-4916-892F-81EA436573B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1004964">
                <a:defRPr/>
              </a:pPr>
              <a:t>9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8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（基本形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D67B670E-FF28-4356-8F99-5E102F687352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7" y="972730"/>
            <a:ext cx="5716894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AEA87275-32CB-8033-C469-C1B4563F960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36455" y="2474364"/>
            <a:ext cx="4523138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8018860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F1DB3696-98F3-5D8C-ABC6-4B575D5995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063" y="2999875"/>
            <a:ext cx="6566876" cy="63710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5A18E6E3-328E-7052-D666-433EA1928825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36455" y="3899255"/>
            <a:ext cx="4523138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B991FFF-81F0-DF54-D2AA-6EDE42DE25F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35063" y="4424765"/>
            <a:ext cx="6566876" cy="63710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67DDED67-E01E-F47B-66D9-8C1F678AC3B5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36455" y="5324145"/>
            <a:ext cx="4523138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AB28D5-3BF2-B735-8DF3-2D64BFA206EE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35063" y="5849656"/>
            <a:ext cx="6566876" cy="63710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9" name="スライド番号プレースホルダー 5">
            <a:extLst>
              <a:ext uri="{FF2B5EF4-FFF2-40B4-BE49-F238E27FC236}">
                <a16:creationId xmlns:a16="http://schemas.microsoft.com/office/drawing/2014/main" id="{353310F9-CE82-499D-90C2-1723A731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0" name="テキスト プレースホルダー 18">
            <a:extLst>
              <a:ext uri="{FF2B5EF4-FFF2-40B4-BE49-F238E27FC236}">
                <a16:creationId xmlns:a16="http://schemas.microsoft.com/office/drawing/2014/main" id="{F8C25B78-C5C2-4670-9F46-2FF8383066FE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319778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図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45906" y="2259154"/>
            <a:ext cx="4612236" cy="41416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en-US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BC0A9D4B-2178-D8D2-494E-4979E9932D0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33669" y="2259154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09138A7E-2B74-4DD3-88A6-7954AC68FF1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2278" y="2589892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9BEC90C8-DE8F-32E6-F853-5A3D49ACF75C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33667" y="3779838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67266D0D-A610-8FCE-EAD5-7271BEF0A77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32276" y="4110576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8657AF1C-4DFE-525B-C6B6-A32CB4695CE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33667" y="5252366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5A750166-575B-DD61-8BAE-D7517C7C4D2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32276" y="5583104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20" name="タイトル 7">
            <a:extLst>
              <a:ext uri="{FF2B5EF4-FFF2-40B4-BE49-F238E27FC236}">
                <a16:creationId xmlns:a16="http://schemas.microsoft.com/office/drawing/2014/main" id="{74C9E384-BEEF-4396-8E7E-F68DE3F559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7" y="972730"/>
            <a:ext cx="5716894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233F9A39-E994-45FA-A4B5-8EC628FD4F99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8018860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7" name="スライド番号プレースホルダー 5">
            <a:extLst>
              <a:ext uri="{FF2B5EF4-FFF2-40B4-BE49-F238E27FC236}">
                <a16:creationId xmlns:a16="http://schemas.microsoft.com/office/drawing/2014/main" id="{B11E9DB1-AE86-49E4-8AA2-99E0FA9A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8" name="テキスト プレースホルダー 18">
            <a:extLst>
              <a:ext uri="{FF2B5EF4-FFF2-40B4-BE49-F238E27FC236}">
                <a16:creationId xmlns:a16="http://schemas.microsoft.com/office/drawing/2014/main" id="{B5AAB5F2-9817-4DFB-9E30-81D9247BC563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  <p:sp>
        <p:nvSpPr>
          <p:cNvPr id="19" name="日付プレースホルダー 3">
            <a:extLst>
              <a:ext uri="{FF2B5EF4-FFF2-40B4-BE49-F238E27FC236}">
                <a16:creationId xmlns:a16="http://schemas.microsoft.com/office/drawing/2014/main" id="{FF9E5739-DD06-4152-A208-DAC03BA4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0394" y="9969"/>
            <a:ext cx="901419" cy="402483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6151CE00-A199-4838-A711-2BD9A73E878E}" type="datetime1">
              <a:rPr lang="ja-JP" altLang="en-US" smtClean="0"/>
              <a:t>2024/7/11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726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・コンテンツ・図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062" y="1895356"/>
            <a:ext cx="1679585" cy="39712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3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ja-JP"/>
              <a:t>Contents</a:t>
            </a:r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1D93EC-0D72-47AF-BFC1-F0FCE896BA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0156" y="3000274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E82CB1EA-85DA-4A6E-95ED-75239C117A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0156" y="2584138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8B2825A5-8D43-446E-B1F4-FAEEBA5FFD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61606" y="3000274"/>
            <a:ext cx="610279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7822091A-5C3E-4DC3-9EC0-656ACEC97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156" y="4001728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C536D39B-60DD-4FFA-AA10-09B6BE1B29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0156" y="3585592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172DA78-1269-47F6-916D-3676BC0EAB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1606" y="4001728"/>
            <a:ext cx="610279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4B7865A0-2939-4855-9D60-6A92203341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80156" y="5003182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1324174F-BC7B-400B-AE5E-05E95AB48C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0156" y="4587046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0D17B622-1DF1-47BD-9CFC-492C42901A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1606" y="5003182"/>
            <a:ext cx="610279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9ED987D3-D92F-415A-95F7-7AD768884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0156" y="6004636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C1FCC498-9FEE-4F15-B8A1-06ED427C2C8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0156" y="5588500"/>
            <a:ext cx="3981450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5B6A683-D751-4D0E-9F9C-0E606F16B4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61606" y="6004636"/>
            <a:ext cx="610279" cy="397127"/>
          </a:xfrm>
          <a:prstGeom prst="rect">
            <a:avLst/>
          </a:prstGeom>
        </p:spPr>
        <p:txBody>
          <a:bodyPr anchor="ctr"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</p:spTree>
    <p:extLst>
      <p:ext uri="{BB962C8B-B14F-4D97-AF65-F5344CB8AC3E}">
        <p14:creationId xmlns:p14="http://schemas.microsoft.com/office/powerpoint/2010/main" val="3496897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（日本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5B43EABC-FA2A-C3A7-25F0-5F1DFE1B2B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1043" y="3428065"/>
            <a:ext cx="2009725" cy="70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05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（英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41F5A9A3-AFEF-A818-CC5C-2DBEEB2F1F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777" y="3428065"/>
            <a:ext cx="2514258" cy="70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5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図入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45906" y="2259154"/>
            <a:ext cx="4612236" cy="41416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D070AAB0-CFC5-4778-A488-ADDB00ED143F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BC0A9D4B-2178-D8D2-494E-4979E9932D0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33669" y="2259154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09138A7E-2B74-4DD3-88A6-7954AC68FF1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2278" y="2589892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9BEC90C8-DE8F-32E6-F853-5A3D49ACF75C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33667" y="3779838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67266D0D-A610-8FCE-EAD5-7271BEF0A77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32276" y="4110576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8657AF1C-4DFE-525B-C6B6-A32CB4695CE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33667" y="5252366"/>
            <a:ext cx="4041529" cy="3147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5A750166-575B-DD61-8BAE-D7517C7C4D2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32276" y="5583104"/>
            <a:ext cx="4042922" cy="931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20" name="タイトル 7">
            <a:extLst>
              <a:ext uri="{FF2B5EF4-FFF2-40B4-BE49-F238E27FC236}">
                <a16:creationId xmlns:a16="http://schemas.microsoft.com/office/drawing/2014/main" id="{74C9E384-BEEF-4396-8E7E-F68DE3F559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7" y="972730"/>
            <a:ext cx="5716894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233F9A39-E994-45FA-A4B5-8EC628FD4F99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8018860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3" name="スライド番号プレースホルダー 5">
            <a:extLst>
              <a:ext uri="{FF2B5EF4-FFF2-40B4-BE49-F238E27FC236}">
                <a16:creationId xmlns:a16="http://schemas.microsoft.com/office/drawing/2014/main" id="{61E677FB-DCFC-4CE8-9B73-D5CCA11B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4" name="テキスト プレースホルダー 18">
            <a:extLst>
              <a:ext uri="{FF2B5EF4-FFF2-40B4-BE49-F238E27FC236}">
                <a16:creationId xmlns:a16="http://schemas.microsoft.com/office/drawing/2014/main" id="{F94FFF80-248F-4EF3-ABD3-63ECC83B473D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17906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４分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8427DE48-4974-41E3-8D2B-90AB8D8203BC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7" y="972730"/>
            <a:ext cx="6448414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5607317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B2A659-83EC-855D-CE54-304D04465D29}"/>
              </a:ext>
            </a:extLst>
          </p:cNvPr>
          <p:cNvSpPr/>
          <p:nvPr userDrawn="1"/>
        </p:nvSpPr>
        <p:spPr>
          <a:xfrm>
            <a:off x="1093396" y="2302300"/>
            <a:ext cx="4139803" cy="2009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D4E29566-5218-9F7F-9069-244A4213BB5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0800" y="3017124"/>
            <a:ext cx="3648595" cy="1052512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500"/>
            </a:lvl1pPr>
            <a:lvl5pPr marL="2015886" indent="0" algn="l">
              <a:buNone/>
              <a:defRPr/>
            </a:lvl5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500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500"/>
          </a:p>
        </p:txBody>
      </p:sp>
      <p:sp>
        <p:nvSpPr>
          <p:cNvPr id="43" name="テキスト プレースホルダー 2">
            <a:extLst>
              <a:ext uri="{FF2B5EF4-FFF2-40B4-BE49-F238E27FC236}">
                <a16:creationId xmlns:a16="http://schemas.microsoft.com/office/drawing/2014/main" id="{1693A919-7596-54F0-D151-893DB623A29D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320800" y="2601277"/>
            <a:ext cx="3648595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1B63F8B-A6DE-4BB2-E203-D046F7C4052F}"/>
              </a:ext>
            </a:extLst>
          </p:cNvPr>
          <p:cNvSpPr/>
          <p:nvPr userDrawn="1"/>
        </p:nvSpPr>
        <p:spPr>
          <a:xfrm>
            <a:off x="5458614" y="2302240"/>
            <a:ext cx="4139803" cy="2009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テキスト プレースホルダー 18">
            <a:extLst>
              <a:ext uri="{FF2B5EF4-FFF2-40B4-BE49-F238E27FC236}">
                <a16:creationId xmlns:a16="http://schemas.microsoft.com/office/drawing/2014/main" id="{242AD124-9455-41CF-ACF7-21681EBC07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686018" y="3017064"/>
            <a:ext cx="3648595" cy="1052512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500"/>
            </a:lvl1pPr>
            <a:lvl5pPr marL="2015886" indent="0" algn="l">
              <a:buNone/>
              <a:defRPr/>
            </a:lvl5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500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500"/>
          </a:p>
        </p:txBody>
      </p:sp>
      <p:sp>
        <p:nvSpPr>
          <p:cNvPr id="51" name="テキスト プレースホルダー 2">
            <a:extLst>
              <a:ext uri="{FF2B5EF4-FFF2-40B4-BE49-F238E27FC236}">
                <a16:creationId xmlns:a16="http://schemas.microsoft.com/office/drawing/2014/main" id="{37AB59AA-6FB1-68D2-A16A-66260FC35B7E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5686018" y="2601217"/>
            <a:ext cx="3648595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28ED182-1332-BA15-10F6-1EF9DEB42959}"/>
              </a:ext>
            </a:extLst>
          </p:cNvPr>
          <p:cNvSpPr/>
          <p:nvPr userDrawn="1"/>
        </p:nvSpPr>
        <p:spPr>
          <a:xfrm>
            <a:off x="1093396" y="4507136"/>
            <a:ext cx="4139803" cy="2009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3" name="テキスト プレースホルダー 18">
            <a:extLst>
              <a:ext uri="{FF2B5EF4-FFF2-40B4-BE49-F238E27FC236}">
                <a16:creationId xmlns:a16="http://schemas.microsoft.com/office/drawing/2014/main" id="{028C76F9-C980-34B2-0F6C-93C0701F78F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320800" y="5221960"/>
            <a:ext cx="3648595" cy="1052512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500"/>
            </a:lvl1pPr>
            <a:lvl5pPr marL="2015886" indent="0" algn="l">
              <a:buNone/>
              <a:defRPr/>
            </a:lvl5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500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500"/>
          </a:p>
        </p:txBody>
      </p:sp>
      <p:sp>
        <p:nvSpPr>
          <p:cNvPr id="54" name="テキスト プレースホルダー 2">
            <a:extLst>
              <a:ext uri="{FF2B5EF4-FFF2-40B4-BE49-F238E27FC236}">
                <a16:creationId xmlns:a16="http://schemas.microsoft.com/office/drawing/2014/main" id="{71BCF3AD-42E8-9FD7-61AF-D6189BF4F10B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1320800" y="4806113"/>
            <a:ext cx="3648595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FC9BC27E-A600-CB57-CFA2-C9F2809B13A8}"/>
              </a:ext>
            </a:extLst>
          </p:cNvPr>
          <p:cNvSpPr/>
          <p:nvPr userDrawn="1"/>
        </p:nvSpPr>
        <p:spPr>
          <a:xfrm>
            <a:off x="5458614" y="4507136"/>
            <a:ext cx="4139803" cy="2009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" name="テキスト プレースホルダー 18">
            <a:extLst>
              <a:ext uri="{FF2B5EF4-FFF2-40B4-BE49-F238E27FC236}">
                <a16:creationId xmlns:a16="http://schemas.microsoft.com/office/drawing/2014/main" id="{1E03F606-6E55-746E-280A-D1F42929674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686018" y="5221960"/>
            <a:ext cx="3648595" cy="1052512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500"/>
            </a:lvl1pPr>
            <a:lvl5pPr marL="2015886" indent="0" algn="l">
              <a:buNone/>
              <a:defRPr/>
            </a:lvl5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500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500"/>
          </a:p>
        </p:txBody>
      </p:sp>
      <p:sp>
        <p:nvSpPr>
          <p:cNvPr id="57" name="テキスト プレースホルダー 2">
            <a:extLst>
              <a:ext uri="{FF2B5EF4-FFF2-40B4-BE49-F238E27FC236}">
                <a16:creationId xmlns:a16="http://schemas.microsoft.com/office/drawing/2014/main" id="{D346FD00-54AC-B534-EB41-E829D92EF553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5686018" y="4806113"/>
            <a:ext cx="3648595" cy="39716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rgbClr val="1286AD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21" name="スライド番号プレースホルダー 5">
            <a:extLst>
              <a:ext uri="{FF2B5EF4-FFF2-40B4-BE49-F238E27FC236}">
                <a16:creationId xmlns:a16="http://schemas.microsoft.com/office/drawing/2014/main" id="{FF25B882-671E-4BCC-B20B-DF199D8A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2" name="テキスト プレースホルダー 18">
            <a:extLst>
              <a:ext uri="{FF2B5EF4-FFF2-40B4-BE49-F238E27FC236}">
                <a16:creationId xmlns:a16="http://schemas.microsoft.com/office/drawing/2014/main" id="{DAA25221-6E5E-400E-BC4B-F83D0E731D1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16787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中央配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4A83781-8C26-45A8-AC03-ACD4EE54BC8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DE17CA-7D1E-D8C7-1211-D19F09C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6" y="972730"/>
            <a:ext cx="7047429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AEA87275-32CB-8033-C469-C1B4563F960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21823" y="2579263"/>
            <a:ext cx="9034927" cy="240114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 typeface="Wingdings" panose="05000000000000000000" pitchFamily="2" charset="2"/>
              <a:buNone/>
              <a:defRPr sz="18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6128199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C8D986AD-6879-A4E0-159E-B9E1CAA544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1823" y="5519584"/>
            <a:ext cx="9034927" cy="11001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1" name="テキスト プレースホルダー 18">
            <a:extLst>
              <a:ext uri="{FF2B5EF4-FFF2-40B4-BE49-F238E27FC236}">
                <a16:creationId xmlns:a16="http://schemas.microsoft.com/office/drawing/2014/main" id="{F6B9E83B-43FE-64F8-5F34-3B91DA6E50AB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387097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（中央配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4A83781-8C26-45A8-AC03-ACD4EE54BC8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DE17CA-7D1E-D8C7-1211-D19F09C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6" y="972730"/>
            <a:ext cx="7047429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49882" y="1490021"/>
            <a:ext cx="6128199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C8D986AD-6879-A4E0-159E-B9E1CAA544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1106" y="4978951"/>
            <a:ext cx="8566230" cy="1640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1" name="テキスト プレースホルダー 18">
            <a:extLst>
              <a:ext uri="{FF2B5EF4-FFF2-40B4-BE49-F238E27FC236}">
                <a16:creationId xmlns:a16="http://schemas.microsoft.com/office/drawing/2014/main" id="{F6B9E83B-43FE-64F8-5F34-3B91DA6E50AB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C76D7C-990F-4EB7-9AE5-5F75C62B00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54412" y="2296640"/>
            <a:ext cx="3856037" cy="2401887"/>
          </a:xfrm>
          <a:prstGeom prst="rect">
            <a:avLst/>
          </a:prstGeom>
        </p:spPr>
        <p:txBody>
          <a:bodyPr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 ■□□□□■□□□□■□□□□■□□□□■□□□□■□□□□■□</a:t>
            </a: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7AFCE1EE-2CBF-4BB4-A361-EE341DCFEB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36306" y="2296639"/>
            <a:ext cx="3856037" cy="2401887"/>
          </a:xfrm>
          <a:prstGeom prst="rect">
            <a:avLst/>
          </a:prstGeom>
        </p:spPr>
        <p:txBody>
          <a:bodyPr/>
          <a:lstStyle>
            <a:lvl1pPr marL="0" marR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0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 ■□□□□■□□□□■□□□□■□□□□■□□□□■□□□□■□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18862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コンテンツ・図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 7">
            <a:extLst>
              <a:ext uri="{FF2B5EF4-FFF2-40B4-BE49-F238E27FC236}">
                <a16:creationId xmlns:a16="http://schemas.microsoft.com/office/drawing/2014/main" id="{48F74307-945B-4A0D-AC33-FEDBCA024B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9509" y="825973"/>
            <a:ext cx="6446704" cy="397165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C8D986AD-6879-A4E0-159E-B9E1CAA544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530" y="2574532"/>
            <a:ext cx="9185220" cy="42600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2FCC41AA-3ECB-4037-B0AB-204D81076ED5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F53B943B-DC1A-4E72-96F7-6B959C0F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18">
            <a:extLst>
              <a:ext uri="{FF2B5EF4-FFF2-40B4-BE49-F238E27FC236}">
                <a16:creationId xmlns:a16="http://schemas.microsoft.com/office/drawing/2014/main" id="{E17252B8-DF78-4AAF-AFB1-7D06C4804A0C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E1B9B2B-D840-4458-86AA-3C02EB5B8B63}"/>
              </a:ext>
            </a:extLst>
          </p:cNvPr>
          <p:cNvSpPr/>
          <p:nvPr userDrawn="1"/>
        </p:nvSpPr>
        <p:spPr>
          <a:xfrm>
            <a:off x="771530" y="825973"/>
            <a:ext cx="143474" cy="762035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プレースホルダー 4">
            <a:extLst>
              <a:ext uri="{FF2B5EF4-FFF2-40B4-BE49-F238E27FC236}">
                <a16:creationId xmlns:a16="http://schemas.microsoft.com/office/drawing/2014/main" id="{D99D28F5-8C02-43F5-A443-4FDA0942D2CC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35062" y="1937429"/>
            <a:ext cx="6566876" cy="464957"/>
          </a:xfrm>
          <a:prstGeom prst="rect">
            <a:avLst/>
          </a:prstGeom>
        </p:spPr>
        <p:txBody>
          <a:bodyPr/>
          <a:lstStyle>
            <a:lvl1pPr>
              <a:defRPr sz="1500" b="0" i="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ここにスライドの本文が入ります。ここにスライドの本文が入ります。</a:t>
            </a:r>
            <a:endParaRPr kumimoji="1" lang="en-US" altLang="ja-JP"/>
          </a:p>
          <a:p>
            <a:r>
              <a:rPr kumimoji="1" lang="ja-JP" altLang="en-US"/>
              <a:t>ここにスライドの本文が入ります。ここにスライドの本文が入ります。</a:t>
            </a: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649A8F5B-EA0E-4CEC-9F37-4BDF922E260C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024995" y="1255609"/>
            <a:ext cx="5181599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90222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コンテンツ・図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874426C3-ACD0-4221-AABC-5BAC58925D32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84CBD9E6-98AA-D80E-F81F-3D585D6E792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5646" y="1318780"/>
            <a:ext cx="3608487" cy="5490008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D0CFC05-B69F-8180-9463-F28EA36C806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5042067" y="2675635"/>
            <a:ext cx="4523138" cy="63710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85750" indent="-28575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8A96C9E8-C08A-7F05-C4FF-61BF070C0D5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041431" y="3506456"/>
            <a:ext cx="4976760" cy="10420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D06B046-2FA1-2E0A-2507-36C0689DC95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022580" y="4841167"/>
            <a:ext cx="4523138" cy="63710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85750" indent="-28575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1" name="テキスト プレースホルダー 2">
            <a:extLst>
              <a:ext uri="{FF2B5EF4-FFF2-40B4-BE49-F238E27FC236}">
                <a16:creationId xmlns:a16="http://schemas.microsoft.com/office/drawing/2014/main" id="{CB73A766-CC4E-F33B-3087-394173D449B6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21944" y="5671988"/>
            <a:ext cx="4996247" cy="10420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4EBE146F-2464-4DF5-9B03-5B65D002124B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5370950" y="2082502"/>
            <a:ext cx="5181599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8" name="タイトル 7">
            <a:extLst>
              <a:ext uri="{FF2B5EF4-FFF2-40B4-BE49-F238E27FC236}">
                <a16:creationId xmlns:a16="http://schemas.microsoft.com/office/drawing/2014/main" id="{F251BEF1-A62E-4919-B3A7-B04D1CB1DB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7897" y="1392587"/>
            <a:ext cx="5572758" cy="497445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</a:t>
            </a:r>
            <a:br>
              <a:rPr lang="en-US" altLang="ja-JP"/>
            </a:br>
            <a:r>
              <a:rPr lang="ja-JP" altLang="en-US"/>
              <a:t>入ります。</a:t>
            </a:r>
          </a:p>
        </p:txBody>
      </p:sp>
      <p:sp>
        <p:nvSpPr>
          <p:cNvPr id="29" name="スライド番号プレースホルダー 5">
            <a:extLst>
              <a:ext uri="{FF2B5EF4-FFF2-40B4-BE49-F238E27FC236}">
                <a16:creationId xmlns:a16="http://schemas.microsoft.com/office/drawing/2014/main" id="{092DB99E-B52A-4818-B7A4-E093BB8E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0" name="テキスト プレースホルダー 18">
            <a:extLst>
              <a:ext uri="{FF2B5EF4-FFF2-40B4-BE49-F238E27FC236}">
                <a16:creationId xmlns:a16="http://schemas.microsoft.com/office/drawing/2014/main" id="{77D77511-B1D7-46ED-8BD1-419CDD11EB59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184960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2124277"/>
            <a:ext cx="4523138" cy="63710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85750" indent="-28575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タイトル 7">
            <a:extLst>
              <a:ext uri="{FF2B5EF4-FFF2-40B4-BE49-F238E27FC236}">
                <a16:creationId xmlns:a16="http://schemas.microsoft.com/office/drawing/2014/main" id="{7A4377EE-1A01-0EA5-FBC6-7469F7A19F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1106" y="972730"/>
            <a:ext cx="9221689" cy="912717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400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A19FE5FD-F96D-73D5-68A3-29B24E4E055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1135368" y="1402937"/>
            <a:ext cx="8018860" cy="3971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3A9D15D2-5638-F62F-FDBE-9816BA24D32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35820" y="2774474"/>
            <a:ext cx="4543261" cy="9127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/>
          </a:p>
        </p:txBody>
      </p:sp>
      <p:sp>
        <p:nvSpPr>
          <p:cNvPr id="15" name="図プレースホルダー 14">
            <a:extLst>
              <a:ext uri="{FF2B5EF4-FFF2-40B4-BE49-F238E27FC236}">
                <a16:creationId xmlns:a16="http://schemas.microsoft.com/office/drawing/2014/main" id="{3DBE0437-DE4B-74C6-82F8-63525356AC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6600" y="3779837"/>
            <a:ext cx="4522788" cy="3043238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0B0856A-F3B9-D5AE-DDDD-6AE3134ED3E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432075" y="2124277"/>
            <a:ext cx="4523138" cy="63710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85750" indent="-285750">
              <a:buFont typeface="Wingdings" panose="05000000000000000000" pitchFamily="2" charset="2"/>
              <a:buChar char="l"/>
              <a:defRPr sz="1800" b="1">
                <a:solidFill>
                  <a:srgbClr val="1286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C83E9722-71CB-FEB2-2624-A87B917BE97D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431439" y="2774474"/>
            <a:ext cx="4543261" cy="9127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500" b="0">
                <a:solidFill>
                  <a:schemeClr val="tx1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/>
          </a:p>
        </p:txBody>
      </p:sp>
      <p:sp>
        <p:nvSpPr>
          <p:cNvPr id="18" name="図プレースホルダー 14">
            <a:extLst>
              <a:ext uri="{FF2B5EF4-FFF2-40B4-BE49-F238E27FC236}">
                <a16:creationId xmlns:a16="http://schemas.microsoft.com/office/drawing/2014/main" id="{AC9E6F84-FAB0-D20F-E176-899670EB60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32219" y="3779837"/>
            <a:ext cx="4522788" cy="3043238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F28EE644-6182-4677-BEF8-771CFEDF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2343" y="444536"/>
            <a:ext cx="901419" cy="402483"/>
          </a:xfrm>
        </p:spPr>
        <p:txBody>
          <a:bodyPr/>
          <a:lstStyle/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5AD9087A-3044-4C46-A107-1501C0279BA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8398342" y="517106"/>
            <a:ext cx="1995420" cy="39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90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268440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1B75-33B2-441C-9862-62309BA91116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FF46-5C5E-4EB7-8E01-83AD8C5802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68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8945" y="444536"/>
            <a:ext cx="114481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93B85B92-6999-54FA-9A8A-74F27B574633}"/>
              </a:ext>
            </a:extLst>
          </p:cNvPr>
          <p:cNvSpPr/>
          <p:nvPr userDrawn="1"/>
        </p:nvSpPr>
        <p:spPr>
          <a:xfrm>
            <a:off x="0" y="1"/>
            <a:ext cx="2008202" cy="328114"/>
          </a:xfrm>
          <a:custGeom>
            <a:avLst/>
            <a:gdLst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860606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598212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606" h="297659">
                <a:moveTo>
                  <a:pt x="0" y="0"/>
                </a:moveTo>
                <a:lnTo>
                  <a:pt x="1860606" y="0"/>
                </a:lnTo>
                <a:lnTo>
                  <a:pt x="1598212" y="297659"/>
                </a:lnTo>
                <a:lnTo>
                  <a:pt x="0" y="2976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4C3F1">
                  <a:alpha val="60000"/>
                </a:srgbClr>
              </a:gs>
              <a:gs pos="99000">
                <a:srgbClr val="336AA9"/>
              </a:gs>
              <a:gs pos="78000">
                <a:srgbClr val="54C3F1"/>
              </a:gs>
              <a:gs pos="100000">
                <a:srgbClr val="1C2B76">
                  <a:alpha val="62000"/>
                </a:srgbClr>
              </a:gs>
            </a:gsLst>
            <a:lin ang="192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/>
              <a:t>Hyogo Prefecture</a:t>
            </a:r>
            <a:endParaRPr kumimoji="1" lang="ja-JP" altLang="en-US" sz="1000" b="1"/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id="{D3F62935-B6C3-C9A6-FBC4-B0A3D3FB3D43}"/>
              </a:ext>
            </a:extLst>
          </p:cNvPr>
          <p:cNvSpPr/>
          <p:nvPr userDrawn="1"/>
        </p:nvSpPr>
        <p:spPr>
          <a:xfrm>
            <a:off x="1" y="6332597"/>
            <a:ext cx="463431" cy="1227078"/>
          </a:xfrm>
          <a:prstGeom prst="rtTriangle">
            <a:avLst/>
          </a:prstGeom>
          <a:gradFill flip="none" rotWithShape="1">
            <a:gsLst>
              <a:gs pos="0">
                <a:srgbClr val="54C3F1">
                  <a:alpha val="60000"/>
                </a:srgbClr>
              </a:gs>
              <a:gs pos="35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6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D4A2BFE-81ED-C6AA-1374-1A4DDB6F956A}"/>
              </a:ext>
            </a:extLst>
          </p:cNvPr>
          <p:cNvGrpSpPr/>
          <p:nvPr userDrawn="1"/>
        </p:nvGrpSpPr>
        <p:grpSpPr>
          <a:xfrm>
            <a:off x="9571229" y="2012414"/>
            <a:ext cx="1120584" cy="5552048"/>
            <a:chOff x="7454811" y="1695961"/>
            <a:chExt cx="1180103" cy="5036718"/>
          </a:xfrm>
        </p:grpSpPr>
        <p:sp>
          <p:nvSpPr>
            <p:cNvPr id="10" name="直角三角形 11">
              <a:extLst>
                <a:ext uri="{FF2B5EF4-FFF2-40B4-BE49-F238E27FC236}">
                  <a16:creationId xmlns:a16="http://schemas.microsoft.com/office/drawing/2014/main" id="{228F2ADF-3698-4893-99B2-545EB81FB631}"/>
                </a:ext>
              </a:extLst>
            </p:cNvPr>
            <p:cNvSpPr/>
            <p:nvPr userDrawn="1"/>
          </p:nvSpPr>
          <p:spPr>
            <a:xfrm flipH="1">
              <a:off x="7454811" y="3491463"/>
              <a:ext cx="961027" cy="3241216"/>
            </a:xfrm>
            <a:custGeom>
              <a:avLst/>
              <a:gdLst>
                <a:gd name="connsiteX0" fmla="*/ 0 w 616713"/>
                <a:gd name="connsiteY0" fmla="*/ 3502550 h 3502550"/>
                <a:gd name="connsiteX1" fmla="*/ 0 w 616713"/>
                <a:gd name="connsiteY1" fmla="*/ 0 h 3502550"/>
                <a:gd name="connsiteX2" fmla="*/ 616713 w 616713"/>
                <a:gd name="connsiteY2" fmla="*/ 3502550 h 3502550"/>
                <a:gd name="connsiteX3" fmla="*/ 0 w 616713"/>
                <a:gd name="connsiteY3" fmla="*/ 3502550 h 3502550"/>
                <a:gd name="connsiteX0" fmla="*/ 349858 w 966571"/>
                <a:gd name="connsiteY0" fmla="*/ 3470745 h 3470745"/>
                <a:gd name="connsiteX1" fmla="*/ 0 w 966571"/>
                <a:gd name="connsiteY1" fmla="*/ 0 h 3470745"/>
                <a:gd name="connsiteX2" fmla="*/ 966571 w 966571"/>
                <a:gd name="connsiteY2" fmla="*/ 3470745 h 3470745"/>
                <a:gd name="connsiteX3" fmla="*/ 349858 w 966571"/>
                <a:gd name="connsiteY3" fmla="*/ 3470745 h 3470745"/>
                <a:gd name="connsiteX0" fmla="*/ 0 w 616713"/>
                <a:gd name="connsiteY0" fmla="*/ 3279914 h 3279914"/>
                <a:gd name="connsiteX1" fmla="*/ 119269 w 616713"/>
                <a:gd name="connsiteY1" fmla="*/ 0 h 3279914"/>
                <a:gd name="connsiteX2" fmla="*/ 616713 w 616713"/>
                <a:gd name="connsiteY2" fmla="*/ 3279914 h 3279914"/>
                <a:gd name="connsiteX3" fmla="*/ 0 w 616713"/>
                <a:gd name="connsiteY3" fmla="*/ 3279914 h 3279914"/>
                <a:gd name="connsiteX0" fmla="*/ 341906 w 958619"/>
                <a:gd name="connsiteY0" fmla="*/ 3279914 h 3279914"/>
                <a:gd name="connsiteX1" fmla="*/ 0 w 958619"/>
                <a:gd name="connsiteY1" fmla="*/ 0 h 3279914"/>
                <a:gd name="connsiteX2" fmla="*/ 958619 w 958619"/>
                <a:gd name="connsiteY2" fmla="*/ 3279914 h 3279914"/>
                <a:gd name="connsiteX3" fmla="*/ 341906 w 958619"/>
                <a:gd name="connsiteY3" fmla="*/ 3279914 h 3279914"/>
                <a:gd name="connsiteX0" fmla="*/ 421419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21419 w 958619"/>
                <a:gd name="connsiteY3" fmla="*/ 3295817 h 3295817"/>
                <a:gd name="connsiteX0" fmla="*/ 405517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05517 w 958619"/>
                <a:gd name="connsiteY3" fmla="*/ 3295817 h 3295817"/>
                <a:gd name="connsiteX0" fmla="*/ 384252 w 937354"/>
                <a:gd name="connsiteY0" fmla="*/ 3258603 h 3258603"/>
                <a:gd name="connsiteX1" fmla="*/ 0 w 937354"/>
                <a:gd name="connsiteY1" fmla="*/ 0 h 3258603"/>
                <a:gd name="connsiteX2" fmla="*/ 937354 w 937354"/>
                <a:gd name="connsiteY2" fmla="*/ 3242700 h 3258603"/>
                <a:gd name="connsiteX3" fmla="*/ 384252 w 937354"/>
                <a:gd name="connsiteY3" fmla="*/ 3258603 h 3258603"/>
                <a:gd name="connsiteX0" fmla="*/ 405517 w 958619"/>
                <a:gd name="connsiteY0" fmla="*/ 3253287 h 3253287"/>
                <a:gd name="connsiteX1" fmla="*/ 0 w 958619"/>
                <a:gd name="connsiteY1" fmla="*/ 0 h 3253287"/>
                <a:gd name="connsiteX2" fmla="*/ 958619 w 958619"/>
                <a:gd name="connsiteY2" fmla="*/ 3237384 h 3253287"/>
                <a:gd name="connsiteX3" fmla="*/ 405517 w 958619"/>
                <a:gd name="connsiteY3" fmla="*/ 3253287 h 3253287"/>
                <a:gd name="connsiteX0" fmla="*/ 405517 w 958619"/>
                <a:gd name="connsiteY0" fmla="*/ 3242655 h 3242655"/>
                <a:gd name="connsiteX1" fmla="*/ 0 w 958619"/>
                <a:gd name="connsiteY1" fmla="*/ 0 h 3242655"/>
                <a:gd name="connsiteX2" fmla="*/ 958619 w 958619"/>
                <a:gd name="connsiteY2" fmla="*/ 3237384 h 3242655"/>
                <a:gd name="connsiteX3" fmla="*/ 405517 w 958619"/>
                <a:gd name="connsiteY3" fmla="*/ 3242655 h 3242655"/>
                <a:gd name="connsiteX0" fmla="*/ 618168 w 958619"/>
                <a:gd name="connsiteY0" fmla="*/ 3178859 h 3237384"/>
                <a:gd name="connsiteX1" fmla="*/ 0 w 958619"/>
                <a:gd name="connsiteY1" fmla="*/ 0 h 3237384"/>
                <a:gd name="connsiteX2" fmla="*/ 958619 w 958619"/>
                <a:gd name="connsiteY2" fmla="*/ 3237384 h 3237384"/>
                <a:gd name="connsiteX3" fmla="*/ 618168 w 958619"/>
                <a:gd name="connsiteY3" fmla="*/ 3178859 h 3237384"/>
                <a:gd name="connsiteX0" fmla="*/ 400201 w 958619"/>
                <a:gd name="connsiteY0" fmla="*/ 3242654 h 3242654"/>
                <a:gd name="connsiteX1" fmla="*/ 0 w 958619"/>
                <a:gd name="connsiteY1" fmla="*/ 0 h 3242654"/>
                <a:gd name="connsiteX2" fmla="*/ 958619 w 958619"/>
                <a:gd name="connsiteY2" fmla="*/ 3237384 h 3242654"/>
                <a:gd name="connsiteX3" fmla="*/ 400201 w 958619"/>
                <a:gd name="connsiteY3" fmla="*/ 3242654 h 3242654"/>
                <a:gd name="connsiteX0" fmla="*/ 415676 w 974094"/>
                <a:gd name="connsiteY0" fmla="*/ 3649403 h 3649403"/>
                <a:gd name="connsiteX1" fmla="*/ 0 w 974094"/>
                <a:gd name="connsiteY1" fmla="*/ 0 h 3649403"/>
                <a:gd name="connsiteX2" fmla="*/ 974094 w 974094"/>
                <a:gd name="connsiteY2" fmla="*/ 3644133 h 3649403"/>
                <a:gd name="connsiteX3" fmla="*/ 415676 w 974094"/>
                <a:gd name="connsiteY3" fmla="*/ 3649403 h 3649403"/>
                <a:gd name="connsiteX0" fmla="*/ 222243 w 780661"/>
                <a:gd name="connsiteY0" fmla="*/ 3291077 h 3291077"/>
                <a:gd name="connsiteX1" fmla="*/ 0 w 780661"/>
                <a:gd name="connsiteY1" fmla="*/ 0 h 3291077"/>
                <a:gd name="connsiteX2" fmla="*/ 780661 w 780661"/>
                <a:gd name="connsiteY2" fmla="*/ 3285807 h 3291077"/>
                <a:gd name="connsiteX3" fmla="*/ 222243 w 780661"/>
                <a:gd name="connsiteY3" fmla="*/ 3291077 h 3291077"/>
                <a:gd name="connsiteX0" fmla="*/ 222243 w 771866"/>
                <a:gd name="connsiteY0" fmla="*/ 3291077 h 3314861"/>
                <a:gd name="connsiteX1" fmla="*/ 0 w 771866"/>
                <a:gd name="connsiteY1" fmla="*/ 0 h 3314861"/>
                <a:gd name="connsiteX2" fmla="*/ 771866 w 771866"/>
                <a:gd name="connsiteY2" fmla="*/ 3314861 h 3314861"/>
                <a:gd name="connsiteX3" fmla="*/ 222243 w 771866"/>
                <a:gd name="connsiteY3" fmla="*/ 3291077 h 3314861"/>
                <a:gd name="connsiteX0" fmla="*/ 222243 w 780661"/>
                <a:gd name="connsiteY0" fmla="*/ 3291077 h 3295492"/>
                <a:gd name="connsiteX1" fmla="*/ 0 w 780661"/>
                <a:gd name="connsiteY1" fmla="*/ 0 h 3295492"/>
                <a:gd name="connsiteX2" fmla="*/ 780661 w 780661"/>
                <a:gd name="connsiteY2" fmla="*/ 3295492 h 3295492"/>
                <a:gd name="connsiteX3" fmla="*/ 222243 w 780661"/>
                <a:gd name="connsiteY3" fmla="*/ 3291077 h 329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0661" h="3295492">
                  <a:moveTo>
                    <a:pt x="222243" y="3291077"/>
                  </a:moveTo>
                  <a:lnTo>
                    <a:pt x="0" y="0"/>
                  </a:lnTo>
                  <a:lnTo>
                    <a:pt x="780661" y="3295492"/>
                  </a:lnTo>
                  <a:lnTo>
                    <a:pt x="222243" y="329107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8000">
                  <a:srgbClr val="54C3F1"/>
                </a:gs>
                <a:gs pos="100000">
                  <a:srgbClr val="1C2B76">
                    <a:alpha val="80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60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7B2AB7C1-FA45-361B-142A-1F27F0B554CD}"/>
                </a:ext>
              </a:extLst>
            </p:cNvPr>
            <p:cNvSpPr/>
            <p:nvPr userDrawn="1"/>
          </p:nvSpPr>
          <p:spPr>
            <a:xfrm flipH="1">
              <a:off x="8007151" y="1695961"/>
              <a:ext cx="627763" cy="5032375"/>
            </a:xfrm>
            <a:prstGeom prst="rtTriangle">
              <a:avLst/>
            </a:pr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9000">
                  <a:srgbClr val="54C3F1"/>
                </a:gs>
                <a:gs pos="100000">
                  <a:srgbClr val="1C2B76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60"/>
            </a:p>
          </p:txBody>
        </p:sp>
      </p:grpSp>
    </p:spTree>
    <p:extLst>
      <p:ext uri="{BB962C8B-B14F-4D97-AF65-F5344CB8AC3E}">
        <p14:creationId xmlns:p14="http://schemas.microsoft.com/office/powerpoint/2010/main" val="89839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24" r:id="rId2"/>
    <p:sldLayoutId id="2147483827" r:id="rId3"/>
    <p:sldLayoutId id="2147483825" r:id="rId4"/>
    <p:sldLayoutId id="2147483852" r:id="rId5"/>
    <p:sldLayoutId id="2147483826" r:id="rId6"/>
    <p:sldLayoutId id="2147483800" r:id="rId7"/>
    <p:sldLayoutId id="2147483801" r:id="rId8"/>
    <p:sldLayoutId id="2147483854" r:id="rId9"/>
    <p:sldLayoutId id="2147483857" r:id="rId10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50000"/>
        </a:lnSpc>
        <a:spcBef>
          <a:spcPts val="1102"/>
        </a:spcBef>
        <a:buFont typeface="Arial" panose="020B0604020202020204" pitchFamily="34" charset="0"/>
        <a:buNone/>
        <a:defRPr kumimoji="1" sz="900" b="1" kern="1200">
          <a:solidFill>
            <a:schemeClr val="bg1">
              <a:lumMod val="65000"/>
            </a:schemeClr>
          </a:solidFill>
          <a:latin typeface="+mn-ea"/>
          <a:ea typeface="+mn-ea"/>
          <a:cs typeface="+mn-cs"/>
        </a:defRPr>
      </a:lvl1pPr>
      <a:lvl2pPr marL="503971" indent="0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None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93B85B92-6999-54FA-9A8A-74F27B574633}"/>
              </a:ext>
            </a:extLst>
          </p:cNvPr>
          <p:cNvSpPr/>
          <p:nvPr userDrawn="1"/>
        </p:nvSpPr>
        <p:spPr>
          <a:xfrm>
            <a:off x="0" y="1"/>
            <a:ext cx="2008202" cy="328114"/>
          </a:xfrm>
          <a:custGeom>
            <a:avLst/>
            <a:gdLst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860606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598212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606" h="297659">
                <a:moveTo>
                  <a:pt x="0" y="0"/>
                </a:moveTo>
                <a:lnTo>
                  <a:pt x="1860606" y="0"/>
                </a:lnTo>
                <a:lnTo>
                  <a:pt x="1598212" y="297659"/>
                </a:lnTo>
                <a:lnTo>
                  <a:pt x="0" y="2976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4C3F1">
                  <a:alpha val="60000"/>
                </a:srgbClr>
              </a:gs>
              <a:gs pos="99000">
                <a:srgbClr val="336AA9"/>
              </a:gs>
              <a:gs pos="78000">
                <a:srgbClr val="54C3F1"/>
              </a:gs>
              <a:gs pos="100000">
                <a:srgbClr val="1C2B76">
                  <a:alpha val="62000"/>
                </a:srgbClr>
              </a:gs>
            </a:gsLst>
            <a:lin ang="192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/>
              <a:t>Hyogo Prefecture</a:t>
            </a:r>
            <a:endParaRPr kumimoji="1" lang="ja-JP" altLang="en-US" sz="1000" b="1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343E82C-B68F-3FAC-E480-20560C655D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49" t="25008" r="6663" b="19430"/>
          <a:stretch/>
        </p:blipFill>
        <p:spPr>
          <a:xfrm>
            <a:off x="7020732" y="1906291"/>
            <a:ext cx="2991173" cy="4200041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05C125A-2EC9-8C6D-763F-34AD4C573132}"/>
              </a:ext>
            </a:extLst>
          </p:cNvPr>
          <p:cNvSpPr/>
          <p:nvPr userDrawn="1"/>
        </p:nvSpPr>
        <p:spPr>
          <a:xfrm>
            <a:off x="-325464" y="7327197"/>
            <a:ext cx="11181017" cy="371960"/>
          </a:xfrm>
          <a:prstGeom prst="rect">
            <a:avLst/>
          </a:prstGeom>
          <a:gradFill>
            <a:gsLst>
              <a:gs pos="0">
                <a:srgbClr val="96DBF6"/>
              </a:gs>
              <a:gs pos="51000">
                <a:srgbClr val="6ECDF3"/>
              </a:gs>
              <a:gs pos="100000">
                <a:srgbClr val="6882AE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09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50000"/>
        </a:lnSpc>
        <a:spcBef>
          <a:spcPts val="1102"/>
        </a:spcBef>
        <a:buFont typeface="Arial" panose="020B0604020202020204" pitchFamily="34" charset="0"/>
        <a:buNone/>
        <a:defRPr kumimoji="1" sz="900" b="1" kern="1200">
          <a:solidFill>
            <a:schemeClr val="bg1">
              <a:lumMod val="65000"/>
            </a:schemeClr>
          </a:solidFill>
          <a:latin typeface="+mn-ea"/>
          <a:ea typeface="+mn-ea"/>
          <a:cs typeface="+mn-cs"/>
        </a:defRPr>
      </a:lvl1pPr>
      <a:lvl2pPr marL="503971" indent="0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None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ea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  <a:alpha val="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9010-E94B-42C8-BAA4-F5919D92C982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8" name="直角三角形 17">
            <a:extLst>
              <a:ext uri="{FF2B5EF4-FFF2-40B4-BE49-F238E27FC236}">
                <a16:creationId xmlns:a16="http://schemas.microsoft.com/office/drawing/2014/main" id="{27BBF586-16FF-EA02-85BC-FE57C9BE5DDC}"/>
              </a:ext>
            </a:extLst>
          </p:cNvPr>
          <p:cNvSpPr/>
          <p:nvPr userDrawn="1"/>
        </p:nvSpPr>
        <p:spPr>
          <a:xfrm rot="10800000">
            <a:off x="7932145" y="0"/>
            <a:ext cx="2759668" cy="1244906"/>
          </a:xfrm>
          <a:prstGeom prst="rtTriangle">
            <a:avLst/>
          </a:prstGeom>
          <a:gradFill>
            <a:gsLst>
              <a:gs pos="0">
                <a:srgbClr val="73CBF3"/>
              </a:gs>
              <a:gs pos="72000">
                <a:srgbClr val="44ADDE"/>
              </a:gs>
              <a:gs pos="100000">
                <a:srgbClr val="2C76AE">
                  <a:lumMod val="55000"/>
                  <a:lumOff val="45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角三角形 18">
            <a:extLst>
              <a:ext uri="{FF2B5EF4-FFF2-40B4-BE49-F238E27FC236}">
                <a16:creationId xmlns:a16="http://schemas.microsoft.com/office/drawing/2014/main" id="{8A18CB1B-2666-396E-C218-817F58FDC070}"/>
              </a:ext>
            </a:extLst>
          </p:cNvPr>
          <p:cNvSpPr/>
          <p:nvPr userDrawn="1"/>
        </p:nvSpPr>
        <p:spPr>
          <a:xfrm rot="10800000">
            <a:off x="8753922" y="-357"/>
            <a:ext cx="1937891" cy="1608820"/>
          </a:xfrm>
          <a:prstGeom prst="rtTriangle">
            <a:avLst/>
          </a:prstGeom>
          <a:gradFill>
            <a:gsLst>
              <a:gs pos="0">
                <a:srgbClr val="73CBF3">
                  <a:lumMod val="45000"/>
                  <a:lumOff val="55000"/>
                </a:srgbClr>
              </a:gs>
              <a:gs pos="44000">
                <a:srgbClr val="44ADDE">
                  <a:lumMod val="92000"/>
                </a:srgbClr>
              </a:gs>
              <a:gs pos="100000">
                <a:srgbClr val="2C76AE">
                  <a:lumMod val="90000"/>
                  <a:lumOff val="10000"/>
                </a:srgbClr>
              </a:gs>
            </a:gsLst>
            <a:lin ang="16800000" scaled="0"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A3600A2-0833-00C8-FCA5-0074C7C7FC55}"/>
              </a:ext>
            </a:extLst>
          </p:cNvPr>
          <p:cNvSpPr/>
          <p:nvPr userDrawn="1"/>
        </p:nvSpPr>
        <p:spPr>
          <a:xfrm>
            <a:off x="9311979" y="0"/>
            <a:ext cx="1379834" cy="1156771"/>
          </a:xfrm>
          <a:custGeom>
            <a:avLst/>
            <a:gdLst>
              <a:gd name="connsiteX0" fmla="*/ 0 w 936434"/>
              <a:gd name="connsiteY0" fmla="*/ 0 h 936434"/>
              <a:gd name="connsiteX1" fmla="*/ 936434 w 936434"/>
              <a:gd name="connsiteY1" fmla="*/ 0 h 936434"/>
              <a:gd name="connsiteX2" fmla="*/ 936434 w 936434"/>
              <a:gd name="connsiteY2" fmla="*/ 936434 h 936434"/>
              <a:gd name="connsiteX3" fmla="*/ 0 w 936434"/>
              <a:gd name="connsiteY3" fmla="*/ 936434 h 936434"/>
              <a:gd name="connsiteX4" fmla="*/ 0 w 936434"/>
              <a:gd name="connsiteY4" fmla="*/ 0 h 936434"/>
              <a:gd name="connsiteX0" fmla="*/ 0 w 1355075"/>
              <a:gd name="connsiteY0" fmla="*/ 0 h 936434"/>
              <a:gd name="connsiteX1" fmla="*/ 1355075 w 1355075"/>
              <a:gd name="connsiteY1" fmla="*/ 0 h 936434"/>
              <a:gd name="connsiteX2" fmla="*/ 1355075 w 1355075"/>
              <a:gd name="connsiteY2" fmla="*/ 936434 h 936434"/>
              <a:gd name="connsiteX3" fmla="*/ 418641 w 1355075"/>
              <a:gd name="connsiteY3" fmla="*/ 936434 h 936434"/>
              <a:gd name="connsiteX4" fmla="*/ 0 w 1355075"/>
              <a:gd name="connsiteY4" fmla="*/ 0 h 936434"/>
              <a:gd name="connsiteX0" fmla="*/ 0 w 1465244"/>
              <a:gd name="connsiteY0" fmla="*/ 0 h 1311007"/>
              <a:gd name="connsiteX1" fmla="*/ 1355075 w 1465244"/>
              <a:gd name="connsiteY1" fmla="*/ 0 h 1311007"/>
              <a:gd name="connsiteX2" fmla="*/ 1465244 w 1465244"/>
              <a:gd name="connsiteY2" fmla="*/ 1311007 h 1311007"/>
              <a:gd name="connsiteX3" fmla="*/ 418641 w 1465244"/>
              <a:gd name="connsiteY3" fmla="*/ 936434 h 1311007"/>
              <a:gd name="connsiteX4" fmla="*/ 0 w 1465244"/>
              <a:gd name="connsiteY4" fmla="*/ 0 h 1311007"/>
              <a:gd name="connsiteX0" fmla="*/ 0 w 1465244"/>
              <a:gd name="connsiteY0" fmla="*/ 0 h 1311007"/>
              <a:gd name="connsiteX1" fmla="*/ 1355075 w 1465244"/>
              <a:gd name="connsiteY1" fmla="*/ 0 h 1311007"/>
              <a:gd name="connsiteX2" fmla="*/ 1465244 w 1465244"/>
              <a:gd name="connsiteY2" fmla="*/ 1311007 h 1311007"/>
              <a:gd name="connsiteX3" fmla="*/ 826265 w 1465244"/>
              <a:gd name="connsiteY3" fmla="*/ 1145754 h 1311007"/>
              <a:gd name="connsiteX4" fmla="*/ 0 w 1465244"/>
              <a:gd name="connsiteY4" fmla="*/ 0 h 1311007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826265 w 1586430"/>
              <a:gd name="connsiteY3" fmla="*/ 1145754 h 1322024"/>
              <a:gd name="connsiteX4" fmla="*/ 0 w 1586430"/>
              <a:gd name="connsiteY4" fmla="*/ 0 h 1322024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815248 w 1586430"/>
              <a:gd name="connsiteY3" fmla="*/ 1156771 h 1322024"/>
              <a:gd name="connsiteX4" fmla="*/ 0 w 1586430"/>
              <a:gd name="connsiteY4" fmla="*/ 0 h 1322024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771444 w 1586430"/>
              <a:gd name="connsiteY3" fmla="*/ 1145886 h 1322024"/>
              <a:gd name="connsiteX4" fmla="*/ 0 w 1586430"/>
              <a:gd name="connsiteY4" fmla="*/ 0 h 132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6430" h="1322024">
                <a:moveTo>
                  <a:pt x="0" y="0"/>
                </a:moveTo>
                <a:lnTo>
                  <a:pt x="1355075" y="0"/>
                </a:lnTo>
                <a:lnTo>
                  <a:pt x="1586430" y="1322024"/>
                </a:lnTo>
                <a:lnTo>
                  <a:pt x="771444" y="114588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3CBF3">
                  <a:alpha val="0"/>
                </a:srgbClr>
              </a:gs>
              <a:gs pos="44000">
                <a:srgbClr val="44ADDE">
                  <a:alpha val="60000"/>
                </a:srgbClr>
              </a:gs>
              <a:gs pos="100000">
                <a:srgbClr val="2C76AE">
                  <a:alpha val="0"/>
                </a:srgb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35254778-A53A-8E61-546B-B451F41128C3}"/>
              </a:ext>
            </a:extLst>
          </p:cNvPr>
          <p:cNvSpPr/>
          <p:nvPr userDrawn="1"/>
        </p:nvSpPr>
        <p:spPr>
          <a:xfrm>
            <a:off x="-26126" y="5800363"/>
            <a:ext cx="1937891" cy="1608820"/>
          </a:xfrm>
          <a:prstGeom prst="rtTriangle">
            <a:avLst/>
          </a:prstGeom>
          <a:gradFill>
            <a:gsLst>
              <a:gs pos="0">
                <a:srgbClr val="73CBF3"/>
              </a:gs>
              <a:gs pos="44000">
                <a:srgbClr val="44ADDE"/>
              </a:gs>
              <a:gs pos="100000">
                <a:srgbClr val="2C76AE">
                  <a:lumMod val="0"/>
                  <a:lumOff val="100000"/>
                </a:srgbClr>
              </a:gs>
            </a:gsLst>
            <a:lin ang="18600000" scaled="0"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DD09D415-D2BF-6F7A-CCD8-169698A63E1F}"/>
              </a:ext>
            </a:extLst>
          </p:cNvPr>
          <p:cNvSpPr/>
          <p:nvPr userDrawn="1"/>
        </p:nvSpPr>
        <p:spPr>
          <a:xfrm>
            <a:off x="-26126" y="6327832"/>
            <a:ext cx="2759668" cy="1244906"/>
          </a:xfrm>
          <a:prstGeom prst="rtTriangle">
            <a:avLst/>
          </a:prstGeom>
          <a:gradFill>
            <a:gsLst>
              <a:gs pos="0">
                <a:srgbClr val="73CBF3"/>
              </a:gs>
              <a:gs pos="52000">
                <a:srgbClr val="44ADDE"/>
              </a:gs>
              <a:gs pos="100000">
                <a:srgbClr val="2C76AE">
                  <a:lumMod val="46000"/>
                  <a:lumOff val="54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19">
            <a:extLst>
              <a:ext uri="{FF2B5EF4-FFF2-40B4-BE49-F238E27FC236}">
                <a16:creationId xmlns:a16="http://schemas.microsoft.com/office/drawing/2014/main" id="{13C70423-9A55-676E-A38F-3771DCE9D391}"/>
              </a:ext>
            </a:extLst>
          </p:cNvPr>
          <p:cNvSpPr/>
          <p:nvPr userDrawn="1"/>
        </p:nvSpPr>
        <p:spPr>
          <a:xfrm rot="10800000">
            <a:off x="-281903" y="6224646"/>
            <a:ext cx="2033930" cy="1451275"/>
          </a:xfrm>
          <a:custGeom>
            <a:avLst/>
            <a:gdLst>
              <a:gd name="connsiteX0" fmla="*/ 0 w 936434"/>
              <a:gd name="connsiteY0" fmla="*/ 0 h 936434"/>
              <a:gd name="connsiteX1" fmla="*/ 936434 w 936434"/>
              <a:gd name="connsiteY1" fmla="*/ 0 h 936434"/>
              <a:gd name="connsiteX2" fmla="*/ 936434 w 936434"/>
              <a:gd name="connsiteY2" fmla="*/ 936434 h 936434"/>
              <a:gd name="connsiteX3" fmla="*/ 0 w 936434"/>
              <a:gd name="connsiteY3" fmla="*/ 936434 h 936434"/>
              <a:gd name="connsiteX4" fmla="*/ 0 w 936434"/>
              <a:gd name="connsiteY4" fmla="*/ 0 h 936434"/>
              <a:gd name="connsiteX0" fmla="*/ 0 w 1355075"/>
              <a:gd name="connsiteY0" fmla="*/ 0 h 936434"/>
              <a:gd name="connsiteX1" fmla="*/ 1355075 w 1355075"/>
              <a:gd name="connsiteY1" fmla="*/ 0 h 936434"/>
              <a:gd name="connsiteX2" fmla="*/ 1355075 w 1355075"/>
              <a:gd name="connsiteY2" fmla="*/ 936434 h 936434"/>
              <a:gd name="connsiteX3" fmla="*/ 418641 w 1355075"/>
              <a:gd name="connsiteY3" fmla="*/ 936434 h 936434"/>
              <a:gd name="connsiteX4" fmla="*/ 0 w 1355075"/>
              <a:gd name="connsiteY4" fmla="*/ 0 h 936434"/>
              <a:gd name="connsiteX0" fmla="*/ 0 w 1465244"/>
              <a:gd name="connsiteY0" fmla="*/ 0 h 1311007"/>
              <a:gd name="connsiteX1" fmla="*/ 1355075 w 1465244"/>
              <a:gd name="connsiteY1" fmla="*/ 0 h 1311007"/>
              <a:gd name="connsiteX2" fmla="*/ 1465244 w 1465244"/>
              <a:gd name="connsiteY2" fmla="*/ 1311007 h 1311007"/>
              <a:gd name="connsiteX3" fmla="*/ 418641 w 1465244"/>
              <a:gd name="connsiteY3" fmla="*/ 936434 h 1311007"/>
              <a:gd name="connsiteX4" fmla="*/ 0 w 1465244"/>
              <a:gd name="connsiteY4" fmla="*/ 0 h 1311007"/>
              <a:gd name="connsiteX0" fmla="*/ 0 w 1465244"/>
              <a:gd name="connsiteY0" fmla="*/ 0 h 1311007"/>
              <a:gd name="connsiteX1" fmla="*/ 1355075 w 1465244"/>
              <a:gd name="connsiteY1" fmla="*/ 0 h 1311007"/>
              <a:gd name="connsiteX2" fmla="*/ 1465244 w 1465244"/>
              <a:gd name="connsiteY2" fmla="*/ 1311007 h 1311007"/>
              <a:gd name="connsiteX3" fmla="*/ 826265 w 1465244"/>
              <a:gd name="connsiteY3" fmla="*/ 1145754 h 1311007"/>
              <a:gd name="connsiteX4" fmla="*/ 0 w 1465244"/>
              <a:gd name="connsiteY4" fmla="*/ 0 h 1311007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826265 w 1586430"/>
              <a:gd name="connsiteY3" fmla="*/ 1145754 h 1322024"/>
              <a:gd name="connsiteX4" fmla="*/ 0 w 1586430"/>
              <a:gd name="connsiteY4" fmla="*/ 0 h 1322024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815248 w 1586430"/>
              <a:gd name="connsiteY3" fmla="*/ 1156771 h 1322024"/>
              <a:gd name="connsiteX4" fmla="*/ 0 w 1586430"/>
              <a:gd name="connsiteY4" fmla="*/ 0 h 1322024"/>
              <a:gd name="connsiteX0" fmla="*/ 0 w 1586430"/>
              <a:gd name="connsiteY0" fmla="*/ 0 h 1322024"/>
              <a:gd name="connsiteX1" fmla="*/ 1355075 w 1586430"/>
              <a:gd name="connsiteY1" fmla="*/ 0 h 1322024"/>
              <a:gd name="connsiteX2" fmla="*/ 1586430 w 1586430"/>
              <a:gd name="connsiteY2" fmla="*/ 1322024 h 1322024"/>
              <a:gd name="connsiteX3" fmla="*/ 771444 w 1586430"/>
              <a:gd name="connsiteY3" fmla="*/ 1145886 h 1322024"/>
              <a:gd name="connsiteX4" fmla="*/ 0 w 1586430"/>
              <a:gd name="connsiteY4" fmla="*/ 0 h 132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6430" h="1322024">
                <a:moveTo>
                  <a:pt x="0" y="0"/>
                </a:moveTo>
                <a:lnTo>
                  <a:pt x="1355075" y="0"/>
                </a:lnTo>
                <a:lnTo>
                  <a:pt x="1586430" y="1322024"/>
                </a:lnTo>
                <a:lnTo>
                  <a:pt x="771444" y="114588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3CBF3">
                  <a:alpha val="0"/>
                </a:srgbClr>
              </a:gs>
              <a:gs pos="53000">
                <a:srgbClr val="44ADDE">
                  <a:alpha val="60000"/>
                </a:srgbClr>
              </a:gs>
              <a:gs pos="100000">
                <a:srgbClr val="2C76AE">
                  <a:alpha val="0"/>
                </a:srgb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73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06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7CE8E2-FBC8-4FFC-AE1D-CC4233A0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FF46-5C5E-4EB7-8E01-83AD8C58022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B04861-26E5-4C6D-8EBC-35FEBA6EB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208" y="964483"/>
            <a:ext cx="9435554" cy="532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66" tIns="47534" rIns="95066" bIns="47534" anchor="ctr"/>
          <a:lstStyle>
            <a:lvl1pPr defTabSz="8128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660400" indent="-254000" defTabSz="8128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016000" indent="-203200" defTabSz="8128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420813" indent="-203200" defTabSz="8128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indent="-203200" defTabSz="8128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indent="-203200" defTabSz="812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indent="-203200" defTabSz="812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indent="-203200" defTabSz="812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indent="-203200" defTabSz="812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3600" b="1" spc="-150" dirty="0">
                <a:latin typeface="+mn-ea"/>
                <a:ea typeface="+mn-ea"/>
                <a:cs typeface="+mj-cs"/>
              </a:rPr>
              <a:t>１　兵庫県老人福祉計画（第</a:t>
            </a:r>
            <a:r>
              <a:rPr lang="en-US" altLang="ja-JP" sz="3600" b="1" spc="-150" dirty="0">
                <a:latin typeface="+mn-ea"/>
                <a:ea typeface="+mn-ea"/>
                <a:cs typeface="+mj-cs"/>
              </a:rPr>
              <a:t>9</a:t>
            </a:r>
            <a:r>
              <a:rPr lang="ja-JP" altLang="en-US" sz="3600" b="1" spc="-150" dirty="0">
                <a:latin typeface="+mn-ea"/>
                <a:ea typeface="+mn-ea"/>
                <a:cs typeface="+mj-cs"/>
              </a:rPr>
              <a:t>期介護保険</a:t>
            </a:r>
            <a:endParaRPr lang="en-US" altLang="ja-JP" sz="3600" b="1" spc="-150" dirty="0">
              <a:latin typeface="+mn-ea"/>
              <a:ea typeface="+mn-ea"/>
              <a:cs typeface="+mj-cs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spc="-150" dirty="0">
                <a:latin typeface="+mn-ea"/>
                <a:ea typeface="+mn-ea"/>
                <a:cs typeface="+mj-cs"/>
              </a:rPr>
              <a:t>　 事業支援計画）の概要</a:t>
            </a:r>
            <a:endParaRPr lang="en-US" altLang="ja-JP" sz="3600" b="1" spc="-150" dirty="0">
              <a:latin typeface="+mn-ea"/>
              <a:ea typeface="+mn-ea"/>
              <a:cs typeface="+mj-cs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spc="-150" dirty="0">
                <a:latin typeface="游ゴシック"/>
                <a:ea typeface="游ゴシック"/>
                <a:cs typeface="+mj-cs"/>
              </a:rPr>
              <a:t>　　　　</a:t>
            </a:r>
            <a:r>
              <a:rPr lang="en-US" altLang="ja-JP" sz="3600" b="1" spc="-150" dirty="0">
                <a:latin typeface="游ゴシック"/>
                <a:ea typeface="游ゴシック"/>
                <a:cs typeface="+mj-cs"/>
              </a:rPr>
              <a:t>【</a:t>
            </a:r>
            <a:r>
              <a:rPr lang="ja-JP" altLang="en-US" sz="3600" b="1" spc="-150" dirty="0">
                <a:latin typeface="游ゴシック"/>
                <a:ea typeface="游ゴシック"/>
                <a:cs typeface="+mj-cs"/>
              </a:rPr>
              <a:t>令和６年度～令和８年度</a:t>
            </a:r>
            <a:r>
              <a:rPr lang="en-US" altLang="ja-JP" sz="3600" b="1" spc="-150" dirty="0">
                <a:latin typeface="游ゴシック"/>
                <a:ea typeface="游ゴシック"/>
                <a:cs typeface="+mj-cs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93881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A59BC0E9-6CB1-49AC-BA41-74A189ED45E5}"/>
              </a:ext>
            </a:extLst>
          </p:cNvPr>
          <p:cNvSpPr/>
          <p:nvPr/>
        </p:nvSpPr>
        <p:spPr>
          <a:xfrm>
            <a:off x="470951" y="4496489"/>
            <a:ext cx="2850776" cy="311972"/>
          </a:xfrm>
          <a:prstGeom prst="roundRect">
            <a:avLst/>
          </a:prstGeom>
          <a:solidFill>
            <a:srgbClr val="1286AD"/>
          </a:solidFill>
          <a:ln>
            <a:solidFill>
              <a:srgbClr val="128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6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要介護認定者数の推移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463E48B-49F6-447F-A4A8-E667065A9A9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7862" y="4904955"/>
          <a:ext cx="50975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53">
                  <a:extLst>
                    <a:ext uri="{9D8B030D-6E8A-4147-A177-3AD203B41FA5}">
                      <a16:colId xmlns:a16="http://schemas.microsoft.com/office/drawing/2014/main" val="1111158092"/>
                    </a:ext>
                  </a:extLst>
                </a:gridCol>
                <a:gridCol w="1524109">
                  <a:extLst>
                    <a:ext uri="{9D8B030D-6E8A-4147-A177-3AD203B41FA5}">
                      <a16:colId xmlns:a16="http://schemas.microsoft.com/office/drawing/2014/main" val="3199468203"/>
                    </a:ext>
                  </a:extLst>
                </a:gridCol>
                <a:gridCol w="1006536">
                  <a:extLst>
                    <a:ext uri="{9D8B030D-6E8A-4147-A177-3AD203B41FA5}">
                      <a16:colId xmlns:a16="http://schemas.microsoft.com/office/drawing/2014/main" val="3417609855"/>
                    </a:ext>
                  </a:extLst>
                </a:gridCol>
                <a:gridCol w="993180">
                  <a:extLst>
                    <a:ext uri="{9D8B030D-6E8A-4147-A177-3AD203B41FA5}">
                      <a16:colId xmlns:a16="http://schemas.microsoft.com/office/drawing/2014/main" val="3172818361"/>
                    </a:ext>
                  </a:extLst>
                </a:gridCol>
                <a:gridCol w="213929">
                  <a:extLst>
                    <a:ext uri="{9D8B030D-6E8A-4147-A177-3AD203B41FA5}">
                      <a16:colId xmlns:a16="http://schemas.microsoft.com/office/drawing/2014/main" val="769384741"/>
                    </a:ext>
                  </a:extLst>
                </a:gridCol>
                <a:gridCol w="1027910">
                  <a:extLst>
                    <a:ext uri="{9D8B030D-6E8A-4147-A177-3AD203B41FA5}">
                      <a16:colId xmlns:a16="http://schemas.microsoft.com/office/drawing/2014/main" val="1358490331"/>
                    </a:ext>
                  </a:extLst>
                </a:gridCol>
              </a:tblGrid>
              <a:tr h="2703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区分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2023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2025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2040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0118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要支援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～要介護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33.9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35.1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39.6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82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認定率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21.5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22.2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23.9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59236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要介護１－５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21.5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22.2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25.7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72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認定率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13.6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14.0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15.5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48127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要介護３以上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10.3</a:t>
                      </a:r>
                      <a:r>
                        <a:rPr kumimoji="1" lang="ja-JP" altLang="en-US" sz="160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10.7</a:t>
                      </a:r>
                      <a:r>
                        <a:rPr kumimoji="1" lang="ja-JP" altLang="en-US" sz="1600"/>
                        <a:t>万人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12.6</a:t>
                      </a:r>
                      <a:r>
                        <a:rPr kumimoji="1" lang="ja-JP" altLang="en-US" sz="1600" dirty="0"/>
                        <a:t>万人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735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認定率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6.5</a:t>
                      </a:r>
                      <a:r>
                        <a:rPr kumimoji="1" lang="ja-JP" altLang="en-US" sz="160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/>
                        <a:t>6.7</a:t>
                      </a:r>
                      <a:r>
                        <a:rPr kumimoji="1" lang="ja-JP" altLang="en-US" sz="160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7.6</a:t>
                      </a:r>
                      <a:r>
                        <a:rPr kumimoji="1" lang="ja-JP" altLang="en-US" sz="1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235472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7530D03-6BC7-4D73-AE80-17265BF33777}"/>
              </a:ext>
            </a:extLst>
          </p:cNvPr>
          <p:cNvSpPr txBox="1"/>
          <p:nvPr/>
        </p:nvSpPr>
        <p:spPr>
          <a:xfrm>
            <a:off x="5419794" y="4996393"/>
            <a:ext cx="48010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○高齢者人口の増加により、要支援・要介護　 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8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認定者数も増加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○要支援・要介護状態になるリスクが高い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後期高齢者の増加により、要介護認定率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77800" marR="0" lvl="0" indent="-17780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も徐々に高くなる見込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C77477-530B-481A-B3A7-6E18B6D2697F}"/>
              </a:ext>
            </a:extLst>
          </p:cNvPr>
          <p:cNvGrpSpPr/>
          <p:nvPr/>
        </p:nvGrpSpPr>
        <p:grpSpPr>
          <a:xfrm>
            <a:off x="139293" y="493716"/>
            <a:ext cx="10039567" cy="4387379"/>
            <a:chOff x="139293" y="693513"/>
            <a:chExt cx="10039567" cy="4387379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0DF82373-7A29-4970-98C4-4E518322FCE4}"/>
                </a:ext>
              </a:extLst>
            </p:cNvPr>
            <p:cNvGrpSpPr/>
            <p:nvPr/>
          </p:nvGrpSpPr>
          <p:grpSpPr>
            <a:xfrm>
              <a:off x="139293" y="811305"/>
              <a:ext cx="10039567" cy="4269587"/>
              <a:chOff x="181294" y="980144"/>
              <a:chExt cx="10039567" cy="4269587"/>
            </a:xfrm>
          </p:grpSpPr>
          <p:sp>
            <p:nvSpPr>
              <p:cNvPr id="19" name="テキスト プレースホルダー 2">
                <a:extLst>
                  <a:ext uri="{FF2B5EF4-FFF2-40B4-BE49-F238E27FC236}">
                    <a16:creationId xmlns:a16="http://schemas.microsoft.com/office/drawing/2014/main" id="{AC2425E8-8D17-4641-A282-99C5B3C9A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294" y="980144"/>
                <a:ext cx="9780287" cy="4269587"/>
              </a:xfrm>
              <a:prstGeom prst="rect">
                <a:avLst/>
              </a:prstGeom>
            </p:spPr>
            <p:txBody>
              <a:bodyPr anchor="t" anchorCtr="0">
                <a:normAutofit/>
              </a:bodyPr>
              <a:lstStyle>
                <a:lvl1pPr marL="342900" indent="-342900" algn="l" defTabSz="1007943" rtl="0" eaLnBrk="1" latinLnBrk="0" hangingPunct="1">
                  <a:lnSpc>
                    <a:spcPct val="50000"/>
                  </a:lnSpc>
                  <a:spcBef>
                    <a:spcPts val="1102"/>
                  </a:spcBef>
                  <a:buFont typeface="Wingdings" panose="05000000000000000000" pitchFamily="2" charset="2"/>
                  <a:buChar char="l"/>
                  <a:defRPr kumimoji="1" sz="1800" b="1" kern="1200">
                    <a:solidFill>
                      <a:srgbClr val="1286AD"/>
                    </a:solidFill>
                    <a:latin typeface="+mn-ea"/>
                    <a:ea typeface="+mn-ea"/>
                    <a:cs typeface="+mn-cs"/>
                  </a:defRPr>
                </a:lvl1pPr>
                <a:lvl2pPr marL="371475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625" b="1" kern="120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lvl2pPr>
                <a:lvl3pPr marL="742950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463" b="1" kern="120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lvl3pPr>
                <a:lvl4pPr marL="1114425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lvl4pPr>
                <a:lvl5pPr marL="1485900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lvl5pPr>
                <a:lvl6pPr marL="1857375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00325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71800" indent="0" algn="l" defTabSz="1007943" rtl="0" eaLnBrk="1" latinLnBrk="0" hangingPunct="1">
                  <a:lnSpc>
                    <a:spcPct val="90000"/>
                  </a:lnSpc>
                  <a:spcBef>
                    <a:spcPts val="551"/>
                  </a:spcBef>
                  <a:buFont typeface="Arial" panose="020B0604020202020204" pitchFamily="34" charset="0"/>
                  <a:buNone/>
                  <a:defRPr kumimoji="1" sz="13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1007943" rtl="0" eaLnBrk="1" fontAlgn="auto" latinLnBrk="0" hangingPunct="1">
                  <a:lnSpc>
                    <a:spcPct val="50000"/>
                  </a:lnSpc>
                  <a:spcBef>
                    <a:spcPts val="1102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286AD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 </a:t>
                </a:r>
                <a:r>
                  <a:rPr kumimoji="1" lang="ja-JP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286AD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介護分野をとりまく状況</a:t>
                </a:r>
                <a:endPara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1007943" rtl="0" eaLnBrk="1" fontAlgn="auto" latinLnBrk="0" hangingPunct="1">
                  <a:lnSpc>
                    <a:spcPct val="50000"/>
                  </a:lnSpc>
                  <a:spcBef>
                    <a:spcPts val="1102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286AD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　</a:t>
                </a:r>
                <a:endPara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1007943" rtl="0" eaLnBrk="1" fontAlgn="auto" latinLnBrk="0" hangingPunct="1">
                  <a:lnSpc>
                    <a:spcPct val="50000"/>
                  </a:lnSpc>
                  <a:spcBef>
                    <a:spcPts val="1102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286AD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　</a:t>
                </a:r>
                <a:endPara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1007943" rtl="0" eaLnBrk="1" fontAlgn="auto" latinLnBrk="0" hangingPunct="1">
                  <a:lnSpc>
                    <a:spcPct val="50000"/>
                  </a:lnSpc>
                  <a:spcBef>
                    <a:spcPts val="1102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/>
                  <a:defRPr/>
                </a:pPr>
                <a:r>
                  <a:rPr kumimoji="1" lang="ja-JP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286AD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　　</a:t>
                </a: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2" name="四角形: 角を丸くする 1">
                <a:extLst>
                  <a:ext uri="{FF2B5EF4-FFF2-40B4-BE49-F238E27FC236}">
                    <a16:creationId xmlns:a16="http://schemas.microsoft.com/office/drawing/2014/main" id="{DBE1CB01-B3CB-42E7-B4F4-71AF1B934B96}"/>
                  </a:ext>
                </a:extLst>
              </p:cNvPr>
              <p:cNvSpPr/>
              <p:nvPr/>
            </p:nvSpPr>
            <p:spPr>
              <a:xfrm>
                <a:off x="512952" y="1387835"/>
                <a:ext cx="2366681" cy="311972"/>
              </a:xfrm>
              <a:prstGeom prst="roundRect">
                <a:avLst/>
              </a:prstGeom>
              <a:solidFill>
                <a:srgbClr val="1286AD"/>
              </a:solidFill>
              <a:ln>
                <a:solidFill>
                  <a:srgbClr val="1286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9550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96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高齢者</a:t>
                </a:r>
                <a:r>
                  <a:rPr kumimoji="1" lang="ja-JP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人口</a:t>
                </a:r>
                <a:r>
                  <a:rPr kumimoji="1" lang="ja-JP" altLang="en-US" sz="196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の推移</a:t>
                </a: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FA0F6A1-3CFD-48A3-8624-4A7F70642B54}"/>
                  </a:ext>
                </a:extLst>
              </p:cNvPr>
              <p:cNvSpPr txBox="1"/>
              <p:nvPr/>
            </p:nvSpPr>
            <p:spPr>
              <a:xfrm>
                <a:off x="5603760" y="1798769"/>
                <a:ext cx="4617101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9550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○後期高齢者は</a:t>
                </a:r>
                <a:r>
                  <a:rPr kumimoji="1" lang="en-US" altLang="ja-JP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2025</a:t>
                </a: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年に向けて大幅増加</a:t>
                </a:r>
                <a:endPara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446088" marR="0" lvl="0" indent="-446088" algn="l" defTabSz="99550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　（</a:t>
                </a:r>
                <a:r>
                  <a:rPr kumimoji="1" lang="en-US" altLang="ja-JP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 2030</a:t>
                </a: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年頃に一旦ピークを迎え、減少に転じた後、再び増加）</a:t>
                </a:r>
                <a:endPara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99550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7800" marR="0" lvl="0" indent="-177800" algn="l" defTabSz="99550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○</a:t>
                </a:r>
                <a:r>
                  <a:rPr kumimoji="1" lang="en-US" altLang="ja-JP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65</a:t>
                </a: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歳以上人口は</a:t>
                </a:r>
                <a:r>
                  <a:rPr kumimoji="1" lang="en-US" altLang="ja-JP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2040</a:t>
                </a: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年頃にピーク</a:t>
                </a:r>
                <a:r>
                  <a: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/>
                    <a:ea typeface="游ゴシック"/>
                    <a:cs typeface="+mn-cs"/>
                  </a:rPr>
                  <a:t>を迎え　減少に転じた後、再び増加</a:t>
                </a: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A49B2D24-5950-46A7-A2D4-68717E2D7AA4}"/>
                </a:ext>
              </a:extLst>
            </p:cNvPr>
            <p:cNvSpPr/>
            <p:nvPr/>
          </p:nvSpPr>
          <p:spPr>
            <a:xfrm>
              <a:off x="139293" y="693513"/>
              <a:ext cx="67257" cy="402483"/>
            </a:xfrm>
            <a:prstGeom prst="rect">
              <a:avLst/>
            </a:prstGeom>
            <a:gradFill>
              <a:gsLst>
                <a:gs pos="0">
                  <a:srgbClr val="54C3F1">
                    <a:alpha val="60000"/>
                  </a:srgbClr>
                </a:gs>
                <a:gs pos="53000">
                  <a:srgbClr val="54C3F1"/>
                </a:gs>
                <a:gs pos="100000">
                  <a:srgbClr val="1C2B76">
                    <a:alpha val="60000"/>
                  </a:srgb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1C629240-AF14-47B3-8FBD-C96F39DD732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0951" y="1355031"/>
            <a:ext cx="4831528" cy="295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23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AC2425E8-8D17-4641-A282-99C5B3C9A7D2}"/>
              </a:ext>
            </a:extLst>
          </p:cNvPr>
          <p:cNvSpPr txBox="1">
            <a:spLocks/>
          </p:cNvSpPr>
          <p:nvPr/>
        </p:nvSpPr>
        <p:spPr>
          <a:xfrm>
            <a:off x="127507" y="492271"/>
            <a:ext cx="9780287" cy="430082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42900" indent="-342900" algn="l" defTabSz="1007943" rtl="0" eaLnBrk="1" latinLnBrk="0" hangingPunct="1">
              <a:lnSpc>
                <a:spcPct val="50000"/>
              </a:lnSpc>
              <a:spcBef>
                <a:spcPts val="1102"/>
              </a:spcBef>
              <a:buFont typeface="Wingdings" panose="05000000000000000000" pitchFamily="2" charset="2"/>
              <a:buChar char="l"/>
              <a:defRPr kumimoji="1" sz="1800" b="1" kern="1200">
                <a:solidFill>
                  <a:srgbClr val="1286AD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ct val="5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1286AD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800" b="1" i="0" u="none" strike="noStrike" kern="1200" cap="none" spc="0" normalizeH="0" baseline="0" noProof="0">
              <a:ln>
                <a:noFill/>
              </a:ln>
              <a:solidFill>
                <a:srgbClr val="1286AD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1007943" rtl="0" eaLnBrk="1" fontAlgn="auto" latinLnBrk="0" hangingPunct="1">
              <a:lnSpc>
                <a:spcPct val="5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1286AD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800" b="1" i="0" u="none" strike="noStrike" kern="1200" cap="none" spc="0" normalizeH="0" baseline="0" noProof="0">
              <a:ln>
                <a:noFill/>
              </a:ln>
              <a:solidFill>
                <a:srgbClr val="1286AD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1007943" rtl="0" eaLnBrk="1" fontAlgn="auto" latinLnBrk="0" hangingPunct="1">
              <a:lnSpc>
                <a:spcPct val="5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1286AD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C3DC8CF-ABAE-4DFE-9447-BBFC2DB5F119}"/>
              </a:ext>
            </a:extLst>
          </p:cNvPr>
          <p:cNvGrpSpPr/>
          <p:nvPr/>
        </p:nvGrpSpPr>
        <p:grpSpPr>
          <a:xfrm>
            <a:off x="677956" y="413071"/>
            <a:ext cx="10446356" cy="1244419"/>
            <a:chOff x="696091" y="3880560"/>
            <a:chExt cx="10446356" cy="1244419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36329143-8422-4298-BD20-B36E5BB40B59}"/>
                </a:ext>
              </a:extLst>
            </p:cNvPr>
            <p:cNvSpPr/>
            <p:nvPr/>
          </p:nvSpPr>
          <p:spPr>
            <a:xfrm>
              <a:off x="696091" y="3880560"/>
              <a:ext cx="2547890" cy="311972"/>
            </a:xfrm>
            <a:prstGeom prst="roundRect">
              <a:avLst/>
            </a:prstGeom>
            <a:solidFill>
              <a:srgbClr val="1286AD"/>
            </a:solidFill>
            <a:ln>
              <a:solidFill>
                <a:srgbClr val="128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認知症高齢者の推移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C71EE376-24F5-4EA3-8399-3A5B40083F34}"/>
                </a:ext>
              </a:extLst>
            </p:cNvPr>
            <p:cNvSpPr txBox="1"/>
            <p:nvPr/>
          </p:nvSpPr>
          <p:spPr>
            <a:xfrm>
              <a:off x="6805578" y="4540204"/>
              <a:ext cx="43368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○認知症高齢者数も増加見込</a:t>
              </a:r>
              <a:endPara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endPara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27F92074-5316-4832-B732-46C0BAFD19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9" y="900090"/>
            <a:ext cx="5993754" cy="2519266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FFA9446-36CF-4962-B56F-99A3EC277571}"/>
              </a:ext>
            </a:extLst>
          </p:cNvPr>
          <p:cNvGrpSpPr/>
          <p:nvPr/>
        </p:nvGrpSpPr>
        <p:grpSpPr>
          <a:xfrm>
            <a:off x="677956" y="3798558"/>
            <a:ext cx="6844403" cy="3489154"/>
            <a:chOff x="696091" y="390684"/>
            <a:chExt cx="6844403" cy="3489154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5B538A70-22A6-47BF-8F67-2AAD4C54C25E}"/>
                </a:ext>
              </a:extLst>
            </p:cNvPr>
            <p:cNvSpPr/>
            <p:nvPr/>
          </p:nvSpPr>
          <p:spPr>
            <a:xfrm>
              <a:off x="696091" y="390684"/>
              <a:ext cx="4828992" cy="311972"/>
            </a:xfrm>
            <a:prstGeom prst="roundRect">
              <a:avLst/>
            </a:prstGeom>
            <a:solidFill>
              <a:srgbClr val="1286AD"/>
            </a:solidFill>
            <a:ln>
              <a:solidFill>
                <a:srgbClr val="128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第１号被保険者介護保険料</a:t>
              </a:r>
              <a:r>
                <a:rPr kumimoji="1" lang="en-US" altLang="ja-JP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(</a:t>
              </a:r>
              <a:r>
                <a:rPr kumimoji="1" lang="ja-JP" altLang="en-US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月額</a:t>
              </a:r>
              <a:r>
                <a:rPr kumimoji="1" lang="en-US" altLang="ja-JP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)</a:t>
              </a:r>
              <a:r>
                <a:rPr kumimoji="1" lang="ja-JP" altLang="en-US" sz="19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の推移</a:t>
              </a:r>
            </a:p>
          </p:txBody>
        </p:sp>
        <p:graphicFrame>
          <p:nvGraphicFramePr>
            <p:cNvPr id="21" name="グラフ 20">
              <a:extLst>
                <a:ext uri="{FF2B5EF4-FFF2-40B4-BE49-F238E27FC236}">
                  <a16:creationId xmlns:a16="http://schemas.microsoft.com/office/drawing/2014/main" id="{E07654AD-D502-4B43-BBB7-46CEF80B473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08206195"/>
                </p:ext>
              </p:extLst>
            </p:nvPr>
          </p:nvGraphicFramePr>
          <p:xfrm>
            <a:off x="849189" y="903380"/>
            <a:ext cx="6691305" cy="29764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0DBFB0-F00B-47EE-94EA-60FA67B64A47}"/>
              </a:ext>
            </a:extLst>
          </p:cNvPr>
          <p:cNvSpPr txBox="1"/>
          <p:nvPr/>
        </p:nvSpPr>
        <p:spPr>
          <a:xfrm>
            <a:off x="7181525" y="4988634"/>
            <a:ext cx="3510287" cy="9971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○９期</a:t>
            </a: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(R6</a:t>
            </a: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～</a:t>
            </a: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R8)</a:t>
            </a: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の保険料</a:t>
            </a:r>
            <a:endParaRPr kumimoji="1" lang="en-US" altLang="ja-JP" sz="19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6,344</a:t>
            </a: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円</a:t>
            </a:r>
            <a:endParaRPr kumimoji="1" lang="en-US" altLang="ja-JP" sz="19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（対８期</a:t>
            </a: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</a:t>
            </a: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＋</a:t>
            </a: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5.7</a:t>
            </a:r>
            <a:r>
              <a: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％）</a:t>
            </a:r>
            <a:endParaRPr kumimoji="1" lang="en-US" altLang="ja-JP" sz="19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51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字幕 10">
            <a:extLst>
              <a:ext uri="{FF2B5EF4-FFF2-40B4-BE49-F238E27FC236}">
                <a16:creationId xmlns:a16="http://schemas.microsoft.com/office/drawing/2014/main" id="{F439BD2E-4E7E-44E9-BD6C-B344CB582C12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762096" y="969563"/>
            <a:ext cx="8018860" cy="397165"/>
          </a:xfrm>
        </p:spPr>
        <p:txBody>
          <a:bodyPr>
            <a:normAutofit/>
          </a:bodyPr>
          <a:lstStyle/>
          <a:p>
            <a:r>
              <a:rPr lang="ja-JP" altLang="en-US" sz="1800" b="0"/>
              <a:t>○</a:t>
            </a:r>
            <a:r>
              <a:rPr lang="en-US" altLang="ja-JP" sz="1800" b="0"/>
              <a:t>2040</a:t>
            </a:r>
            <a:r>
              <a:rPr lang="ja-JP" altLang="en-US" sz="1800" b="0"/>
              <a:t>年に向けて介護需要は増加する一方、支え手は大きく減少</a:t>
            </a:r>
          </a:p>
        </p:txBody>
      </p:sp>
      <p:sp>
        <p:nvSpPr>
          <p:cNvPr id="39" name="スライド番号プレースホルダー 1">
            <a:extLst>
              <a:ext uri="{FF2B5EF4-FFF2-40B4-BE49-F238E27FC236}">
                <a16:creationId xmlns:a16="http://schemas.microsoft.com/office/drawing/2014/main" id="{A2CE9258-AED1-4450-93FB-7325A573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14597" y="385009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380F04F-B1B1-4240-B5AF-CD7A3DA10CBA}"/>
              </a:ext>
            </a:extLst>
          </p:cNvPr>
          <p:cNvGrpSpPr/>
          <p:nvPr/>
        </p:nvGrpSpPr>
        <p:grpSpPr>
          <a:xfrm>
            <a:off x="612247" y="1502990"/>
            <a:ext cx="10079566" cy="838509"/>
            <a:chOff x="582430" y="1864400"/>
            <a:chExt cx="10079566" cy="838509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F384DB96-0F96-4C15-A82E-3F40ABF8762F}"/>
                </a:ext>
              </a:extLst>
            </p:cNvPr>
            <p:cNvSpPr/>
            <p:nvPr/>
          </p:nvSpPr>
          <p:spPr>
            <a:xfrm>
              <a:off x="1544279" y="1921215"/>
              <a:ext cx="3004057" cy="32511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約</a:t>
              </a:r>
              <a:r>
                <a:rPr kumimoji="1" lang="en-US" altLang="ja-JP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315</a:t>
              </a:r>
              <a:r>
                <a:rPr kumimoji="1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万人</a:t>
              </a:r>
              <a:endPara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C5855BDF-BE39-4893-992A-641ED5151A5A}"/>
                </a:ext>
              </a:extLst>
            </p:cNvPr>
            <p:cNvSpPr/>
            <p:nvPr/>
          </p:nvSpPr>
          <p:spPr>
            <a:xfrm>
              <a:off x="582430" y="2272249"/>
              <a:ext cx="10079566" cy="43066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2022</a:t>
              </a: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：生産年齢人口（</a:t>
              </a:r>
              <a:r>
                <a: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15-64</a:t>
              </a: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歳</a:t>
              </a: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）　　　　　</a:t>
              </a:r>
              <a:r>
                <a: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2040</a:t>
              </a: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：生産年齢人口（</a:t>
              </a:r>
              <a:r>
                <a: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15-64</a:t>
              </a: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歳</a:t>
              </a: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）</a:t>
              </a: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573FDD6-94A5-492B-B398-589AB0C4641F}"/>
                </a:ext>
              </a:extLst>
            </p:cNvPr>
            <p:cNvSpPr/>
            <p:nvPr/>
          </p:nvSpPr>
          <p:spPr>
            <a:xfrm>
              <a:off x="5851063" y="1864400"/>
              <a:ext cx="3189950" cy="35505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約</a:t>
              </a:r>
              <a:r>
                <a:rPr kumimoji="1" lang="en-US" altLang="ja-JP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251</a:t>
              </a:r>
              <a:r>
                <a:rPr kumimoji="1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万人</a:t>
              </a:r>
              <a:endPara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5" name="矢印: 右 24">
              <a:extLst>
                <a:ext uri="{FF2B5EF4-FFF2-40B4-BE49-F238E27FC236}">
                  <a16:creationId xmlns:a16="http://schemas.microsoft.com/office/drawing/2014/main" id="{6C85DD6E-B27E-4C9B-BAC2-CED8ED8998B8}"/>
                </a:ext>
              </a:extLst>
            </p:cNvPr>
            <p:cNvSpPr/>
            <p:nvPr/>
          </p:nvSpPr>
          <p:spPr>
            <a:xfrm>
              <a:off x="5126318" y="2028366"/>
              <a:ext cx="396571" cy="549462"/>
            </a:xfrm>
            <a:prstGeom prst="rightArrow">
              <a:avLst>
                <a:gd name="adj1" fmla="val 43007"/>
                <a:gd name="adj2" fmla="val 62508"/>
              </a:avLst>
            </a:prstGeom>
            <a:solidFill>
              <a:srgbClr val="96DBF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3042" tIns="46521" rIns="93042" bIns="465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3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8" name="矢印: 上カーブ 27">
            <a:extLst>
              <a:ext uri="{FF2B5EF4-FFF2-40B4-BE49-F238E27FC236}">
                <a16:creationId xmlns:a16="http://schemas.microsoft.com/office/drawing/2014/main" id="{17F7091E-CB91-474D-BECD-0A34392F544D}"/>
              </a:ext>
            </a:extLst>
          </p:cNvPr>
          <p:cNvSpPr/>
          <p:nvPr/>
        </p:nvSpPr>
        <p:spPr>
          <a:xfrm rot="21176337">
            <a:off x="5693304" y="4935298"/>
            <a:ext cx="2152325" cy="442489"/>
          </a:xfrm>
          <a:prstGeom prst="curvedUpArrow">
            <a:avLst/>
          </a:prstGeom>
          <a:solidFill>
            <a:srgbClr val="00A9E1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3642E46E-EFF2-4B8C-B891-4A2FB6026A78}"/>
              </a:ext>
            </a:extLst>
          </p:cNvPr>
          <p:cNvSpPr/>
          <p:nvPr/>
        </p:nvSpPr>
        <p:spPr>
          <a:xfrm>
            <a:off x="4774264" y="4560513"/>
            <a:ext cx="1025776" cy="365056"/>
          </a:xfrm>
          <a:prstGeom prst="roundRect">
            <a:avLst>
              <a:gd name="adj" fmla="val 14315"/>
            </a:avLst>
          </a:prstGeom>
          <a:noFill/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8AF5BFB8-A2F8-46A3-A2F9-A0A602E9D2A9}"/>
              </a:ext>
            </a:extLst>
          </p:cNvPr>
          <p:cNvSpPr/>
          <p:nvPr/>
        </p:nvSpPr>
        <p:spPr>
          <a:xfrm>
            <a:off x="7838357" y="4353968"/>
            <a:ext cx="1218402" cy="365056"/>
          </a:xfrm>
          <a:prstGeom prst="roundRect">
            <a:avLst>
              <a:gd name="adj" fmla="val 14315"/>
            </a:avLst>
          </a:prstGeom>
          <a:noFill/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7EDCD42-C156-40ED-80B9-CAA7E17F1E58}"/>
              </a:ext>
            </a:extLst>
          </p:cNvPr>
          <p:cNvSpPr/>
          <p:nvPr/>
        </p:nvSpPr>
        <p:spPr>
          <a:xfrm>
            <a:off x="5810072" y="5310954"/>
            <a:ext cx="1545197" cy="5299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▲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56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万人</a:t>
            </a: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24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（▲</a:t>
            </a:r>
            <a:r>
              <a:rPr kumimoji="1" lang="en-US" altLang="ja-JP" sz="1424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1424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８％）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B277495-F8D3-47FD-8945-9063F8BD822A}"/>
              </a:ext>
            </a:extLst>
          </p:cNvPr>
          <p:cNvGrpSpPr/>
          <p:nvPr/>
        </p:nvGrpSpPr>
        <p:grpSpPr>
          <a:xfrm>
            <a:off x="762096" y="2620284"/>
            <a:ext cx="8470835" cy="4245513"/>
            <a:chOff x="818131" y="2563375"/>
            <a:chExt cx="8470835" cy="4245513"/>
          </a:xfrm>
        </p:grpSpPr>
        <p:graphicFrame>
          <p:nvGraphicFramePr>
            <p:cNvPr id="26" name="グラフ 25">
              <a:extLst>
                <a:ext uri="{FF2B5EF4-FFF2-40B4-BE49-F238E27FC236}">
                  <a16:creationId xmlns:a16="http://schemas.microsoft.com/office/drawing/2014/main" id="{7DE3A83E-5C51-4A28-8733-4F8B4AD234E3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818131" y="2647847"/>
            <a:ext cx="8470835" cy="41610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7" name="矢印: 上カーブ 26">
              <a:extLst>
                <a:ext uri="{FF2B5EF4-FFF2-40B4-BE49-F238E27FC236}">
                  <a16:creationId xmlns:a16="http://schemas.microsoft.com/office/drawing/2014/main" id="{7C77C086-3D53-4EA4-AC20-47362C94783E}"/>
                </a:ext>
              </a:extLst>
            </p:cNvPr>
            <p:cNvSpPr/>
            <p:nvPr/>
          </p:nvSpPr>
          <p:spPr>
            <a:xfrm rot="642749">
              <a:off x="2841539" y="3529457"/>
              <a:ext cx="2051980" cy="485110"/>
            </a:xfrm>
            <a:prstGeom prst="curvedUp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3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393AED08-345F-4439-B2F4-2B79398B663E}"/>
                </a:ext>
              </a:extLst>
            </p:cNvPr>
            <p:cNvSpPr/>
            <p:nvPr/>
          </p:nvSpPr>
          <p:spPr>
            <a:xfrm>
              <a:off x="2911089" y="4198433"/>
              <a:ext cx="1545197" cy="52993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▲</a:t>
              </a:r>
              <a:r>
                <a:rPr kumimoji="1" lang="en-US" altLang="ja-JP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62</a:t>
              </a: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万人</a:t>
              </a:r>
              <a:endPara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ctr" defTabSz="995507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（▲</a:t>
              </a:r>
              <a:r>
                <a:rPr kumimoji="1" lang="en-US" altLang="ja-JP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16.4</a:t>
              </a:r>
              <a:r>
                <a:rPr kumimoji="1" lang="ja-JP" altLang="en-US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％）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4EC7BEF-8EAD-462B-8CAA-4A718A6C520F}"/>
                </a:ext>
              </a:extLst>
            </p:cNvPr>
            <p:cNvSpPr/>
            <p:nvPr/>
          </p:nvSpPr>
          <p:spPr>
            <a:xfrm>
              <a:off x="1574096" y="2803301"/>
              <a:ext cx="1080565" cy="6240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32" b="1" i="0" u="none" strike="noStrike" kern="120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生産</a:t>
              </a:r>
              <a:endParaRPr kumimoji="1" lang="en-US" altLang="ja-JP" sz="1832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32" b="1" i="0" u="none" strike="noStrike" kern="120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年齢人口</a:t>
              </a:r>
              <a:endParaRPr kumimoji="1" lang="ja-JP" altLang="en-US" sz="1832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7" name="星: 7 pt 36">
              <a:extLst>
                <a:ext uri="{FF2B5EF4-FFF2-40B4-BE49-F238E27FC236}">
                  <a16:creationId xmlns:a16="http://schemas.microsoft.com/office/drawing/2014/main" id="{D920951C-852E-43D9-897D-120119B0734E}"/>
                </a:ext>
              </a:extLst>
            </p:cNvPr>
            <p:cNvSpPr/>
            <p:nvPr/>
          </p:nvSpPr>
          <p:spPr>
            <a:xfrm>
              <a:off x="4540743" y="2563375"/>
              <a:ext cx="2562868" cy="600857"/>
            </a:xfrm>
            <a:prstGeom prst="star7">
              <a:avLst/>
            </a:prstGeom>
            <a:solidFill>
              <a:srgbClr val="96D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43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＋</a:t>
              </a:r>
              <a:r>
                <a:rPr kumimoji="1" lang="en-US" altLang="ja-JP" sz="1543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1.6</a:t>
              </a:r>
              <a:r>
                <a:rPr kumimoji="1" lang="ja-JP" altLang="en-US" sz="1543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</a:t>
              </a:r>
              <a:r>
                <a:rPr kumimoji="1" lang="ja-JP" altLang="en-US" sz="1200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万人 </a:t>
              </a:r>
              <a:r>
                <a:rPr kumimoji="1" lang="ja-JP" altLang="en-US" sz="1543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必要</a:t>
              </a:r>
              <a:endParaRPr kumimoji="1" lang="ja-JP" altLang="en-US" sz="154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90AECA71-04DE-48CD-8570-E7C5D1B66786}"/>
                </a:ext>
              </a:extLst>
            </p:cNvPr>
            <p:cNvSpPr/>
            <p:nvPr/>
          </p:nvSpPr>
          <p:spPr>
            <a:xfrm>
              <a:off x="6022295" y="5093072"/>
              <a:ext cx="1615313" cy="74781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61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161" b="0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▲</a:t>
              </a:r>
              <a:r>
                <a:rPr kumimoji="1" lang="en-US" altLang="ja-JP" sz="2161" b="0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64</a:t>
              </a:r>
              <a:r>
                <a:rPr kumimoji="1" lang="ja-JP" altLang="en-US" sz="1200" b="0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万人</a:t>
              </a:r>
              <a:endParaRPr kumimoji="1" lang="en-US" altLang="ja-JP" sz="1200" b="0" i="0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61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（▲</a:t>
              </a:r>
              <a:r>
                <a:rPr kumimoji="1" lang="en-US" altLang="ja-JP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20.4</a:t>
              </a:r>
              <a:r>
                <a:rPr kumimoji="1" lang="ja-JP" altLang="en-US" sz="1424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ea typeface="游ゴシック" panose="020B0400000000000000" pitchFamily="50" charset="-128"/>
                  <a:cs typeface="+mn-cs"/>
                </a:rPr>
                <a:t>％）</a:t>
              </a:r>
              <a:endParaRPr kumimoji="1" lang="ja-JP" altLang="en-US" sz="162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75DEC1F-B523-4F74-895E-8BACAB07EE5B}"/>
              </a:ext>
            </a:extLst>
          </p:cNvPr>
          <p:cNvSpPr/>
          <p:nvPr/>
        </p:nvSpPr>
        <p:spPr>
          <a:xfrm>
            <a:off x="612247" y="476353"/>
            <a:ext cx="3162524" cy="311972"/>
          </a:xfrm>
          <a:prstGeom prst="roundRect">
            <a:avLst/>
          </a:prstGeom>
          <a:solidFill>
            <a:srgbClr val="1286AD"/>
          </a:solidFill>
          <a:ln>
            <a:solidFill>
              <a:srgbClr val="128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介護職員需要の将来推計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73C5891-0004-4020-9560-EDFD977AE559}"/>
              </a:ext>
            </a:extLst>
          </p:cNvPr>
          <p:cNvSpPr/>
          <p:nvPr/>
        </p:nvSpPr>
        <p:spPr>
          <a:xfrm>
            <a:off x="2300386" y="2751844"/>
            <a:ext cx="758102" cy="276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377</a:t>
            </a:r>
            <a:endParaRPr kumimoji="1" lang="ja-JP" altLang="en-US" sz="19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6" name="矢印: 上カーブ 55">
            <a:extLst>
              <a:ext uri="{FF2B5EF4-FFF2-40B4-BE49-F238E27FC236}">
                <a16:creationId xmlns:a16="http://schemas.microsoft.com/office/drawing/2014/main" id="{4E2E8EA2-31B8-4337-A71B-4D1BEDEAF662}"/>
              </a:ext>
            </a:extLst>
          </p:cNvPr>
          <p:cNvSpPr/>
          <p:nvPr/>
        </p:nvSpPr>
        <p:spPr>
          <a:xfrm>
            <a:off x="5423097" y="4252151"/>
            <a:ext cx="2319145" cy="624478"/>
          </a:xfrm>
          <a:prstGeom prst="curvedUpArrow">
            <a:avLst>
              <a:gd name="adj1" fmla="val 25000"/>
              <a:gd name="adj2" fmla="val 50000"/>
              <a:gd name="adj3" fmla="val 35812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rgbClr val="FF0000"/>
              </a:gs>
            </a:gsLst>
            <a:lin ang="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7259F7F-64E1-4E88-B77D-031FC595B671}"/>
              </a:ext>
            </a:extLst>
          </p:cNvPr>
          <p:cNvSpPr/>
          <p:nvPr/>
        </p:nvSpPr>
        <p:spPr>
          <a:xfrm>
            <a:off x="7254370" y="3005651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ED7D3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介護職員の必要数</a:t>
            </a:r>
          </a:p>
        </p:txBody>
      </p:sp>
      <p:sp>
        <p:nvSpPr>
          <p:cNvPr id="31" name="字幕 10">
            <a:extLst>
              <a:ext uri="{FF2B5EF4-FFF2-40B4-BE49-F238E27FC236}">
                <a16:creationId xmlns:a16="http://schemas.microsoft.com/office/drawing/2014/main" id="{73BC7B6B-AE9D-404C-BED9-6D93E8CBE652}"/>
              </a:ext>
            </a:extLst>
          </p:cNvPr>
          <p:cNvSpPr txBox="1">
            <a:spLocks/>
          </p:cNvSpPr>
          <p:nvPr/>
        </p:nvSpPr>
        <p:spPr>
          <a:xfrm>
            <a:off x="2296474" y="6475271"/>
            <a:ext cx="6363431" cy="276664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 defTabSz="1007943" rtl="0" eaLnBrk="1" latinLnBrk="0" hangingPunct="1">
              <a:lnSpc>
                <a:spcPct val="5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1400" b="1" kern="1200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37147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0"/>
              <a:t>2000</a:t>
            </a:r>
            <a:r>
              <a:rPr lang="ja-JP" altLang="en-US" b="0"/>
              <a:t>年　　　　　　　　　　 </a:t>
            </a:r>
            <a:r>
              <a:rPr lang="en-US" altLang="ja-JP" b="0"/>
              <a:t>2022</a:t>
            </a:r>
            <a:r>
              <a:rPr lang="ja-JP" altLang="en-US" b="0"/>
              <a:t>年　 　　　　　　　　　</a:t>
            </a:r>
            <a:r>
              <a:rPr lang="en-US" altLang="ja-JP" b="0"/>
              <a:t>2040</a:t>
            </a:r>
            <a:r>
              <a:rPr lang="ja-JP" altLang="en-US" b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44526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2091239-53B0-4E44-9898-A26B5B7E902B}"/>
              </a:ext>
            </a:extLst>
          </p:cNvPr>
          <p:cNvGrpSpPr/>
          <p:nvPr/>
        </p:nvGrpSpPr>
        <p:grpSpPr>
          <a:xfrm>
            <a:off x="181295" y="408906"/>
            <a:ext cx="6840607" cy="540000"/>
            <a:chOff x="181295" y="408906"/>
            <a:chExt cx="6840607" cy="540000"/>
          </a:xfrm>
        </p:grpSpPr>
        <p:sp>
          <p:nvSpPr>
            <p:cNvPr id="17" name="テキスト プレースホルダー 2">
              <a:extLst>
                <a:ext uri="{FF2B5EF4-FFF2-40B4-BE49-F238E27FC236}">
                  <a16:creationId xmlns:a16="http://schemas.microsoft.com/office/drawing/2014/main" id="{65E2E68D-0F8D-409B-ACC4-B4CAEA491455}"/>
                </a:ext>
              </a:extLst>
            </p:cNvPr>
            <p:cNvSpPr txBox="1">
              <a:spLocks/>
            </p:cNvSpPr>
            <p:nvPr/>
          </p:nvSpPr>
          <p:spPr>
            <a:xfrm>
              <a:off x="181295" y="411257"/>
              <a:ext cx="6840607" cy="537649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342900" indent="-342900" algn="l" defTabSz="1007943" rtl="0" eaLnBrk="1" latinLnBrk="0" hangingPunct="1">
                <a:lnSpc>
                  <a:spcPct val="50000"/>
                </a:lnSpc>
                <a:spcBef>
                  <a:spcPts val="1102"/>
                </a:spcBef>
                <a:buFont typeface="Wingdings" panose="05000000000000000000" pitchFamily="2" charset="2"/>
                <a:buChar char="l"/>
                <a:defRPr kumimoji="1" sz="1800" b="1" kern="1200">
                  <a:solidFill>
                    <a:srgbClr val="1286AD"/>
                  </a:solidFill>
                  <a:latin typeface="+mn-ea"/>
                  <a:ea typeface="+mn-ea"/>
                  <a:cs typeface="+mn-cs"/>
                </a:defRPr>
              </a:lvl1pPr>
              <a:lvl2pPr marL="3714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625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2pPr>
              <a:lvl3pPr marL="7429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463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3pPr>
              <a:lvl4pPr marL="11144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4pPr>
              <a:lvl5pPr marL="14859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5pPr>
              <a:lvl6pPr marL="18573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003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718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07943" rtl="0" eaLnBrk="1" fontAlgn="auto" latinLnBrk="0" hangingPunct="1">
                <a:lnSpc>
                  <a:spcPct val="50000"/>
                </a:lnSpc>
                <a:spcBef>
                  <a:spcPts val="1102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</a:t>
              </a:r>
              <a:r>
                <a:rPr kumimoji="1" lang="ja-JP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基本目標</a:t>
              </a: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BA4123C-8409-4860-B69A-D0A310ACD538}"/>
                </a:ext>
              </a:extLst>
            </p:cNvPr>
            <p:cNvSpPr/>
            <p:nvPr/>
          </p:nvSpPr>
          <p:spPr>
            <a:xfrm>
              <a:off x="181295" y="408906"/>
              <a:ext cx="67257" cy="402483"/>
            </a:xfrm>
            <a:prstGeom prst="rect">
              <a:avLst/>
            </a:prstGeom>
            <a:gradFill>
              <a:gsLst>
                <a:gs pos="0">
                  <a:srgbClr val="54C3F1">
                    <a:alpha val="60000"/>
                  </a:srgbClr>
                </a:gs>
                <a:gs pos="53000">
                  <a:srgbClr val="54C3F1"/>
                </a:gs>
                <a:gs pos="100000">
                  <a:srgbClr val="1C2B76">
                    <a:alpha val="60000"/>
                  </a:srgb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E002B8-A7F0-4FA9-9FAB-E2220279E02E}"/>
              </a:ext>
            </a:extLst>
          </p:cNvPr>
          <p:cNvSpPr/>
          <p:nvPr/>
        </p:nvSpPr>
        <p:spPr>
          <a:xfrm>
            <a:off x="1634980" y="525770"/>
            <a:ext cx="8207298" cy="2277547"/>
          </a:xfrm>
          <a:prstGeom prst="rect">
            <a:avLst/>
          </a:prstGeom>
          <a:ln w="28575" cmpd="dbl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357188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高齢者をはじめとする地域住民が安心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し、</a:t>
            </a:r>
            <a:r>
              <a:rPr kumimoji="1" lang="ja-JP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生きがいをもって暮らせる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357188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地域共生社会の実現に向けた取組の推進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268288" marR="0" lvl="0" indent="-179388" algn="l" defTabSz="99550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●高齢者の自己決定を尊重し、その持てる能力を発揮しながら生活を継続できる支援の実施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268288" marR="0" lvl="0" indent="-179388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●医療、介護、予防、住まい、生活支援が地域単位で提供される仕組みづくりの更なる深化・推進（介護サービス基盤の計画的な整備）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268288" marR="0" lvl="0" indent="-179388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医療や介護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サービス</a:t>
            </a:r>
            <a:r>
              <a:rPr kumimoji="1" lang="ja-JP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及び地域住民・自治会・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NPO</a:t>
            </a:r>
            <a:r>
              <a:rPr kumimoji="1" lang="ja-JP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等が互いに連携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したサービス・ケア</a:t>
            </a:r>
            <a:r>
              <a:rPr kumimoji="1" lang="ja-JP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提供の推進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1E58CFC-0AD9-4450-BEA2-38B1553E2596}"/>
              </a:ext>
            </a:extLst>
          </p:cNvPr>
          <p:cNvGrpSpPr/>
          <p:nvPr/>
        </p:nvGrpSpPr>
        <p:grpSpPr>
          <a:xfrm>
            <a:off x="181295" y="3270371"/>
            <a:ext cx="6840607" cy="540000"/>
            <a:chOff x="181295" y="408906"/>
            <a:chExt cx="6840607" cy="540000"/>
          </a:xfrm>
        </p:grpSpPr>
        <p:sp>
          <p:nvSpPr>
            <p:cNvPr id="28" name="テキスト プレースホルダー 2">
              <a:extLst>
                <a:ext uri="{FF2B5EF4-FFF2-40B4-BE49-F238E27FC236}">
                  <a16:creationId xmlns:a16="http://schemas.microsoft.com/office/drawing/2014/main" id="{A87F4DB7-94AD-4ABC-BDE7-E9697C0DA055}"/>
                </a:ext>
              </a:extLst>
            </p:cNvPr>
            <p:cNvSpPr txBox="1">
              <a:spLocks/>
            </p:cNvSpPr>
            <p:nvPr/>
          </p:nvSpPr>
          <p:spPr>
            <a:xfrm>
              <a:off x="181295" y="411257"/>
              <a:ext cx="6840607" cy="537649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342900" indent="-342900" algn="l" defTabSz="1007943" rtl="0" eaLnBrk="1" latinLnBrk="0" hangingPunct="1">
                <a:lnSpc>
                  <a:spcPct val="50000"/>
                </a:lnSpc>
                <a:spcBef>
                  <a:spcPts val="1102"/>
                </a:spcBef>
                <a:buFont typeface="Wingdings" panose="05000000000000000000" pitchFamily="2" charset="2"/>
                <a:buChar char="l"/>
                <a:defRPr kumimoji="1" sz="1800" b="1" kern="1200">
                  <a:solidFill>
                    <a:srgbClr val="1286AD"/>
                  </a:solidFill>
                  <a:latin typeface="+mn-ea"/>
                  <a:ea typeface="+mn-ea"/>
                  <a:cs typeface="+mn-cs"/>
                </a:defRPr>
              </a:lvl1pPr>
              <a:lvl2pPr marL="3714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625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2pPr>
              <a:lvl3pPr marL="7429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463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3pPr>
              <a:lvl4pPr marL="11144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4pPr>
              <a:lvl5pPr marL="14859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5pPr>
              <a:lvl6pPr marL="18573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003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718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07943" rtl="0" eaLnBrk="1" fontAlgn="auto" latinLnBrk="0" hangingPunct="1">
                <a:lnSpc>
                  <a:spcPct val="50000"/>
                </a:lnSpc>
                <a:spcBef>
                  <a:spcPts val="1102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重点課題</a:t>
              </a:r>
              <a:r>
                <a:rPr kumimoji="1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</a:t>
              </a: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39750100-D2DD-40A5-B966-DD25B58B20AA}"/>
                </a:ext>
              </a:extLst>
            </p:cNvPr>
            <p:cNvSpPr/>
            <p:nvPr/>
          </p:nvSpPr>
          <p:spPr>
            <a:xfrm>
              <a:off x="181295" y="408906"/>
              <a:ext cx="67257" cy="402483"/>
            </a:xfrm>
            <a:prstGeom prst="rect">
              <a:avLst/>
            </a:prstGeom>
            <a:gradFill>
              <a:gsLst>
                <a:gs pos="0">
                  <a:srgbClr val="54C3F1">
                    <a:alpha val="60000"/>
                  </a:srgbClr>
                </a:gs>
                <a:gs pos="53000">
                  <a:srgbClr val="54C3F1"/>
                </a:gs>
                <a:gs pos="100000">
                  <a:srgbClr val="1C2B76">
                    <a:alpha val="60000"/>
                  </a:srgb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F32127D-F64A-4322-BEAA-F90B374B7F03}"/>
              </a:ext>
            </a:extLst>
          </p:cNvPr>
          <p:cNvSpPr/>
          <p:nvPr/>
        </p:nvSpPr>
        <p:spPr>
          <a:xfrm>
            <a:off x="1774455" y="3360201"/>
            <a:ext cx="8634122" cy="3788217"/>
          </a:xfrm>
          <a:prstGeom prst="rect">
            <a:avLst/>
          </a:prstGeom>
          <a:ln w="28575" cmpd="dbl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１　地域包括ケアシステムの更なる深化・推進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</a:t>
            </a: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(1)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地域特性を踏まえた介護サービスの充実強化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</a:t>
            </a: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(2)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高齢者が地域で自分らしく暮らすための仕組みづくり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</a:t>
            </a: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(3)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医療・介護連携の推進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</a:t>
            </a: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(4)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認知症施策の推進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</a:t>
            </a: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(5)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高齢者の住環境の整備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２    介護人材の確保及び資質の向上並びに介護現場の生産性向上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３　介護保険制度運営の適正化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４　高齢者が持てる力を発揮し生活を継続できる支援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ED49BF3-8271-4EFC-B56F-F589AC8DB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117" y="3654654"/>
            <a:ext cx="1922573" cy="17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660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2091239-53B0-4E44-9898-A26B5B7E902B}"/>
              </a:ext>
            </a:extLst>
          </p:cNvPr>
          <p:cNvGrpSpPr/>
          <p:nvPr/>
        </p:nvGrpSpPr>
        <p:grpSpPr>
          <a:xfrm>
            <a:off x="181295" y="408906"/>
            <a:ext cx="6840607" cy="540000"/>
            <a:chOff x="181295" y="408906"/>
            <a:chExt cx="6840607" cy="540000"/>
          </a:xfrm>
        </p:grpSpPr>
        <p:sp>
          <p:nvSpPr>
            <p:cNvPr id="17" name="テキスト プレースホルダー 2">
              <a:extLst>
                <a:ext uri="{FF2B5EF4-FFF2-40B4-BE49-F238E27FC236}">
                  <a16:creationId xmlns:a16="http://schemas.microsoft.com/office/drawing/2014/main" id="{65E2E68D-0F8D-409B-ACC4-B4CAEA491455}"/>
                </a:ext>
              </a:extLst>
            </p:cNvPr>
            <p:cNvSpPr txBox="1">
              <a:spLocks/>
            </p:cNvSpPr>
            <p:nvPr/>
          </p:nvSpPr>
          <p:spPr>
            <a:xfrm>
              <a:off x="181295" y="411257"/>
              <a:ext cx="6840607" cy="537649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342900" indent="-342900" algn="l" defTabSz="1007943" rtl="0" eaLnBrk="1" latinLnBrk="0" hangingPunct="1">
                <a:lnSpc>
                  <a:spcPct val="50000"/>
                </a:lnSpc>
                <a:spcBef>
                  <a:spcPts val="1102"/>
                </a:spcBef>
                <a:buFont typeface="Wingdings" panose="05000000000000000000" pitchFamily="2" charset="2"/>
                <a:buChar char="l"/>
                <a:defRPr kumimoji="1" sz="1800" b="1" kern="1200">
                  <a:solidFill>
                    <a:srgbClr val="1286AD"/>
                  </a:solidFill>
                  <a:latin typeface="+mn-ea"/>
                  <a:ea typeface="+mn-ea"/>
                  <a:cs typeface="+mn-cs"/>
                </a:defRPr>
              </a:lvl1pPr>
              <a:lvl2pPr marL="3714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625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2pPr>
              <a:lvl3pPr marL="7429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463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3pPr>
              <a:lvl4pPr marL="11144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4pPr>
              <a:lvl5pPr marL="14859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ea"/>
                  <a:ea typeface="+mn-ea"/>
                  <a:cs typeface="+mn-cs"/>
                </a:defRPr>
              </a:lvl5pPr>
              <a:lvl6pPr marL="185737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00325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71800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13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007943" rtl="0" eaLnBrk="1" fontAlgn="auto" latinLnBrk="0" hangingPunct="1">
                <a:lnSpc>
                  <a:spcPct val="50000"/>
                </a:lnSpc>
                <a:spcBef>
                  <a:spcPts val="1102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286AD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 推進方策（主なもの）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BA4123C-8409-4860-B69A-D0A310ACD538}"/>
                </a:ext>
              </a:extLst>
            </p:cNvPr>
            <p:cNvSpPr/>
            <p:nvPr/>
          </p:nvSpPr>
          <p:spPr>
            <a:xfrm>
              <a:off x="181295" y="408906"/>
              <a:ext cx="67257" cy="402483"/>
            </a:xfrm>
            <a:prstGeom prst="rect">
              <a:avLst/>
            </a:prstGeom>
            <a:gradFill>
              <a:gsLst>
                <a:gs pos="0">
                  <a:srgbClr val="54C3F1">
                    <a:alpha val="60000"/>
                  </a:srgbClr>
                </a:gs>
                <a:gs pos="53000">
                  <a:srgbClr val="54C3F1"/>
                </a:gs>
                <a:gs pos="100000">
                  <a:srgbClr val="1C2B76">
                    <a:alpha val="60000"/>
                  </a:srgb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F32127D-F64A-4322-BEAA-F90B374B7F03}"/>
              </a:ext>
            </a:extLst>
          </p:cNvPr>
          <p:cNvSpPr/>
          <p:nvPr/>
        </p:nvSpPr>
        <p:spPr>
          <a:xfrm>
            <a:off x="214923" y="802507"/>
            <a:ext cx="8634122" cy="923330"/>
          </a:xfrm>
          <a:prstGeom prst="rect">
            <a:avLst/>
          </a:prstGeom>
          <a:ln w="28575" cmpd="dbl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１　地域包括ケアシステムの更なる深化・推進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(1)</a:t>
            </a: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地域特性を踏まえた介護サービスの充実強化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  <a:p>
            <a:pPr marL="0" marR="0" lvl="0" indent="0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　　</a:t>
            </a:r>
            <a:endParaRPr kumimoji="1" lang="en-US" altLang="ja-JP" sz="1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20F5A3D-A952-4361-B6C7-55CBB30C8D1B}"/>
              </a:ext>
            </a:extLst>
          </p:cNvPr>
          <p:cNvGraphicFramePr>
            <a:graphicFrameLocks noGrp="1"/>
          </p:cNvGraphicFramePr>
          <p:nvPr/>
        </p:nvGraphicFramePr>
        <p:xfrm>
          <a:off x="378404" y="1460314"/>
          <a:ext cx="10153641" cy="58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163">
                  <a:extLst>
                    <a:ext uri="{9D8B030D-6E8A-4147-A177-3AD203B41FA5}">
                      <a16:colId xmlns:a16="http://schemas.microsoft.com/office/drawing/2014/main" val="978141631"/>
                    </a:ext>
                  </a:extLst>
                </a:gridCol>
                <a:gridCol w="8057478">
                  <a:extLst>
                    <a:ext uri="{9D8B030D-6E8A-4147-A177-3AD203B41FA5}">
                      <a16:colId xmlns:a16="http://schemas.microsoft.com/office/drawing/2014/main" val="3021205425"/>
                    </a:ext>
                  </a:extLst>
                </a:gridCol>
              </a:tblGrid>
              <a:tr h="3593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>
                          <a:latin typeface="+mn-ea"/>
                          <a:ea typeface="+mn-ea"/>
                        </a:rPr>
                        <a:t>施策の方向性・主な取組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主な目標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41018"/>
                  </a:ext>
                </a:extLst>
              </a:tr>
              <a:tr h="358967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地域の実情にあわせた介護保険施設、居宅サービス基盤の整備 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ja-JP" altLang="en-US" sz="1400" b="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定期巡回・随時対</a:t>
                      </a:r>
                      <a:endParaRPr kumimoji="1" lang="en-US" altLang="ja-JP" sz="1400" b="0" u="sng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4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 </a:t>
                      </a:r>
                      <a:r>
                        <a:rPr kumimoji="1" lang="ja-JP" altLang="en-US" sz="1400" b="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応型訪問介護看護、</a:t>
                      </a:r>
                      <a:endParaRPr kumimoji="1" lang="en-US" altLang="ja-JP" sz="1400" b="0" u="sng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en-US" altLang="ja-JP" sz="14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ja-JP" altLang="en-US" sz="1400" b="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看護小規模多機能</a:t>
                      </a:r>
                      <a:endParaRPr kumimoji="1" lang="en-US" altLang="ja-JP" sz="1400" b="0" u="sng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en-US" altLang="ja-JP" sz="14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ja-JP" altLang="en-US" sz="1400" b="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型居宅介護の拡充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kumimoji="1" lang="en-US" altLang="ja-JP" sz="1200"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 </a:t>
                      </a:r>
                      <a:endParaRPr kumimoji="1" lang="en-US" altLang="ja-JP" sz="12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○特養等整備数</a:t>
                      </a:r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251742"/>
                  </a:ext>
                </a:extLst>
              </a:tr>
              <a:tr h="9049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自立支援・重度化防止の推進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好事例等の調査・収</a:t>
                      </a:r>
                      <a:endParaRPr lang="en-US" altLang="ja-JP" sz="1400" b="0" i="0" u="sng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 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集及び施設・事業所</a:t>
                      </a:r>
                      <a:endParaRPr lang="en-US" altLang="ja-JP" sz="1400" b="0" i="0" u="sng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 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の取組支援</a:t>
                      </a:r>
                      <a:endParaRPr kumimoji="1" lang="en-US" altLang="ja-JP" sz="1200" b="0" u="none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kumimoji="1" lang="ja-JP" altLang="en-US" sz="10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LIFE(</a:t>
                      </a:r>
                      <a:r>
                        <a:rPr lang="zh-TW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科学的介護情報</a:t>
                      </a:r>
                      <a:endParaRPr lang="en-US" altLang="zh-TW" sz="1400" b="0" i="0" u="none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zh-TW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ｼｽﾃﾑ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)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の活用による取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組推進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ADL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維持等加算を算定する介護事業所の割合　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9.5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 →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26.5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　　　　　　　　　　　　　　　　　　　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(2022)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   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○在宅復帰・在宅療養支援機能加算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Ⅱ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を算定する施設等の割合　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30.3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→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41.4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　　　　　　　　　　　　　　　　　　　　　　　　 　　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(2022)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　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  <a:p>
                      <a:endParaRPr kumimoji="1" lang="en-US" altLang="ja-JP" sz="1600">
                        <a:highlight>
                          <a:srgbClr val="FFFF00"/>
                        </a:highlight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252182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0CDF3-DA8B-43FC-AA2B-CD1BDFF794F1}"/>
              </a:ext>
            </a:extLst>
          </p:cNvPr>
          <p:cNvGraphicFramePr>
            <a:graphicFrameLocks noGrp="1"/>
          </p:cNvGraphicFramePr>
          <p:nvPr/>
        </p:nvGraphicFramePr>
        <p:xfrm>
          <a:off x="2534301" y="2165830"/>
          <a:ext cx="7965057" cy="310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407689624"/>
                    </a:ext>
                  </a:extLst>
                </a:gridCol>
                <a:gridCol w="935309">
                  <a:extLst>
                    <a:ext uri="{9D8B030D-6E8A-4147-A177-3AD203B41FA5}">
                      <a16:colId xmlns:a16="http://schemas.microsoft.com/office/drawing/2014/main" val="2775018024"/>
                    </a:ext>
                  </a:extLst>
                </a:gridCol>
                <a:gridCol w="924788">
                  <a:extLst>
                    <a:ext uri="{9D8B030D-6E8A-4147-A177-3AD203B41FA5}">
                      <a16:colId xmlns:a16="http://schemas.microsoft.com/office/drawing/2014/main" val="2101971282"/>
                    </a:ext>
                  </a:extLst>
                </a:gridCol>
                <a:gridCol w="877284">
                  <a:extLst>
                    <a:ext uri="{9D8B030D-6E8A-4147-A177-3AD203B41FA5}">
                      <a16:colId xmlns:a16="http://schemas.microsoft.com/office/drawing/2014/main" val="3513351584"/>
                    </a:ext>
                  </a:extLst>
                </a:gridCol>
                <a:gridCol w="966123">
                  <a:extLst>
                    <a:ext uri="{9D8B030D-6E8A-4147-A177-3AD203B41FA5}">
                      <a16:colId xmlns:a16="http://schemas.microsoft.com/office/drawing/2014/main" val="1255901519"/>
                    </a:ext>
                  </a:extLst>
                </a:gridCol>
                <a:gridCol w="4053273">
                  <a:extLst>
                    <a:ext uri="{9D8B030D-6E8A-4147-A177-3AD203B41FA5}">
                      <a16:colId xmlns:a16="http://schemas.microsoft.com/office/drawing/2014/main" val="2156051655"/>
                    </a:ext>
                  </a:extLst>
                </a:gridCol>
              </a:tblGrid>
              <a:tr h="264160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区分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</a:rPr>
                        <a:t>８期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kumimoji="1" lang="ja-JP" altLang="en-US" sz="1200" b="1">
                          <a:solidFill>
                            <a:schemeClr val="bg1"/>
                          </a:solidFill>
                        </a:rPr>
                        <a:t>期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現状・今後の方向性</a:t>
                      </a:r>
                      <a:endParaRPr kumimoji="1" lang="en-US" altLang="ja-JP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816615"/>
                  </a:ext>
                </a:extLst>
              </a:tr>
              <a:tr h="264160">
                <a:tc gridSpan="2" v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4472C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</a:rPr>
                        <a:t>期末総数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</a:rPr>
                        <a:t>整備計画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</a:rPr>
                        <a:t>期末総数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2B2B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22794"/>
                  </a:ext>
                </a:extLst>
              </a:tr>
              <a:tr h="421640">
                <a:tc gridSpan="2">
                  <a:txBody>
                    <a:bodyPr/>
                    <a:lstStyle/>
                    <a:p>
                      <a:r>
                        <a:rPr kumimoji="1" lang="ja-JP" altLang="en-US" sz="1200"/>
                        <a:t>特養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28,906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1,118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30,024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有料老人ホームやサ高住の整備に伴い、</a:t>
                      </a:r>
                      <a:r>
                        <a:rPr kumimoji="1" lang="ja-JP" altLang="en-US" sz="1200" u="sng">
                          <a:solidFill>
                            <a:schemeClr val="tx1"/>
                          </a:solidFill>
                        </a:rPr>
                        <a:t>全般的に整備が減少</a:t>
                      </a:r>
                      <a:endParaRPr kumimoji="1" lang="en-US" altLang="ja-JP" sz="1200" u="sng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200" u="sng">
                          <a:solidFill>
                            <a:schemeClr val="tx1"/>
                          </a:solidFill>
                        </a:rPr>
                        <a:t>引き続き整備が必要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：神戸・阪神北・阪神南 </a:t>
                      </a:r>
                      <a:endParaRPr kumimoji="1" lang="en-US" altLang="ja-JP" sz="12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200" u="sng">
                          <a:solidFill>
                            <a:schemeClr val="tx1"/>
                          </a:solidFill>
                        </a:rPr>
                        <a:t>整備必要数の伸びが止まる傾向</a:t>
                      </a:r>
                      <a:endParaRPr kumimoji="1" lang="en-US" altLang="ja-JP" sz="1200" u="sng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　　　　　　　　　　：東播磨・北播磨・中播磨</a:t>
                      </a:r>
                      <a:endParaRPr kumimoji="1" lang="en-US" altLang="ja-JP" sz="12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200" u="sng">
                          <a:solidFill>
                            <a:schemeClr val="tx1"/>
                          </a:solidFill>
                        </a:rPr>
                        <a:t>既に整備必要数が頭打ち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：西播磨・但馬・丹波・淡路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69231"/>
                  </a:ext>
                </a:extLst>
              </a:tr>
              <a:tr h="443055">
                <a:tc rowSpan="2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都市部</a:t>
                      </a:r>
                      <a:endParaRPr kumimoji="1" lang="ja-JP" alt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21,100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982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22,082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38851"/>
                  </a:ext>
                </a:extLst>
              </a:tr>
              <a:tr h="264160">
                <a:tc v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その他</a:t>
                      </a:r>
                      <a:endParaRPr kumimoji="1" lang="ja-JP" altLang="en-US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200"/>
                        <a:t>7,806</a:t>
                      </a:r>
                      <a:r>
                        <a:rPr lang="ja-JP" altLang="en-US" sz="1200"/>
                        <a:t>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200"/>
                        <a:t>136</a:t>
                      </a:r>
                      <a:r>
                        <a:rPr lang="ja-JP" altLang="en-US" sz="1200"/>
                        <a:t>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200"/>
                        <a:t>7,942</a:t>
                      </a:r>
                      <a:r>
                        <a:rPr lang="ja-JP" altLang="en-US" sz="1200"/>
                        <a:t>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706446"/>
                  </a:ext>
                </a:extLst>
              </a:tr>
              <a:tr h="264160">
                <a:tc gridSpan="2">
                  <a:txBody>
                    <a:bodyPr/>
                    <a:lstStyle/>
                    <a:p>
                      <a:r>
                        <a:rPr kumimoji="1" lang="ja-JP" altLang="en-US" sz="1200"/>
                        <a:t>介護医療院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1,682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1,020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2,702</a:t>
                      </a:r>
                      <a:r>
                        <a:rPr kumimoji="1" lang="ja-JP" altLang="en-US" sz="1200"/>
                        <a:t>床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療養病床や老健からの転換等により増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101813"/>
                  </a:ext>
                </a:extLst>
              </a:tr>
              <a:tr h="264160">
                <a:tc gridSpan="2">
                  <a:txBody>
                    <a:bodyPr/>
                    <a:lstStyle/>
                    <a:p>
                      <a:r>
                        <a:rPr kumimoji="1" lang="ja-JP" altLang="en-US" sz="1200"/>
                        <a:t>特定施設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22,299</a:t>
                      </a:r>
                      <a:r>
                        <a:rPr kumimoji="1" lang="ja-JP" altLang="en-US" sz="120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1,417</a:t>
                      </a:r>
                      <a:r>
                        <a:rPr kumimoji="1" lang="ja-JP" altLang="en-US" sz="120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23,716</a:t>
                      </a:r>
                      <a:r>
                        <a:rPr kumimoji="1" lang="ja-JP" altLang="en-US" sz="120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神戸・阪神・播磨等の</a:t>
                      </a:r>
                      <a:r>
                        <a:rPr kumimoji="1" lang="ja-JP" altLang="en-US" sz="1200" u="sng">
                          <a:solidFill>
                            <a:schemeClr val="tx1"/>
                          </a:solidFill>
                        </a:rPr>
                        <a:t>都市部を中心に増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78249708"/>
                  </a:ext>
                </a:extLst>
              </a:tr>
              <a:tr h="264160">
                <a:tc gridSpan="2">
                  <a:txBody>
                    <a:bodyPr/>
                    <a:lstStyle/>
                    <a:p>
                      <a:r>
                        <a:rPr kumimoji="1" lang="ja-JP" altLang="en-US" sz="1200"/>
                        <a:t>定巡＋看多機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144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66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210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200"/>
                        <a:t>2030</a:t>
                      </a:r>
                      <a:r>
                        <a:rPr kumimoji="1" lang="ja-JP" altLang="en-US" sz="1200"/>
                        <a:t>年に定巡・看多機合わせて計</a:t>
                      </a:r>
                      <a:r>
                        <a:rPr kumimoji="1" lang="en-US" altLang="ja-JP" sz="1200"/>
                        <a:t>300</a:t>
                      </a:r>
                      <a:r>
                        <a:rPr kumimoji="1" lang="ja-JP" altLang="en-US" sz="1200"/>
                        <a:t>事業所</a:t>
                      </a:r>
                      <a:r>
                        <a:rPr kumimoji="1" lang="en-US" altLang="ja-JP" sz="1200"/>
                        <a:t>(</a:t>
                      </a:r>
                      <a:r>
                        <a:rPr kumimoji="1" lang="ja-JP" altLang="en-US" sz="1200"/>
                        <a:t>日常生活圏域に１事業所</a:t>
                      </a:r>
                      <a:r>
                        <a:rPr kumimoji="1" lang="en-US" altLang="ja-JP" sz="1200"/>
                        <a:t>)</a:t>
                      </a:r>
                      <a:r>
                        <a:rPr kumimoji="1" lang="ja-JP" altLang="en-US" sz="1200"/>
                        <a:t>となるよう整備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088280"/>
                  </a:ext>
                </a:extLst>
              </a:tr>
              <a:tr h="264160">
                <a:tc rowSpan="2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定　巡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88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39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127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32199417"/>
                  </a:ext>
                </a:extLst>
              </a:tr>
              <a:tr h="264160">
                <a:tc v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看多機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56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27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/>
                        <a:t>83</a:t>
                      </a:r>
                      <a:r>
                        <a:rPr kumimoji="1" lang="ja-JP" altLang="en-US" sz="1200"/>
                        <a:t>事業所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1E1E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3937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0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26005" y="223666"/>
            <a:ext cx="2547890" cy="402483"/>
          </a:xfrm>
        </p:spPr>
        <p:txBody>
          <a:bodyPr/>
          <a:lstStyle/>
          <a:p>
            <a:pPr algn="ctr"/>
            <a:fld id="{1E51B1B7-2284-4605-8455-AC65372CD56C}" type="slidenum">
              <a:rPr lang="ja-JP" altLang="en-US" smtClean="0"/>
              <a:pPr algn="ctr"/>
              <a:t>7</a:t>
            </a:fld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F32127D-F64A-4322-BEAA-F90B374B7F03}"/>
              </a:ext>
            </a:extLst>
          </p:cNvPr>
          <p:cNvSpPr/>
          <p:nvPr/>
        </p:nvSpPr>
        <p:spPr>
          <a:xfrm>
            <a:off x="291883" y="424908"/>
            <a:ext cx="8634122" cy="646331"/>
          </a:xfrm>
          <a:prstGeom prst="rect">
            <a:avLst/>
          </a:prstGeom>
          <a:ln w="28575" cmpd="dbl">
            <a:noFill/>
          </a:ln>
        </p:spPr>
        <p:txBody>
          <a:bodyPr wrap="square">
            <a:spAutoFit/>
          </a:bodyPr>
          <a:lstStyle/>
          <a:p>
            <a:r>
              <a:rPr lang="en-US" altLang="ja-JP" sz="1800" b="1" kern="100">
                <a:latin typeface="+mn-ea"/>
                <a:cs typeface="Times New Roman"/>
              </a:rPr>
              <a:t>1(2)</a:t>
            </a:r>
            <a:r>
              <a:rPr lang="ja-JP" altLang="en-US" sz="1800" b="1" kern="100">
                <a:latin typeface="+mn-ea"/>
                <a:cs typeface="Times New Roman"/>
              </a:rPr>
              <a:t>　高齢者が地域で自分らしく暮らすための仕組みづくり</a:t>
            </a:r>
            <a:endParaRPr lang="en-US" altLang="ja-JP" sz="1800" b="1" kern="100">
              <a:latin typeface="+mn-ea"/>
              <a:cs typeface="Times New Roman"/>
            </a:endParaRPr>
          </a:p>
          <a:p>
            <a:r>
              <a:rPr lang="ja-JP" altLang="en-US" sz="1800" b="1" kern="100">
                <a:latin typeface="+mn-ea"/>
                <a:cs typeface="Times New Roman"/>
              </a:rPr>
              <a:t>　　</a:t>
            </a:r>
            <a:endParaRPr lang="en-US" altLang="ja-JP" sz="1800" b="1" kern="100">
              <a:latin typeface="+mn-ea"/>
              <a:cs typeface="Times New Roman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20F5A3D-A952-4361-B6C7-55CBB30C8D1B}"/>
              </a:ext>
            </a:extLst>
          </p:cNvPr>
          <p:cNvGraphicFramePr>
            <a:graphicFrameLocks noGrp="1"/>
          </p:cNvGraphicFramePr>
          <p:nvPr/>
        </p:nvGraphicFramePr>
        <p:xfrm>
          <a:off x="244328" y="877506"/>
          <a:ext cx="10268368" cy="625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5974">
                  <a:extLst>
                    <a:ext uri="{9D8B030D-6E8A-4147-A177-3AD203B41FA5}">
                      <a16:colId xmlns:a16="http://schemas.microsoft.com/office/drawing/2014/main" val="978141631"/>
                    </a:ext>
                  </a:extLst>
                </a:gridCol>
                <a:gridCol w="4682394">
                  <a:extLst>
                    <a:ext uri="{9D8B030D-6E8A-4147-A177-3AD203B41FA5}">
                      <a16:colId xmlns:a16="http://schemas.microsoft.com/office/drawing/2014/main" val="3021205425"/>
                    </a:ext>
                  </a:extLst>
                </a:gridCol>
              </a:tblGrid>
              <a:tr h="3593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施策の方向性・主な取組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主な目標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41018"/>
                  </a:ext>
                </a:extLst>
              </a:tr>
              <a:tr h="774361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地域共生社会の実現に向けた取組の推進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・市町の重層的支援体制整備事業の実施支援</a:t>
                      </a:r>
                      <a:endParaRPr kumimoji="1" lang="en-US" altLang="ja-JP" sz="140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・生活支援コーディネーター養成研修の実施</a:t>
                      </a:r>
                      <a:endParaRPr kumimoji="1" lang="en-US" altLang="ja-JP" sz="1200" b="0" u="none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－</a:t>
                      </a:r>
                      <a:endParaRPr kumimoji="1" lang="en-US" altLang="ja-JP" sz="160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1251742"/>
                  </a:ext>
                </a:extLst>
              </a:tr>
              <a:tr h="569777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介護予防・生活支援の基盤整備の推進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kumimoji="1" lang="ja-JP" altLang="en-US" sz="140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市町の介護予防・生活支援事業への伴走型支援</a:t>
                      </a:r>
                      <a:endParaRPr kumimoji="1" lang="en-US" altLang="ja-JP" sz="1200" b="0" u="sng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・</a:t>
                      </a:r>
                      <a:r>
                        <a:rPr kumimoji="1" lang="ja-JP" altLang="en-US" sz="140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企業等と連携した住民主体の</a:t>
                      </a:r>
                      <a:r>
                        <a:rPr kumimoji="1" lang="en-US" altLang="ja-JP" sz="140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</a:t>
                      </a:r>
                      <a:r>
                        <a:rPr kumimoji="1" lang="ja-JP" altLang="en-US" sz="140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通いの場</a:t>
                      </a:r>
                      <a:r>
                        <a:rPr kumimoji="1" lang="en-US" altLang="ja-JP" sz="140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｣</a:t>
                      </a:r>
                      <a:r>
                        <a:rPr kumimoji="1" lang="ja-JP" altLang="en-US" sz="1400" u="sng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の魅力向上</a:t>
                      </a:r>
                      <a:endParaRPr kumimoji="1" lang="en-US" altLang="ja-JP" sz="1200" b="0" u="sng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○「通いの場」への高齢者参加率 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9.1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 →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11.6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　　　　　　　　　　　  　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(2021)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  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○地域サポート施設の認定数 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施設 →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105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施設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　　　　　　　　　 　  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(2023)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83548"/>
                  </a:ext>
                </a:extLst>
              </a:tr>
              <a:tr h="498471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市町における高齢者の保健事業と介護予防の一体的実施の推進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・国保データベース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(KDB)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等のデータ活用による市町の取組支援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・兵庫県版フレイル予防・改善プログラムの活用促進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○高齢者の保健事業と介護予防の一体的実施に取り組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err="1">
                          <a:latin typeface="+mn-ea"/>
                          <a:ea typeface="+mn-ea"/>
                        </a:rPr>
                        <a:t>む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市町　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38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市町→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41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市町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全市町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　　 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(2023)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　　  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20300"/>
                  </a:ext>
                </a:extLst>
              </a:tr>
              <a:tr h="807046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地域ケア会議の推進、地域包括支援センターの機能強化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・市町や地域包括支援センター職員への研修の実施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・地域ケア会議への専門職の派遣</a:t>
                      </a:r>
                      <a:r>
                        <a:rPr kumimoji="1" lang="en-US" altLang="ja-JP" sz="12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[P34]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○ﾘﾊ専門職や医療専門職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管理栄養士･歯科衛生士等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が参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err="1">
                          <a:latin typeface="+mn-ea"/>
                          <a:ea typeface="+mn-ea"/>
                        </a:rPr>
                        <a:t>加する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地域ｹｱ会議を実施する地域包括支援ｾﾝﾀｰの割合　　　　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63.5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 →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70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　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　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(2022)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　　 </a:t>
                      </a:r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(2026)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88632"/>
                  </a:ext>
                </a:extLst>
              </a:tr>
              <a:tr h="702421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高齢者等の権利擁護の推進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600" b="1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・成年後見制度の周知、利用促進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・地域における権利擁護支援や意思決定支援を行う“権利擁護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 サポーター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仮称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”の養成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－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503626"/>
                  </a:ext>
                </a:extLst>
              </a:tr>
              <a:tr h="590807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介護に取り組む家族等への支援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600" b="1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再掲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地域包括支援センターの機能強化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再掲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定期巡回・随時対応型訪問介護看護の拡充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・基本的な介護技術等を学ぶための研修の実施</a:t>
                      </a:r>
                      <a:r>
                        <a:rPr kumimoji="1" lang="en-US" altLang="ja-JP" sz="1200" b="0" u="none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[P36]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○県民ﾓﾆﾀｰｱﾝｹｰﾄ    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[2026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目標：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調査からの改善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]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・「介護で不安に感じること」の３指標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  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例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身体的な負担が大きいこと  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74.0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％以下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・住んでいる地域での介護の安心感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 (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どちらかといえば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安心感がある　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38.4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％以上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401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60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algn="ctr"/>
            <a:fld id="{1E51B1B7-2284-4605-8455-AC65372CD56C}" type="slidenum">
              <a:rPr lang="ja-JP" altLang="en-US" smtClean="0"/>
              <a:pPr algn="ctr"/>
              <a:t>8</a:t>
            </a:fld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F32127D-F64A-4322-BEAA-F90B374B7F03}"/>
              </a:ext>
            </a:extLst>
          </p:cNvPr>
          <p:cNvSpPr/>
          <p:nvPr/>
        </p:nvSpPr>
        <p:spPr>
          <a:xfrm>
            <a:off x="327913" y="370347"/>
            <a:ext cx="9827305" cy="1025922"/>
          </a:xfrm>
          <a:prstGeom prst="rect">
            <a:avLst/>
          </a:prstGeom>
          <a:ln w="28575" cmpd="dbl">
            <a:noFill/>
          </a:ln>
        </p:spPr>
        <p:txBody>
          <a:bodyPr wrap="square">
            <a:spAutoFit/>
          </a:bodyPr>
          <a:lstStyle/>
          <a:p>
            <a:r>
              <a:rPr lang="ja-JP" altLang="en-US" sz="1800" b="1" kern="100">
                <a:latin typeface="+mn-ea"/>
                <a:cs typeface="Times New Roman"/>
              </a:rPr>
              <a:t>２　介護人材の確保及び資質の向上並びに介護現場の生産性の向上</a:t>
            </a:r>
            <a:endParaRPr lang="en-US" altLang="ja-JP" sz="1800" b="1" kern="100">
              <a:latin typeface="+mn-ea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800" b="1" kern="100">
                <a:latin typeface="+mn-ea"/>
                <a:cs typeface="Times New Roman"/>
              </a:rPr>
              <a:t>　　　 　　＜３本柱＞</a:t>
            </a:r>
            <a:endParaRPr lang="en-US" altLang="ja-JP" sz="1800" b="1" kern="100">
              <a:latin typeface="+mn-ea"/>
              <a:cs typeface="Times New Roman"/>
            </a:endParaRPr>
          </a:p>
          <a:p>
            <a:r>
              <a:rPr lang="ja-JP" altLang="en-US" sz="1800" b="1" kern="100">
                <a:latin typeface="+mn-ea"/>
                <a:cs typeface="Times New Roman"/>
              </a:rPr>
              <a:t>　</a:t>
            </a:r>
            <a:endParaRPr lang="en-US" altLang="ja-JP" sz="1600" kern="100">
              <a:latin typeface="+mn-ea"/>
              <a:cs typeface="Times New Roman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7D7A0A1-0EB6-40E1-A12A-69B3346DDD2A}"/>
              </a:ext>
            </a:extLst>
          </p:cNvPr>
          <p:cNvGrpSpPr/>
          <p:nvPr/>
        </p:nvGrpSpPr>
        <p:grpSpPr>
          <a:xfrm>
            <a:off x="536595" y="984621"/>
            <a:ext cx="10024104" cy="3379371"/>
            <a:chOff x="539899" y="1113444"/>
            <a:chExt cx="10024104" cy="3379371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7442516C-EB02-4A3F-90C1-464EA03DDDF2}"/>
                </a:ext>
              </a:extLst>
            </p:cNvPr>
            <p:cNvSpPr/>
            <p:nvPr/>
          </p:nvSpPr>
          <p:spPr>
            <a:xfrm>
              <a:off x="539899" y="1135593"/>
              <a:ext cx="3416265" cy="311972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128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/>
                <a:t>Ⅰ </a:t>
              </a:r>
              <a:r>
                <a:rPr kumimoji="1" lang="ja-JP" altLang="en-US" b="1"/>
                <a:t>多様な人材の参入促進　</a:t>
              </a: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FF1ABE8A-5486-4332-BC30-D9DF21744854}"/>
                </a:ext>
              </a:extLst>
            </p:cNvPr>
            <p:cNvSpPr/>
            <p:nvPr/>
          </p:nvSpPr>
          <p:spPr>
            <a:xfrm>
              <a:off x="539899" y="2368797"/>
              <a:ext cx="3416265" cy="311972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128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/>
                <a:t>Ⅱ </a:t>
              </a:r>
              <a:r>
                <a:rPr kumimoji="1" lang="ja-JP" altLang="en-US" b="1"/>
                <a:t>定着促進・キャリア支援　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53C9E44-D7D1-4C39-9914-C5D9F69B43D6}"/>
                </a:ext>
              </a:extLst>
            </p:cNvPr>
            <p:cNvSpPr/>
            <p:nvPr/>
          </p:nvSpPr>
          <p:spPr>
            <a:xfrm>
              <a:off x="539899" y="3565568"/>
              <a:ext cx="3416265" cy="311972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128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b="1"/>
                <a:t>Ⅲ </a:t>
              </a:r>
              <a:r>
                <a:rPr kumimoji="1" lang="ja-JP" altLang="en-US" b="1"/>
                <a:t>働きやすい職場づくり　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580DFB8-EB0C-4F88-85F1-1A96062216B0}"/>
                </a:ext>
              </a:extLst>
            </p:cNvPr>
            <p:cNvSpPr/>
            <p:nvPr/>
          </p:nvSpPr>
          <p:spPr>
            <a:xfrm>
              <a:off x="4797911" y="1113444"/>
              <a:ext cx="3927121" cy="1200329"/>
            </a:xfrm>
            <a:prstGeom prst="rect">
              <a:avLst/>
            </a:prstGeom>
            <a:ln w="28575" cmpd="dbl"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1800" b="1" kern="100">
                  <a:latin typeface="+mn-ea"/>
                  <a:cs typeface="Times New Roman"/>
                </a:rPr>
                <a:t>介護のしごと魅力発信</a:t>
              </a:r>
              <a:endParaRPr lang="en-US" altLang="ja-JP" sz="1800" b="1" kern="100">
                <a:latin typeface="+mn-ea"/>
                <a:cs typeface="Times New Roman"/>
              </a:endParaRPr>
            </a:p>
            <a:p>
              <a:endParaRPr lang="en-US" altLang="ja-JP" sz="1800" b="1" kern="100">
                <a:latin typeface="+mn-ea"/>
                <a:cs typeface="Times New Roman"/>
              </a:endParaRPr>
            </a:p>
            <a:p>
              <a:r>
                <a:rPr lang="ja-JP" altLang="en-US" sz="1800" b="1" kern="100">
                  <a:latin typeface="+mn-ea"/>
                  <a:cs typeface="Times New Roman"/>
                </a:rPr>
                <a:t>外国人を含めた人材のすそ野の拡大</a:t>
              </a:r>
              <a:endParaRPr lang="en-US" altLang="ja-JP" sz="1800" b="1" kern="100">
                <a:latin typeface="+mn-ea"/>
                <a:cs typeface="Times New Roman"/>
              </a:endParaRPr>
            </a:p>
            <a:p>
              <a:r>
                <a:rPr lang="ja-JP" altLang="en-US" sz="1800" b="1" kern="100">
                  <a:latin typeface="+mn-ea"/>
                  <a:cs typeface="Times New Roman"/>
                </a:rPr>
                <a:t>　</a:t>
              </a:r>
              <a:endParaRPr lang="en-US" altLang="ja-JP" sz="1600" kern="100">
                <a:latin typeface="+mn-ea"/>
                <a:cs typeface="Times New Roman"/>
              </a:endParaRPr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6FDDD4C-0A67-4E6D-9E2C-37F0AE026775}"/>
                </a:ext>
              </a:extLst>
            </p:cNvPr>
            <p:cNvGrpSpPr/>
            <p:nvPr/>
          </p:nvGrpSpPr>
          <p:grpSpPr>
            <a:xfrm>
              <a:off x="3956164" y="1291579"/>
              <a:ext cx="841747" cy="561191"/>
              <a:chOff x="3956164" y="1291579"/>
              <a:chExt cx="841747" cy="561191"/>
            </a:xfrm>
          </p:grpSpPr>
          <p:cxnSp>
            <p:nvCxnSpPr>
              <p:cNvPr id="3" name="直線コネクタ 2">
                <a:extLst>
                  <a:ext uri="{FF2B5EF4-FFF2-40B4-BE49-F238E27FC236}">
                    <a16:creationId xmlns:a16="http://schemas.microsoft.com/office/drawing/2014/main" id="{F72680F1-BADB-460C-A0D8-70CD203AA790}"/>
                  </a:ext>
                </a:extLst>
              </p:cNvPr>
              <p:cNvCxnSpPr>
                <a:stCxn id="7" idx="3"/>
              </p:cNvCxnSpPr>
              <p:nvPr/>
            </p:nvCxnSpPr>
            <p:spPr>
              <a:xfrm>
                <a:off x="3956164" y="1291579"/>
                <a:ext cx="84174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E2DCBA19-D45F-4608-B86E-74C83238B0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60027" y="1852770"/>
                <a:ext cx="53289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DCCFAF8E-312F-4E98-BD65-ACCFA06ECDCF}"/>
                  </a:ext>
                </a:extLst>
              </p:cNvPr>
              <p:cNvCxnSpPr/>
              <p:nvPr/>
            </p:nvCxnSpPr>
            <p:spPr>
              <a:xfrm>
                <a:off x="4260027" y="1291579"/>
                <a:ext cx="0" cy="56119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A418A8F-2FC3-4373-862A-695EF2477189}"/>
                </a:ext>
              </a:extLst>
            </p:cNvPr>
            <p:cNvGrpSpPr/>
            <p:nvPr/>
          </p:nvGrpSpPr>
          <p:grpSpPr>
            <a:xfrm>
              <a:off x="3956164" y="2521206"/>
              <a:ext cx="841747" cy="561191"/>
              <a:chOff x="3956164" y="1291579"/>
              <a:chExt cx="841747" cy="561191"/>
            </a:xfrm>
          </p:grpSpPr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8F124AFE-F7D3-473C-99BE-C61B652651C7}"/>
                  </a:ext>
                </a:extLst>
              </p:cNvPr>
              <p:cNvCxnSpPr/>
              <p:nvPr/>
            </p:nvCxnSpPr>
            <p:spPr>
              <a:xfrm>
                <a:off x="3956164" y="1291579"/>
                <a:ext cx="84174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82C32E64-4C7D-4ACE-9605-414BA114D0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60027" y="1852770"/>
                <a:ext cx="53289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F8BA725E-3700-4066-83D3-9C7163E01149}"/>
                  </a:ext>
                </a:extLst>
              </p:cNvPr>
              <p:cNvCxnSpPr/>
              <p:nvPr/>
            </p:nvCxnSpPr>
            <p:spPr>
              <a:xfrm>
                <a:off x="4260027" y="1291579"/>
                <a:ext cx="0" cy="56119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DE8BE94F-E7DE-4E3E-9976-E260E5AB9897}"/>
                </a:ext>
              </a:extLst>
            </p:cNvPr>
            <p:cNvSpPr/>
            <p:nvPr/>
          </p:nvSpPr>
          <p:spPr>
            <a:xfrm>
              <a:off x="4792918" y="2365239"/>
              <a:ext cx="5771085" cy="923330"/>
            </a:xfrm>
            <a:prstGeom prst="rect">
              <a:avLst/>
            </a:prstGeom>
            <a:ln w="28575" cmpd="dbl"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1800" b="1" kern="100">
                  <a:latin typeface="+mn-ea"/>
                  <a:cs typeface="Times New Roman"/>
                </a:rPr>
                <a:t>専門性の高度化で継続的な資質の向上</a:t>
              </a:r>
              <a:endParaRPr lang="en-US" altLang="ja-JP" sz="1800" b="1" kern="100">
                <a:latin typeface="+mn-ea"/>
                <a:cs typeface="Times New Roman"/>
              </a:endParaRPr>
            </a:p>
            <a:p>
              <a:endParaRPr lang="en-US" altLang="ja-JP" sz="1800" b="1" kern="100">
                <a:latin typeface="+mn-ea"/>
                <a:cs typeface="Times New Roman"/>
              </a:endParaRPr>
            </a:p>
            <a:p>
              <a:r>
                <a:rPr lang="ja-JP" altLang="en-US" sz="1800" b="1" kern="100">
                  <a:latin typeface="+mn-ea"/>
                  <a:cs typeface="Times New Roman"/>
                </a:rPr>
                <a:t>意欲や能力に応じたキャリアパスの整備</a:t>
              </a:r>
              <a:endParaRPr lang="en-US" altLang="ja-JP" sz="1800" b="1" kern="100">
                <a:latin typeface="+mn-ea"/>
                <a:cs typeface="Times New Roman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AADDF1B5-7974-4FF0-A589-B3C6EF874E9F}"/>
                </a:ext>
              </a:extLst>
            </p:cNvPr>
            <p:cNvSpPr/>
            <p:nvPr/>
          </p:nvSpPr>
          <p:spPr>
            <a:xfrm>
              <a:off x="4792917" y="3569485"/>
              <a:ext cx="5771085" cy="923330"/>
            </a:xfrm>
            <a:prstGeom prst="rect">
              <a:avLst/>
            </a:prstGeom>
            <a:ln w="28575" cmpd="dbl"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1800" b="1" kern="100">
                  <a:latin typeface="+mn-ea"/>
                  <a:cs typeface="Times New Roman"/>
                </a:rPr>
                <a:t>介護現場の生産性向上</a:t>
              </a:r>
              <a:endParaRPr lang="en-US" altLang="ja-JP" sz="1800" b="1" kern="100">
                <a:latin typeface="+mn-ea"/>
                <a:cs typeface="Times New Roman"/>
              </a:endParaRPr>
            </a:p>
            <a:p>
              <a:endParaRPr lang="en-US" altLang="ja-JP" sz="1800" b="1" kern="100">
                <a:latin typeface="+mn-ea"/>
                <a:cs typeface="Times New Roman"/>
              </a:endParaRPr>
            </a:p>
            <a:p>
              <a:r>
                <a:rPr lang="ja-JP" altLang="en-US" sz="1800" b="1" kern="100">
                  <a:latin typeface="+mn-ea"/>
                  <a:cs typeface="Times New Roman"/>
                </a:rPr>
                <a:t>労働環境の改善</a:t>
              </a:r>
              <a:endParaRPr lang="en-US" altLang="ja-JP" sz="1800" b="1" kern="100">
                <a:latin typeface="+mn-ea"/>
                <a:cs typeface="Times New Roman"/>
              </a:endParaRPr>
            </a:p>
          </p:txBody>
        </p: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EE37FBB6-4E48-4B18-AA8C-25A0B9698216}"/>
                </a:ext>
              </a:extLst>
            </p:cNvPr>
            <p:cNvGrpSpPr/>
            <p:nvPr/>
          </p:nvGrpSpPr>
          <p:grpSpPr>
            <a:xfrm>
              <a:off x="3953667" y="3718253"/>
              <a:ext cx="841747" cy="561191"/>
              <a:chOff x="3956164" y="1291579"/>
              <a:chExt cx="841747" cy="561191"/>
            </a:xfrm>
          </p:grpSpPr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id="{74968564-1685-48F5-9E3E-8A842DE299E3}"/>
                  </a:ext>
                </a:extLst>
              </p:cNvPr>
              <p:cNvCxnSpPr/>
              <p:nvPr/>
            </p:nvCxnSpPr>
            <p:spPr>
              <a:xfrm>
                <a:off x="3956164" y="1291579"/>
                <a:ext cx="84174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5954D59E-4FA0-4536-8295-447FC524B4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60027" y="1852770"/>
                <a:ext cx="53289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8F0356BC-2DB0-489F-98CD-2F5B5555663B}"/>
                  </a:ext>
                </a:extLst>
              </p:cNvPr>
              <p:cNvCxnSpPr/>
              <p:nvPr/>
            </p:nvCxnSpPr>
            <p:spPr>
              <a:xfrm>
                <a:off x="4260027" y="1291579"/>
                <a:ext cx="0" cy="56119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15" name="図 14">
            <a:extLst>
              <a:ext uri="{FF2B5EF4-FFF2-40B4-BE49-F238E27FC236}">
                <a16:creationId xmlns:a16="http://schemas.microsoft.com/office/drawing/2014/main" id="{AE76E2C3-9D7C-4E25-A408-57719FC68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383" y="1254135"/>
            <a:ext cx="1635639" cy="1685037"/>
          </a:xfrm>
          <a:prstGeom prst="rect">
            <a:avLst/>
          </a:prstGeom>
        </p:spPr>
      </p:pic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BB51E13B-310D-4590-AE91-A4D297EDC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67475"/>
              </p:ext>
            </p:extLst>
          </p:nvPr>
        </p:nvGraphicFramePr>
        <p:xfrm>
          <a:off x="517624" y="4262460"/>
          <a:ext cx="9930787" cy="329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922">
                  <a:extLst>
                    <a:ext uri="{9D8B030D-6E8A-4147-A177-3AD203B41FA5}">
                      <a16:colId xmlns:a16="http://schemas.microsoft.com/office/drawing/2014/main" val="978141631"/>
                    </a:ext>
                  </a:extLst>
                </a:gridCol>
                <a:gridCol w="3091865">
                  <a:extLst>
                    <a:ext uri="{9D8B030D-6E8A-4147-A177-3AD203B41FA5}">
                      <a16:colId xmlns:a16="http://schemas.microsoft.com/office/drawing/2014/main" val="3021205425"/>
                    </a:ext>
                  </a:extLst>
                </a:gridCol>
              </a:tblGrid>
              <a:tr h="371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施策の方向性・主な取組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主な目標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41018"/>
                  </a:ext>
                </a:extLst>
              </a:tr>
              <a:tr h="833776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介護のしごと魅力発信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・小中高校生を対象とした出前授業の実施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・福祉施設の見学や実際の仕事の流れを体験する職場体験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ｲﾝﾀｰﾝｼｯﾌﾟ</a:t>
                      </a:r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の実施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－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51742"/>
                  </a:ext>
                </a:extLst>
              </a:tr>
              <a:tr h="2094298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外国人を含めた人材のすそ野の拡大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○介護職員の確保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9.6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万人　→　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10.1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万人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   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(2023)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　　　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(2026)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○外国人材受入施設割合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1.3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％増  →　毎年度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％増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年平均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983548"/>
                  </a:ext>
                </a:extLst>
              </a:tr>
            </a:tbl>
          </a:graphicData>
        </a:graphic>
      </p:graphicFrame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ABF5C114-6939-4DE9-852A-3C3B94966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25708"/>
              </p:ext>
            </p:extLst>
          </p:nvPr>
        </p:nvGraphicFramePr>
        <p:xfrm>
          <a:off x="766334" y="5791835"/>
          <a:ext cx="6368057" cy="176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73328">
                  <a:extLst>
                    <a:ext uri="{9D8B030D-6E8A-4147-A177-3AD203B41FA5}">
                      <a16:colId xmlns:a16="http://schemas.microsoft.com/office/drawing/2014/main" val="1392929744"/>
                    </a:ext>
                  </a:extLst>
                </a:gridCol>
                <a:gridCol w="4894729">
                  <a:extLst>
                    <a:ext uri="{9D8B030D-6E8A-4147-A177-3AD203B41FA5}">
                      <a16:colId xmlns:a16="http://schemas.microsoft.com/office/drawing/2014/main" val="899041091"/>
                    </a:ext>
                  </a:extLst>
                </a:gridCol>
              </a:tblGrid>
              <a:tr h="570883">
                <a:tc>
                  <a:txBody>
                    <a:bodyPr/>
                    <a:lstStyle/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外国人介護人材</a:t>
                      </a: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</a:rPr>
                        <a:t>公民連携による外国人介護人材の活躍に向けた取組に</a:t>
                      </a:r>
                      <a:endParaRPr kumimoji="1" lang="en-US" altLang="ja-JP" sz="1400" b="0" u="sng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</a:rPr>
                        <a:t>関する連携協定</a:t>
                      </a:r>
                      <a:endParaRPr kumimoji="1" lang="en-US" altLang="ja-JP" sz="1400" b="0" u="sng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・介護福祉士資格取得支援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42676"/>
                  </a:ext>
                </a:extLst>
              </a:tr>
              <a:tr h="404376">
                <a:tc>
                  <a:txBody>
                    <a:bodyPr/>
                    <a:lstStyle/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高齢者・女性等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地域住民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/>
                        <a:t>・</a:t>
                      </a:r>
                      <a:r>
                        <a:rPr kumimoji="1" lang="ja-JP" altLang="en-US" sz="1400" u="sng"/>
                        <a:t>ひょうごケア・アシスタント推進事業</a:t>
                      </a:r>
                      <a:endParaRPr kumimoji="1" lang="en-US" altLang="ja-JP" sz="1400"/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/>
                        <a:t>・介護の基本的知識を学ぶ入門的研修の実施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976376"/>
                  </a:ext>
                </a:extLst>
              </a:tr>
              <a:tr h="404376">
                <a:tc>
                  <a:txBody>
                    <a:bodyPr/>
                    <a:lstStyle/>
                    <a:p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若年層</a:t>
                      </a: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</a:t>
                      </a:r>
                      <a:r>
                        <a:rPr kumimoji="1" lang="ja-JP" altLang="en-US" sz="1400" u="sng" dirty="0"/>
                        <a:t>若手職員を対象とする奨学金返済支援制度の拡充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/>
                        <a:t>・県立総合衛生学院介護福祉学科の運営</a:t>
                      </a:r>
                    </a:p>
                  </a:txBody>
                  <a:tcP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213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72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1">
            <a:extLst>
              <a:ext uri="{FF2B5EF4-FFF2-40B4-BE49-F238E27FC236}">
                <a16:creationId xmlns:a16="http://schemas.microsoft.com/office/drawing/2014/main" id="{9C6F1A0D-B778-4641-8E76-B39193B9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201" y="291030"/>
            <a:ext cx="2547890" cy="402483"/>
          </a:xfrm>
        </p:spPr>
        <p:txBody>
          <a:bodyPr/>
          <a:lstStyle/>
          <a:p>
            <a:pPr marL="0" marR="0" lvl="0" indent="0" algn="ctr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1B1B7-2284-4605-8455-AC65372CD56C}" type="slidenum">
              <a:rPr kumimoji="1" lang="ja-JP" altLang="en-US" sz="55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pPr marL="0" marR="0" lvl="0" indent="0" algn="ctr" defTabSz="9955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55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335A233D-A4A6-4BC4-A4CB-E7A2229AAEA6}"/>
              </a:ext>
            </a:extLst>
          </p:cNvPr>
          <p:cNvGraphicFramePr>
            <a:graphicFrameLocks noGrp="1"/>
          </p:cNvGraphicFramePr>
          <p:nvPr/>
        </p:nvGraphicFramePr>
        <p:xfrm>
          <a:off x="380512" y="1145796"/>
          <a:ext cx="9930787" cy="504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1778">
                  <a:extLst>
                    <a:ext uri="{9D8B030D-6E8A-4147-A177-3AD203B41FA5}">
                      <a16:colId xmlns:a16="http://schemas.microsoft.com/office/drawing/2014/main" val="978141631"/>
                    </a:ext>
                  </a:extLst>
                </a:gridCol>
                <a:gridCol w="3419009">
                  <a:extLst>
                    <a:ext uri="{9D8B030D-6E8A-4147-A177-3AD203B41FA5}">
                      <a16:colId xmlns:a16="http://schemas.microsoft.com/office/drawing/2014/main" val="3021205425"/>
                    </a:ext>
                  </a:extLst>
                </a:gridCol>
              </a:tblGrid>
              <a:tr h="3593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施策の方向性・主な取組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主な目標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41018"/>
                  </a:ext>
                </a:extLst>
              </a:tr>
              <a:tr h="415289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専門性の高度化で継続的な資質の向上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</a:rPr>
                        <a:t>介護福祉士などの資格取得支援等によるキャリア形成</a:t>
                      </a:r>
                      <a:endParaRPr kumimoji="1" lang="en-US" altLang="ja-JP" sz="12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－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820300"/>
                  </a:ext>
                </a:extLst>
              </a:tr>
              <a:tr h="554019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意欲や能力に応じたキャリアパスの整備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</a:rPr>
                        <a:t>介護職員等処遇改善加算の取得促進</a:t>
                      </a:r>
                      <a:endParaRPr kumimoji="1" lang="en-US" altLang="ja-JP" sz="12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○介護職員等処遇改善加算取得事業所数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　　毎年度</a:t>
                      </a:r>
                      <a:r>
                        <a:rPr kumimoji="1" lang="en-US" altLang="ja-JP" sz="1400">
                          <a:latin typeface="+mn-ea"/>
                          <a:ea typeface="+mn-ea"/>
                        </a:rPr>
                        <a:t>300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事業所増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888632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介護現場の生産性向上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ひょうご介護ﾃｸﾉﾛｼﾞｰ導入・生産性向上支援ｾﾝﾀ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ｰによる業務効率化の取組の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総合的支援</a:t>
                      </a:r>
                      <a:endParaRPr lang="en-US" altLang="ja-JP" sz="12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介護ロボット・</a:t>
                      </a:r>
                      <a:r>
                        <a:rPr lang="en-US" altLang="ja-JP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ICT</a:t>
                      </a:r>
                      <a:r>
                        <a:rPr lang="ja-JP" altLang="en-US" sz="1400" b="0" i="0" u="sng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導入支援</a:t>
                      </a:r>
                      <a:endParaRPr lang="ja-JP" altLang="en-US" sz="12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・ノーリフティングケアの普及、モデル施設の育成</a:t>
                      </a:r>
                      <a:endParaRPr lang="ja-JP" altLang="en-US" sz="12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endParaRPr lang="ja-JP" altLang="en-US" sz="1000" b="0" i="0" u="none" strike="noStrike" kern="1200" baseline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○生産性向上に取り組んでいる事業所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等の割合　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36% 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75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％以上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　　　　 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(2022)</a:t>
                      </a: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  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(2026)</a:t>
                      </a:r>
                    </a:p>
                    <a:p>
                      <a:pPr rtl="0">
                        <a:spcBef>
                          <a:spcPts val="60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○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ICT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導入事業所等の割合　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>
                        <a:spcBef>
                          <a:spcPts val="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28% 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％以上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　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(2022)</a:t>
                      </a: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   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(2026)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>
                        <a:spcBef>
                          <a:spcPts val="60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○介護ﾛﾎﾞｯﾄ導入施設の割合　　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22% 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％以上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(2022)</a:t>
                      </a: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   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(2026)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>
                        <a:spcBef>
                          <a:spcPts val="60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○ﾉｰﾘﾌﾃｨﾝｸﾞｹｱﾓﾃﾞﾙ施設育成数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rtl="0">
                        <a:spcBef>
                          <a:spcPts val="0"/>
                        </a:spcBef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施設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→</a:t>
                      </a:r>
                      <a:r>
                        <a:rPr lang="en-US" altLang="ja-JP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施設</a:t>
                      </a:r>
                      <a:endParaRPr lang="en-US" altLang="ja-JP" sz="14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(2023)</a:t>
                      </a:r>
                      <a:r>
                        <a:rPr lang="ja-JP" altLang="en-US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    </a:t>
                      </a:r>
                      <a:r>
                        <a:rPr lang="en-US" altLang="ja-JP" sz="1200" b="0" i="0" u="none" strike="noStrike" kern="120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(2026)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85430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latin typeface="+mn-ea"/>
                          <a:ea typeface="+mn-ea"/>
                        </a:rPr>
                        <a:t>労働環境の改善</a:t>
                      </a:r>
                      <a:endParaRPr kumimoji="1" lang="en-US" altLang="ja-JP" sz="1600" b="1">
                        <a:latin typeface="+mn-ea"/>
                        <a:ea typeface="+mn-ea"/>
                      </a:endParaRPr>
                    </a:p>
                    <a:p>
                      <a:pPr rtl="0"/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 ・</a:t>
                      </a:r>
                      <a:r>
                        <a:rPr kumimoji="1" lang="ja-JP" altLang="en-US" sz="1400" u="sng">
                          <a:latin typeface="+mn-ea"/>
                          <a:ea typeface="+mn-ea"/>
                        </a:rPr>
                        <a:t>ハラスメント対策</a:t>
                      </a: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等に取り組む施設・事業所の支援</a:t>
                      </a:r>
                      <a:endParaRPr lang="en-US" altLang="ja-JP" sz="1200" b="0" i="0" u="none" strike="noStrike" kern="120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+mn-ea"/>
                          <a:ea typeface="+mn-ea"/>
                        </a:rPr>
                        <a:t>－</a:t>
                      </a:r>
                      <a:endParaRPr kumimoji="1" lang="en-US" altLang="ja-JP" sz="14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39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4481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B2F2DE973C8CB44B3CCAC97C50D13A7" ma:contentTypeVersion="" ma:contentTypeDescription="新しいドキュメントを作成します。" ma:contentTypeScope="" ma:versionID="b5581928c9f71dc4687749048b5bcf8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d68df1d8f8eef02213e826368714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82790D-4291-4998-92E3-81B56BBBCD9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067DD0B-0485-4A07-A019-4D379BB94C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9F6DE6-5318-4847-9739-7044A7BF9C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2710</TotalTime>
  <Words>2057</Words>
  <Application>Microsoft Office PowerPoint</Application>
  <PresentationFormat>ユーザー設定</PresentationFormat>
  <Paragraphs>312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22" baseType="lpstr">
      <vt:lpstr>メイリオ</vt:lpstr>
      <vt:lpstr>游ゴシック</vt:lpstr>
      <vt:lpstr>游ゴシック Light</vt:lpstr>
      <vt:lpstr>Arial</vt:lpstr>
      <vt:lpstr>Arial Black</vt:lpstr>
      <vt:lpstr>Calibri</vt:lpstr>
      <vt:lpstr>Calibri Light</vt:lpstr>
      <vt:lpstr>Impact</vt:lpstr>
      <vt:lpstr>Times New Roman</vt:lpstr>
      <vt:lpstr>Wingdings</vt:lpstr>
      <vt:lpstr>1_Office テーマ</vt:lpstr>
      <vt:lpstr>3_Office テーマ</vt:lpstr>
      <vt:lpstr>2_Office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>兵庫県推奨ppt様式</dc:subject>
  <dc:creator>広報広聴課</dc:creator>
  <cp:lastModifiedBy>井上　知</cp:lastModifiedBy>
  <cp:revision>55</cp:revision>
  <cp:lastPrinted>2024-06-18T06:08:09Z</cp:lastPrinted>
  <dcterms:created xsi:type="dcterms:W3CDTF">2023-08-17T00:35:59Z</dcterms:created>
  <dcterms:modified xsi:type="dcterms:W3CDTF">2024-07-11T04:41:45Z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0x010100CB2F2DE973C8CB44B3CCAC97C50D13A7</vt:lpwstr>
  </property>
</Properties>
</file>