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5" r:id="rId3"/>
    <p:sldId id="257" r:id="rId4"/>
    <p:sldId id="258" r:id="rId5"/>
    <p:sldId id="263" r:id="rId6"/>
    <p:sldId id="264" r:id="rId7"/>
    <p:sldId id="266"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100" d="100"/>
          <a:sy n="100" d="100"/>
        </p:scale>
        <p:origin x="8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5447" cy="496253"/>
          </a:xfrm>
          <a:prstGeom prst="rect">
            <a:avLst/>
          </a:prstGeom>
        </p:spPr>
        <p:txBody>
          <a:bodyPr vert="horz" lIns="91310" tIns="45656" rIns="91310"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4" y="1"/>
            <a:ext cx="2945447" cy="496253"/>
          </a:xfrm>
          <a:prstGeom prst="rect">
            <a:avLst/>
          </a:prstGeom>
        </p:spPr>
        <p:txBody>
          <a:bodyPr vert="horz" lIns="91310" tIns="45656" rIns="91310" bIns="45656" rtlCol="0"/>
          <a:lstStyle>
            <a:lvl1pPr algn="r">
              <a:defRPr sz="1200"/>
            </a:lvl1pPr>
          </a:lstStyle>
          <a:p>
            <a:fld id="{124768DB-0317-4165-B7FF-0680B625103D}" type="datetimeFigureOut">
              <a:rPr kumimoji="1" lang="ja-JP" altLang="en-US" smtClean="0"/>
              <a:t>2023/5/15</a:t>
            </a:fld>
            <a:endParaRPr kumimoji="1" lang="ja-JP" altLang="en-US"/>
          </a:p>
        </p:txBody>
      </p:sp>
      <p:sp>
        <p:nvSpPr>
          <p:cNvPr id="4" name="フッター プレースホルダー 3"/>
          <p:cNvSpPr>
            <a:spLocks noGrp="1"/>
          </p:cNvSpPr>
          <p:nvPr>
            <p:ph type="ftr" sz="quarter" idx="2"/>
          </p:nvPr>
        </p:nvSpPr>
        <p:spPr>
          <a:xfrm>
            <a:off x="2" y="9428801"/>
            <a:ext cx="2945447" cy="496252"/>
          </a:xfrm>
          <a:prstGeom prst="rect">
            <a:avLst/>
          </a:prstGeom>
        </p:spPr>
        <p:txBody>
          <a:bodyPr vert="horz" lIns="91310" tIns="45656" rIns="91310"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4" y="9428801"/>
            <a:ext cx="2945447" cy="496252"/>
          </a:xfrm>
          <a:prstGeom prst="rect">
            <a:avLst/>
          </a:prstGeom>
        </p:spPr>
        <p:txBody>
          <a:bodyPr vert="horz" lIns="91310" tIns="45656" rIns="91310" bIns="45656" rtlCol="0" anchor="b"/>
          <a:lstStyle>
            <a:lvl1pPr algn="r">
              <a:defRPr sz="1200"/>
            </a:lvl1pPr>
          </a:lstStyle>
          <a:p>
            <a:fld id="{2D08B146-6C97-4E6F-93D9-4F0CE4C6EDDA}" type="slidenum">
              <a:rPr kumimoji="1" lang="ja-JP" altLang="en-US" smtClean="0"/>
              <a:t>‹#›</a:t>
            </a:fld>
            <a:endParaRPr kumimoji="1" lang="ja-JP" altLang="en-US"/>
          </a:p>
        </p:txBody>
      </p:sp>
    </p:spTree>
    <p:extLst>
      <p:ext uri="{BB962C8B-B14F-4D97-AF65-F5344CB8AC3E}">
        <p14:creationId xmlns:p14="http://schemas.microsoft.com/office/powerpoint/2010/main" val="3961897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5447" cy="496253"/>
          </a:xfrm>
          <a:prstGeom prst="rect">
            <a:avLst/>
          </a:prstGeom>
        </p:spPr>
        <p:txBody>
          <a:bodyPr vert="horz" lIns="91310" tIns="45656" rIns="91310"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1"/>
            <a:ext cx="2945447" cy="496253"/>
          </a:xfrm>
          <a:prstGeom prst="rect">
            <a:avLst/>
          </a:prstGeom>
        </p:spPr>
        <p:txBody>
          <a:bodyPr vert="horz" lIns="91310" tIns="45656" rIns="91310" bIns="45656" rtlCol="0"/>
          <a:lstStyle>
            <a:lvl1pPr algn="r">
              <a:defRPr sz="1200"/>
            </a:lvl1pPr>
          </a:lstStyle>
          <a:p>
            <a:fld id="{797A4900-595C-433A-B814-B67B4B95E19E}" type="datetimeFigureOut">
              <a:rPr kumimoji="1" lang="ja-JP" altLang="en-US" smtClean="0"/>
              <a:t>2023/5/15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1310" tIns="45656" rIns="91310" bIns="45656" rtlCol="0" anchor="ctr"/>
          <a:lstStyle/>
          <a:p>
            <a:endParaRPr lang="ja-JP" altLang="en-US"/>
          </a:p>
        </p:txBody>
      </p:sp>
      <p:sp>
        <p:nvSpPr>
          <p:cNvPr id="5" name="ノート プレースホルダー 4"/>
          <p:cNvSpPr>
            <a:spLocks noGrp="1"/>
          </p:cNvSpPr>
          <p:nvPr>
            <p:ph type="body" sz="quarter" idx="3"/>
          </p:nvPr>
        </p:nvSpPr>
        <p:spPr>
          <a:xfrm>
            <a:off x="680086" y="4715193"/>
            <a:ext cx="5437506" cy="4466274"/>
          </a:xfrm>
          <a:prstGeom prst="rect">
            <a:avLst/>
          </a:prstGeom>
        </p:spPr>
        <p:txBody>
          <a:bodyPr vert="horz" lIns="91310" tIns="45656" rIns="91310"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801"/>
            <a:ext cx="2945447" cy="496252"/>
          </a:xfrm>
          <a:prstGeom prst="rect">
            <a:avLst/>
          </a:prstGeom>
        </p:spPr>
        <p:txBody>
          <a:bodyPr vert="horz" lIns="91310" tIns="45656" rIns="91310"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7" cy="496252"/>
          </a:xfrm>
          <a:prstGeom prst="rect">
            <a:avLst/>
          </a:prstGeom>
        </p:spPr>
        <p:txBody>
          <a:bodyPr vert="horz" lIns="91310" tIns="45656" rIns="91310" bIns="45656" rtlCol="0" anchor="b"/>
          <a:lstStyle>
            <a:lvl1pPr algn="r">
              <a:defRPr sz="1200"/>
            </a:lvl1pPr>
          </a:lstStyle>
          <a:p>
            <a:fld id="{47DB9211-5965-44D6-B7DF-655896964B9C}" type="slidenum">
              <a:rPr kumimoji="1" lang="ja-JP" altLang="en-US" smtClean="0"/>
              <a:t>‹#›</a:t>
            </a:fld>
            <a:endParaRPr kumimoji="1" lang="ja-JP" altLang="en-US"/>
          </a:p>
        </p:txBody>
      </p:sp>
    </p:spTree>
    <p:extLst>
      <p:ext uri="{BB962C8B-B14F-4D97-AF65-F5344CB8AC3E}">
        <p14:creationId xmlns:p14="http://schemas.microsoft.com/office/powerpoint/2010/main" val="32621559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59350" cy="37195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7DB9211-5965-44D6-B7DF-655896964B9C}" type="slidenum">
              <a:rPr kumimoji="1" lang="ja-JP" altLang="en-US" smtClean="0"/>
              <a:t>5</a:t>
            </a:fld>
            <a:endParaRPr kumimoji="1" lang="ja-JP" altLang="en-US"/>
          </a:p>
        </p:txBody>
      </p:sp>
    </p:spTree>
    <p:extLst>
      <p:ext uri="{BB962C8B-B14F-4D97-AF65-F5344CB8AC3E}">
        <p14:creationId xmlns:p14="http://schemas.microsoft.com/office/powerpoint/2010/main" val="3797613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428939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59534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2564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21719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348020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187704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405577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19125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7546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3" cy="116205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170505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4C9210-AF6A-431B-8956-1934AAB0B2E8}" type="datetimeFigureOut">
              <a:rPr kumimoji="1" lang="ja-JP" altLang="en-US" smtClean="0"/>
              <a:t>2023/5/15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67392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C9210-AF6A-431B-8956-1934AAB0B2E8}" type="datetimeFigureOut">
              <a:rPr kumimoji="1" lang="ja-JP" altLang="en-US" smtClean="0"/>
              <a:t>2023/5/15</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587860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医療機関再編統合等支援事業</a:t>
            </a:r>
          </a:p>
        </p:txBody>
      </p:sp>
      <p:sp>
        <p:nvSpPr>
          <p:cNvPr id="6" name="テキスト ボックス 5"/>
          <p:cNvSpPr txBox="1"/>
          <p:nvPr/>
        </p:nvSpPr>
        <p:spPr>
          <a:xfrm>
            <a:off x="-19571" y="517343"/>
            <a:ext cx="3096344" cy="400110"/>
          </a:xfrm>
          <a:prstGeom prst="rect">
            <a:avLst/>
          </a:prstGeom>
          <a:noFill/>
        </p:spPr>
        <p:txBody>
          <a:bodyPr wrap="square" rtlCol="0">
            <a:spAutoFit/>
          </a:bodyPr>
          <a:lstStyle/>
          <a:p>
            <a:r>
              <a:rPr kumimoji="1" lang="ja-JP" altLang="en-US" sz="2000" b="1" u="sng" dirty="0">
                <a:latin typeface="游ゴシック" panose="020B0400000000000000" pitchFamily="50" charset="-128"/>
                <a:ea typeface="游ゴシック" panose="020B0400000000000000" pitchFamily="50" charset="-128"/>
              </a:rPr>
              <a:t>１ 事業の目的</a:t>
            </a:r>
          </a:p>
        </p:txBody>
      </p:sp>
      <p:sp>
        <p:nvSpPr>
          <p:cNvPr id="7" name="テキスト ボックス 6"/>
          <p:cNvSpPr txBox="1"/>
          <p:nvPr/>
        </p:nvSpPr>
        <p:spPr>
          <a:xfrm>
            <a:off x="35496" y="849346"/>
            <a:ext cx="9108504" cy="923330"/>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　地域医療構想の実現に向け、病床の機能分化・連携の推進に資する</a:t>
            </a:r>
            <a:r>
              <a:rPr lang="ja-JP" altLang="en-US" b="1" dirty="0">
                <a:latin typeface="游ゴシック" panose="020B0400000000000000" pitchFamily="50" charset="-128"/>
                <a:ea typeface="游ゴシック" panose="020B0400000000000000" pitchFamily="50" charset="-128"/>
              </a:rPr>
              <a:t>「医療機関の統廃 </a:t>
            </a:r>
            <a:endParaRPr lang="en-US" altLang="ja-JP" b="1" dirty="0">
              <a:latin typeface="游ゴシック" panose="020B0400000000000000" pitchFamily="50" charset="-128"/>
              <a:ea typeface="游ゴシック" panose="020B0400000000000000" pitchFamily="50" charset="-128"/>
            </a:endParaRPr>
          </a:p>
          <a:p>
            <a:r>
              <a:rPr lang="en-US" altLang="ja-JP" b="1" dirty="0">
                <a:latin typeface="游ゴシック" panose="020B0400000000000000" pitchFamily="50" charset="-128"/>
                <a:ea typeface="游ゴシック" panose="020B0400000000000000" pitchFamily="50" charset="-128"/>
              </a:rPr>
              <a:t> </a:t>
            </a:r>
            <a:r>
              <a:rPr lang="ja-JP" altLang="en-US" b="1" dirty="0">
                <a:latin typeface="游ゴシック" panose="020B0400000000000000" pitchFamily="50" charset="-128"/>
                <a:ea typeface="游ゴシック" panose="020B0400000000000000" pitchFamily="50" charset="-128"/>
              </a:rPr>
              <a:t>合」</a:t>
            </a:r>
            <a:r>
              <a:rPr lang="ja-JP" altLang="en-US" dirty="0">
                <a:latin typeface="游ゴシック" panose="020B0400000000000000" pitchFamily="50" charset="-128"/>
                <a:ea typeface="游ゴシック" panose="020B0400000000000000" pitchFamily="50" charset="-128"/>
              </a:rPr>
              <a:t>や</a:t>
            </a:r>
            <a:r>
              <a:rPr lang="ja-JP" altLang="en-US" b="1" dirty="0">
                <a:latin typeface="游ゴシック" panose="020B0400000000000000" pitchFamily="50" charset="-128"/>
                <a:ea typeface="游ゴシック" panose="020B0400000000000000" pitchFamily="50" charset="-128"/>
              </a:rPr>
              <a:t>「同一の病床機能の集約化」</a:t>
            </a:r>
            <a:r>
              <a:rPr lang="ja-JP" altLang="en-US" dirty="0">
                <a:latin typeface="游ゴシック" panose="020B0400000000000000" pitchFamily="50" charset="-128"/>
                <a:ea typeface="游ゴシック" panose="020B0400000000000000" pitchFamily="50" charset="-128"/>
              </a:rPr>
              <a:t>等に係る病床整備について支援し、良質かつ適切 </a:t>
            </a:r>
            <a:endParaRPr lang="en-US" altLang="ja-JP" dirty="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な医療を提供する体制の確保を図る。</a:t>
            </a:r>
            <a:endParaRPr kumimoji="1" lang="ja-JP" altLang="en-US" dirty="0">
              <a:latin typeface="游ゴシック" panose="020B0400000000000000" pitchFamily="50" charset="-128"/>
              <a:ea typeface="游ゴシック" panose="020B0400000000000000" pitchFamily="50" charset="-128"/>
            </a:endParaRPr>
          </a:p>
        </p:txBody>
      </p:sp>
      <p:grpSp>
        <p:nvGrpSpPr>
          <p:cNvPr id="38" name="グループ化 37"/>
          <p:cNvGrpSpPr/>
          <p:nvPr/>
        </p:nvGrpSpPr>
        <p:grpSpPr>
          <a:xfrm>
            <a:off x="72523" y="1714156"/>
            <a:ext cx="4518182" cy="2516236"/>
            <a:chOff x="136791" y="1849380"/>
            <a:chExt cx="4176464" cy="2660184"/>
          </a:xfrm>
        </p:grpSpPr>
        <p:sp>
          <p:nvSpPr>
            <p:cNvPr id="26" name="正方形/長方形 25"/>
            <p:cNvSpPr/>
            <p:nvPr/>
          </p:nvSpPr>
          <p:spPr>
            <a:xfrm>
              <a:off x="136791" y="1849380"/>
              <a:ext cx="4176464" cy="2660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1804232" y="2521732"/>
              <a:ext cx="962670" cy="245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rot="21070511">
              <a:off x="1816613" y="3116973"/>
              <a:ext cx="937907" cy="233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descr="C:\Program Files\Microsoft Office\MEDIA\CAGCAT10\j0235319.wmf"/>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049718" y="2618587"/>
              <a:ext cx="882061" cy="965666"/>
            </a:xfrm>
            <a:prstGeom prst="rect">
              <a:avLst/>
            </a:prstGeom>
            <a:noFill/>
            <a:extLst>
              <a:ext uri="{909E8E84-426E-40DD-AFC4-6F175D3DCCD1}">
                <a14:hiddenFill xmlns:a14="http://schemas.microsoft.com/office/drawing/2010/main">
                  <a:solidFill>
                    <a:srgbClr val="FFFFFF"/>
                  </a:solidFill>
                </a14:hiddenFill>
              </a:ext>
            </a:extLst>
          </p:spPr>
        </p:pic>
        <p:pic>
          <p:nvPicPr>
            <p:cNvPr id="32" name="図 31"/>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32544" y="2398401"/>
              <a:ext cx="734028" cy="530288"/>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p:cNvPicPr>
              <a:picLocks noChangeAspect="1" noChangeArrowheads="1"/>
            </p:cNvPicPr>
            <p:nvPr/>
          </p:nvPicPr>
          <p:blipFill>
            <a:blip r:embed="rId5">
              <a:extLst>
                <a:ext uri="{BEBA8EAE-BF5A-486C-A8C5-ECC9F3942E4B}">
                  <a14:imgProps xmlns:a14="http://schemas.microsoft.com/office/drawing/2010/main">
                    <a14:imgLayer r:embed="rId4">
                      <a14:imgEffect>
                        <a14:backgroundRemoval t="0" b="100000" l="0" r="100000"/>
                      </a14:imgEffect>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732544" y="3004927"/>
              <a:ext cx="734028" cy="530288"/>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p:cNvSpPr txBox="1"/>
            <p:nvPr/>
          </p:nvSpPr>
          <p:spPr>
            <a:xfrm>
              <a:off x="239289" y="1915573"/>
              <a:ext cx="4029153" cy="341297"/>
            </a:xfrm>
            <a:prstGeom prst="rect">
              <a:avLst/>
            </a:prstGeom>
            <a:solidFill>
              <a:schemeClr val="accent4">
                <a:lumMod val="40000"/>
                <a:lumOff val="60000"/>
              </a:schemeClr>
            </a:solidFill>
          </p:spPr>
          <p:txBody>
            <a:bodyPr wrap="square" rtlCol="0">
              <a:spAutoFit/>
            </a:bodyPr>
            <a:lstStyle/>
            <a:p>
              <a:pPr algn="ctr"/>
              <a:r>
                <a:rPr lang="ja-JP" altLang="en-US" b="1" dirty="0">
                  <a:latin typeface="游ゴシック" panose="020B0400000000000000" pitchFamily="50" charset="-128"/>
                  <a:ea typeface="游ゴシック" panose="020B0400000000000000" pitchFamily="50" charset="-128"/>
                </a:rPr>
                <a:t>医療機関の統廃合</a:t>
              </a:r>
              <a:endParaRPr kumimoji="1" lang="ja-JP" altLang="en-US" b="1" dirty="0">
                <a:latin typeface="游ゴシック" panose="020B0400000000000000" pitchFamily="50" charset="-128"/>
                <a:ea typeface="游ゴシック" panose="020B0400000000000000" pitchFamily="50" charset="-128"/>
              </a:endParaRPr>
            </a:p>
          </p:txBody>
        </p:sp>
        <p:sp>
          <p:nvSpPr>
            <p:cNvPr id="36" name="テキスト ボックス 35"/>
            <p:cNvSpPr txBox="1"/>
            <p:nvPr/>
          </p:nvSpPr>
          <p:spPr>
            <a:xfrm>
              <a:off x="190589" y="3691110"/>
              <a:ext cx="4040779" cy="682593"/>
            </a:xfrm>
            <a:prstGeom prst="rect">
              <a:avLst/>
            </a:prstGeom>
            <a:noFill/>
          </p:spPr>
          <p:txBody>
            <a:bodyPr wrap="square" rtlCol="0">
              <a:spAutoFit/>
            </a:bodyPr>
            <a:lstStyle/>
            <a:p>
              <a:r>
                <a:rPr kumimoji="1" lang="ja-JP" altLang="en-US" sz="1400" dirty="0">
                  <a:latin typeface="游ゴシック" panose="020B0400000000000000" pitchFamily="50" charset="-128"/>
                  <a:ea typeface="游ゴシック" panose="020B0400000000000000" pitchFamily="50" charset="-128"/>
                </a:rPr>
                <a:t>２つ以上の医療機関の統合に伴い、新たに医療機関を整備するものであり、その結果１つ以上の医療機関が廃止となるもの</a:t>
              </a:r>
            </a:p>
          </p:txBody>
        </p:sp>
      </p:grpSp>
      <p:grpSp>
        <p:nvGrpSpPr>
          <p:cNvPr id="39" name="グループ化 38"/>
          <p:cNvGrpSpPr/>
          <p:nvPr/>
        </p:nvGrpSpPr>
        <p:grpSpPr>
          <a:xfrm>
            <a:off x="4643202" y="1710687"/>
            <a:ext cx="4465302" cy="2523173"/>
            <a:chOff x="4654991" y="1867983"/>
            <a:chExt cx="4296796" cy="2664296"/>
          </a:xfrm>
        </p:grpSpPr>
        <p:sp>
          <p:nvSpPr>
            <p:cNvPr id="18" name="正方形/長方形 17"/>
            <p:cNvSpPr/>
            <p:nvPr/>
          </p:nvSpPr>
          <p:spPr>
            <a:xfrm>
              <a:off x="4654991" y="1867983"/>
              <a:ext cx="4173170" cy="2664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6613463" y="2775303"/>
              <a:ext cx="336447" cy="42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図 19"/>
            <p:cNvPicPr>
              <a:picLocks noChangeAspect="1" noChangeArrowheads="1"/>
            </p:cNvPicPr>
            <p:nvPr/>
          </p:nvPicPr>
          <p:blipFill>
            <a:blip r:embed="rId5">
              <a:extLst>
                <a:ext uri="{BEBA8EAE-BF5A-486C-A8C5-ECC9F3942E4B}">
                  <a14:imgProps xmlns:a14="http://schemas.microsoft.com/office/drawing/2010/main">
                    <a14:imgLayer r:embed="rId4">
                      <a14:imgEffect>
                        <a14:backgroundRemoval t="0" b="100000" l="0" r="100000"/>
                      </a14:imgEffect>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7257920" y="2552562"/>
              <a:ext cx="1130504" cy="816716"/>
            </a:xfrm>
            <a:prstGeom prst="rect">
              <a:avLst/>
            </a:prstGeom>
            <a:noFill/>
            <a:extLst>
              <a:ext uri="{909E8E84-426E-40DD-AFC4-6F175D3DCCD1}">
                <a14:hiddenFill xmlns:a14="http://schemas.microsoft.com/office/drawing/2010/main">
                  <a:solidFill>
                    <a:srgbClr val="FFFFFF"/>
                  </a:solidFill>
                </a14:hiddenFill>
              </a:ext>
            </a:extLst>
          </p:spPr>
        </p:pic>
        <p:pic>
          <p:nvPicPr>
            <p:cNvPr id="21" name="図 20"/>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5330699" y="2607215"/>
              <a:ext cx="734028" cy="530288"/>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4701742" y="1940523"/>
              <a:ext cx="4029153" cy="341002"/>
            </a:xfrm>
            <a:prstGeom prst="rect">
              <a:avLst/>
            </a:prstGeom>
            <a:solidFill>
              <a:schemeClr val="accent4">
                <a:lumMod val="40000"/>
                <a:lumOff val="60000"/>
              </a:schemeClr>
            </a:solidFill>
          </p:spPr>
          <p:txBody>
            <a:bodyPr wrap="square" rtlCol="0">
              <a:spAutoFit/>
            </a:bodyPr>
            <a:lstStyle/>
            <a:p>
              <a:pPr algn="ctr"/>
              <a:r>
                <a:rPr lang="ja-JP" altLang="en-US" b="1" dirty="0">
                  <a:latin typeface="游ゴシック" panose="020B0400000000000000" pitchFamily="50" charset="-128"/>
                  <a:ea typeface="游ゴシック" panose="020B0400000000000000" pitchFamily="50" charset="-128"/>
                </a:rPr>
                <a:t>病床機能の集約化</a:t>
              </a:r>
              <a:endParaRPr kumimoji="1" lang="ja-JP" altLang="en-US" b="1" dirty="0">
                <a:latin typeface="游ゴシック" panose="020B0400000000000000" pitchFamily="50" charset="-128"/>
                <a:ea typeface="游ゴシック" panose="020B0400000000000000" pitchFamily="50" charset="-128"/>
              </a:endParaRPr>
            </a:p>
          </p:txBody>
        </p:sp>
        <p:sp>
          <p:nvSpPr>
            <p:cNvPr id="24" name="角丸四角形 23"/>
            <p:cNvSpPr/>
            <p:nvPr/>
          </p:nvSpPr>
          <p:spPr>
            <a:xfrm>
              <a:off x="5330699" y="3148534"/>
              <a:ext cx="629994" cy="19611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急性期</a:t>
              </a:r>
              <a:endParaRPr lang="en-US" altLang="ja-JP" sz="1000" dirty="0">
                <a:solidFill>
                  <a:schemeClr val="tx1"/>
                </a:solidFill>
              </a:endParaRPr>
            </a:p>
          </p:txBody>
        </p:sp>
        <p:sp>
          <p:nvSpPr>
            <p:cNvPr id="25" name="角丸四角形 24"/>
            <p:cNvSpPr/>
            <p:nvPr/>
          </p:nvSpPr>
          <p:spPr>
            <a:xfrm>
              <a:off x="7508175" y="3108493"/>
              <a:ext cx="629994" cy="19611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急性期</a:t>
              </a:r>
              <a:endParaRPr lang="en-US" altLang="ja-JP" sz="1000" dirty="0">
                <a:solidFill>
                  <a:schemeClr val="tx1"/>
                </a:solidFill>
              </a:endParaRPr>
            </a:p>
          </p:txBody>
        </p:sp>
        <p:sp>
          <p:nvSpPr>
            <p:cNvPr id="37" name="テキスト ボックス 36"/>
            <p:cNvSpPr txBox="1"/>
            <p:nvPr/>
          </p:nvSpPr>
          <p:spPr>
            <a:xfrm>
              <a:off x="4701742" y="3714529"/>
              <a:ext cx="4250045" cy="483086"/>
            </a:xfrm>
            <a:prstGeom prst="rect">
              <a:avLst/>
            </a:prstGeom>
            <a:noFill/>
          </p:spPr>
          <p:txBody>
            <a:bodyPr wrap="square" rtlCol="0">
              <a:spAutoFit/>
            </a:bodyPr>
            <a:lstStyle/>
            <a:p>
              <a:r>
                <a:rPr kumimoji="1" lang="ja-JP" altLang="en-US" sz="1400" dirty="0">
                  <a:latin typeface="游ゴシック" panose="020B0400000000000000" pitchFamily="50" charset="-128"/>
                  <a:ea typeface="游ゴシック" panose="020B0400000000000000" pitchFamily="50" charset="-128"/>
                </a:rPr>
                <a:t>２つ以上の医療機関内で、同一の病床機能を１つ以上の医療機関へ集約するもの</a:t>
              </a:r>
            </a:p>
          </p:txBody>
        </p:sp>
      </p:grpSp>
      <p:sp>
        <p:nvSpPr>
          <p:cNvPr id="40" name="テキスト ボックス 39"/>
          <p:cNvSpPr txBox="1"/>
          <p:nvPr/>
        </p:nvSpPr>
        <p:spPr>
          <a:xfrm>
            <a:off x="72523" y="4425801"/>
            <a:ext cx="3096344"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２</a:t>
            </a:r>
            <a:r>
              <a:rPr kumimoji="1" lang="ja-JP" altLang="en-US" sz="2000" b="1" u="sng" dirty="0">
                <a:latin typeface="游ゴシック" panose="020B0400000000000000" pitchFamily="50" charset="-128"/>
                <a:ea typeface="游ゴシック" panose="020B0400000000000000" pitchFamily="50" charset="-128"/>
              </a:rPr>
              <a:t> 補助事業対象者</a:t>
            </a:r>
          </a:p>
        </p:txBody>
      </p:sp>
      <p:sp>
        <p:nvSpPr>
          <p:cNvPr id="41" name="テキスト ボックス 40"/>
          <p:cNvSpPr txBox="1"/>
          <p:nvPr/>
        </p:nvSpPr>
        <p:spPr>
          <a:xfrm>
            <a:off x="-8750" y="5359877"/>
            <a:ext cx="8935296" cy="369332"/>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　県内の病院及び有床診療所の開設者</a:t>
            </a:r>
            <a:endParaRPr kumimoji="1" lang="ja-JP" altLang="en-US"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70484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医療機関再編統合等支援事業</a:t>
            </a:r>
          </a:p>
        </p:txBody>
      </p:sp>
      <p:sp>
        <p:nvSpPr>
          <p:cNvPr id="5" name="テキスト ボックス 4"/>
          <p:cNvSpPr txBox="1"/>
          <p:nvPr/>
        </p:nvSpPr>
        <p:spPr>
          <a:xfrm>
            <a:off x="-15198" y="464964"/>
            <a:ext cx="3096344"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３</a:t>
            </a:r>
            <a:r>
              <a:rPr kumimoji="1" lang="ja-JP" altLang="en-US" sz="2000" b="1" u="sng" dirty="0">
                <a:latin typeface="游ゴシック" panose="020B0400000000000000" pitchFamily="50" charset="-128"/>
                <a:ea typeface="游ゴシック" panose="020B0400000000000000" pitchFamily="50" charset="-128"/>
              </a:rPr>
              <a:t> 補助対象要件</a:t>
            </a:r>
          </a:p>
        </p:txBody>
      </p:sp>
      <p:sp>
        <p:nvSpPr>
          <p:cNvPr id="6" name="正方形/長方形 5"/>
          <p:cNvSpPr/>
          <p:nvPr/>
        </p:nvSpPr>
        <p:spPr>
          <a:xfrm>
            <a:off x="0" y="1340769"/>
            <a:ext cx="9144000" cy="3754874"/>
          </a:xfrm>
          <a:prstGeom prst="rect">
            <a:avLst/>
          </a:prstGeom>
        </p:spPr>
        <p:txBody>
          <a:bodyPr wrap="square">
            <a:spAutoFit/>
          </a:bodyPr>
          <a:lstStyle/>
          <a:p>
            <a:r>
              <a:rPr lang="ja-JP" altLang="en-US" sz="2000" dirty="0">
                <a:latin typeface="游ゴシック" panose="020B0400000000000000" pitchFamily="50" charset="-128"/>
                <a:ea typeface="游ゴシック" panose="020B0400000000000000" pitchFamily="50" charset="-128"/>
              </a:rPr>
              <a:t>○整備する医療施設が所在する二次医療圏単位に設置する圏域地域医療構想調整会議において整備に関する大枠の合意がとられた計画</a:t>
            </a:r>
            <a:endParaRPr lang="en-US" altLang="ja-JP" sz="2000" dirty="0">
              <a:latin typeface="游ゴシック" panose="020B0400000000000000" pitchFamily="50" charset="-128"/>
              <a:ea typeface="游ゴシック" panose="020B0400000000000000" pitchFamily="50" charset="-128"/>
            </a:endParaRPr>
          </a:p>
          <a:p>
            <a:r>
              <a:rPr lang="en-US" altLang="ja-JP" sz="2000" dirty="0">
                <a:latin typeface="游ゴシック" panose="020B0400000000000000" pitchFamily="50" charset="-128"/>
                <a:ea typeface="游ゴシック" panose="020B0400000000000000" pitchFamily="50" charset="-128"/>
              </a:rPr>
              <a:t>【</a:t>
            </a:r>
            <a:r>
              <a:rPr lang="ja-JP" altLang="en-US" sz="2000" dirty="0">
                <a:latin typeface="游ゴシック" panose="020B0400000000000000" pitchFamily="50" charset="-128"/>
                <a:ea typeface="游ゴシック" panose="020B0400000000000000" pitchFamily="50" charset="-128"/>
              </a:rPr>
              <a:t>調整会議での合意事項</a:t>
            </a:r>
            <a:r>
              <a:rPr lang="en-US" altLang="ja-JP" sz="2000" dirty="0">
                <a:latin typeface="游ゴシック" panose="020B0400000000000000" pitchFamily="50" charset="-128"/>
                <a:ea typeface="游ゴシック" panose="020B0400000000000000" pitchFamily="50" charset="-128"/>
              </a:rPr>
              <a:t>】</a:t>
            </a:r>
          </a:p>
          <a:p>
            <a:r>
              <a:rPr lang="ja-JP" altLang="en-US" sz="2000" dirty="0">
                <a:latin typeface="游ゴシック" panose="020B0400000000000000" pitchFamily="50" charset="-128"/>
                <a:ea typeface="游ゴシック" panose="020B0400000000000000" pitchFamily="50" charset="-128"/>
              </a:rPr>
              <a:t>・地域医療構想において果たすべき役割</a:t>
            </a:r>
            <a:endParaRPr lang="en-US" altLang="ja-JP" sz="2000" dirty="0">
              <a:latin typeface="游ゴシック" panose="020B0400000000000000" pitchFamily="50" charset="-128"/>
              <a:ea typeface="游ゴシック" panose="020B0400000000000000" pitchFamily="50" charset="-128"/>
            </a:endParaRPr>
          </a:p>
          <a:p>
            <a:r>
              <a:rPr lang="ja-JP" altLang="en-US" sz="2000" dirty="0">
                <a:latin typeface="游ゴシック" panose="020B0400000000000000" pitchFamily="50" charset="-128"/>
                <a:ea typeface="游ゴシック" panose="020B0400000000000000" pitchFamily="50" charset="-128"/>
              </a:rPr>
              <a:t>・経営主体、経営形態等の考え方</a:t>
            </a:r>
            <a:endParaRPr lang="en-US" altLang="ja-JP" sz="2000" dirty="0">
              <a:latin typeface="游ゴシック" panose="020B0400000000000000" pitchFamily="50" charset="-128"/>
              <a:ea typeface="游ゴシック" panose="020B0400000000000000" pitchFamily="50" charset="-128"/>
            </a:endParaRPr>
          </a:p>
          <a:p>
            <a:r>
              <a:rPr lang="ja-JP" altLang="en-US" sz="2000" dirty="0">
                <a:latin typeface="游ゴシック" panose="020B0400000000000000" pitchFamily="50" charset="-128"/>
                <a:ea typeface="游ゴシック" panose="020B0400000000000000" pitchFamily="50" charset="-128"/>
              </a:rPr>
              <a:t>・診療機能（５疾病５事業等）</a:t>
            </a:r>
            <a:endParaRPr lang="en-US" altLang="ja-JP" sz="2000" dirty="0">
              <a:latin typeface="游ゴシック" panose="020B0400000000000000" pitchFamily="50" charset="-128"/>
              <a:ea typeface="游ゴシック" panose="020B0400000000000000" pitchFamily="50" charset="-128"/>
            </a:endParaRPr>
          </a:p>
          <a:p>
            <a:r>
              <a:rPr lang="ja-JP" altLang="en-US" sz="2000" dirty="0">
                <a:latin typeface="游ゴシック" panose="020B0400000000000000" pitchFamily="50" charset="-128"/>
                <a:ea typeface="游ゴシック" panose="020B0400000000000000" pitchFamily="50" charset="-128"/>
              </a:rPr>
              <a:t>・病床規模（病床機能別病床数）と診療科目等の方針</a:t>
            </a:r>
            <a:endParaRPr lang="en-US" altLang="ja-JP" sz="2000" dirty="0">
              <a:latin typeface="游ゴシック" panose="020B0400000000000000" pitchFamily="50" charset="-128"/>
              <a:ea typeface="游ゴシック" panose="020B0400000000000000" pitchFamily="50" charset="-128"/>
            </a:endParaRPr>
          </a:p>
          <a:p>
            <a:r>
              <a:rPr lang="ja-JP" altLang="en-US" sz="2000" dirty="0">
                <a:latin typeface="游ゴシック" panose="020B0400000000000000" pitchFamily="50" charset="-128"/>
                <a:ea typeface="游ゴシック" panose="020B0400000000000000" pitchFamily="50" charset="-128"/>
              </a:rPr>
              <a:t>・施設概要、概算事業費、スケジュールなど</a:t>
            </a:r>
          </a:p>
          <a:p>
            <a:endParaRPr lang="en-US" altLang="ja-JP" sz="2000" dirty="0">
              <a:latin typeface="游ゴシック" panose="020B0400000000000000" pitchFamily="50" charset="-128"/>
              <a:ea typeface="游ゴシック" panose="020B0400000000000000" pitchFamily="50" charset="-128"/>
            </a:endParaRPr>
          </a:p>
          <a:p>
            <a:r>
              <a:rPr lang="ja-JP" altLang="en-US" sz="2000" dirty="0">
                <a:latin typeface="游ゴシック" panose="020B0400000000000000" pitchFamily="50" charset="-128"/>
                <a:ea typeface="游ゴシック" panose="020B0400000000000000" pitchFamily="50" charset="-128"/>
              </a:rPr>
              <a:t>○「医療機関の統廃合」又は「病床機能の集約化」前の総最大使用病床数に対して、整備後の総病床数が減少している計画</a:t>
            </a:r>
            <a:endParaRPr lang="en-US" altLang="ja-JP" sz="2000" dirty="0">
              <a:latin typeface="游ゴシック" panose="020B0400000000000000" pitchFamily="50" charset="-128"/>
              <a:ea typeface="游ゴシック" panose="020B0400000000000000" pitchFamily="50" charset="-128"/>
            </a:endParaRPr>
          </a:p>
          <a:p>
            <a:endParaRPr lang="ja-JP" altLang="en-US"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58885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医療機関再編統合等支援事業</a:t>
            </a:r>
          </a:p>
        </p:txBody>
      </p:sp>
      <p:sp>
        <p:nvSpPr>
          <p:cNvPr id="5" name="テキスト ボックス 4"/>
          <p:cNvSpPr txBox="1"/>
          <p:nvPr/>
        </p:nvSpPr>
        <p:spPr>
          <a:xfrm>
            <a:off x="-36512" y="490624"/>
            <a:ext cx="5832648"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４</a:t>
            </a:r>
            <a:r>
              <a:rPr kumimoji="1" lang="ja-JP" altLang="en-US" sz="2000" b="1" u="sng" dirty="0">
                <a:latin typeface="游ゴシック" panose="020B0400000000000000" pitchFamily="50" charset="-128"/>
                <a:ea typeface="游ゴシック" panose="020B0400000000000000" pitchFamily="50" charset="-128"/>
              </a:rPr>
              <a:t> 補助基準単価及び補助率等</a:t>
            </a:r>
          </a:p>
        </p:txBody>
      </p:sp>
      <p:sp>
        <p:nvSpPr>
          <p:cNvPr id="8" name="テキスト ボックス 7"/>
          <p:cNvSpPr txBox="1"/>
          <p:nvPr/>
        </p:nvSpPr>
        <p:spPr>
          <a:xfrm>
            <a:off x="15240" y="910462"/>
            <a:ext cx="9121730" cy="646331"/>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以下の区分に沿った施設整備</a:t>
            </a:r>
            <a:r>
              <a:rPr lang="ja-JP" altLang="en-US" dirty="0">
                <a:latin typeface="游ゴシック" panose="020B0400000000000000" pitchFamily="50" charset="-128"/>
                <a:ea typeface="游ゴシック" panose="020B0400000000000000" pitchFamily="50" charset="-128"/>
              </a:rPr>
              <a:t>等</a:t>
            </a:r>
            <a:r>
              <a:rPr lang="ja-JP" altLang="ja-JP" dirty="0">
                <a:latin typeface="游ゴシック" panose="020B0400000000000000" pitchFamily="50" charset="-128"/>
                <a:ea typeface="游ゴシック" panose="020B0400000000000000" pitchFamily="50" charset="-128"/>
              </a:rPr>
              <a:t>の事業に要する経費</a:t>
            </a:r>
            <a:r>
              <a:rPr lang="ja-JP" altLang="en-US" dirty="0">
                <a:latin typeface="游ゴシック" panose="020B0400000000000000" pitchFamily="50" charset="-128"/>
                <a:ea typeface="游ゴシック" panose="020B0400000000000000" pitchFamily="50" charset="-128"/>
              </a:rPr>
              <a:t>の</a:t>
            </a:r>
            <a:r>
              <a:rPr lang="ja-JP" altLang="ja-JP" dirty="0">
                <a:latin typeface="游ゴシック" panose="020B0400000000000000" pitchFamily="50" charset="-128"/>
                <a:ea typeface="游ゴシック" panose="020B0400000000000000" pitchFamily="50" charset="-128"/>
              </a:rPr>
              <a:t>１／２</a:t>
            </a:r>
            <a:r>
              <a:rPr lang="ja-JP" altLang="en-US" dirty="0">
                <a:latin typeface="游ゴシック" panose="020B0400000000000000" pitchFamily="50" charset="-128"/>
                <a:ea typeface="游ゴシック" panose="020B0400000000000000" pitchFamily="50" charset="-128"/>
              </a:rPr>
              <a:t>を</a:t>
            </a:r>
            <a:r>
              <a:rPr lang="ja-JP" altLang="ja-JP" dirty="0">
                <a:latin typeface="游ゴシック" panose="020B0400000000000000" pitchFamily="50" charset="-128"/>
                <a:ea typeface="游ゴシック" panose="020B0400000000000000" pitchFamily="50" charset="-128"/>
              </a:rPr>
              <a:t>補助する。ただし、補助基準単価に</a:t>
            </a:r>
            <a:r>
              <a:rPr lang="ja-JP" altLang="en-US" dirty="0">
                <a:latin typeface="游ゴシック" panose="020B0400000000000000" pitchFamily="50" charset="-128"/>
                <a:ea typeface="游ゴシック" panose="020B0400000000000000" pitchFamily="50" charset="-128"/>
              </a:rPr>
              <a:t>整備</a:t>
            </a:r>
            <a:r>
              <a:rPr lang="ja-JP" altLang="ja-JP" dirty="0">
                <a:latin typeface="游ゴシック" panose="020B0400000000000000" pitchFamily="50" charset="-128"/>
                <a:ea typeface="游ゴシック" panose="020B0400000000000000" pitchFamily="50" charset="-128"/>
              </a:rPr>
              <a:t>病床数を乗じた額の１／２を上限とする</a:t>
            </a:r>
          </a:p>
        </p:txBody>
      </p:sp>
      <p:sp>
        <p:nvSpPr>
          <p:cNvPr id="10" name="テキスト ボックス 9"/>
          <p:cNvSpPr txBox="1"/>
          <p:nvPr/>
        </p:nvSpPr>
        <p:spPr>
          <a:xfrm>
            <a:off x="179512" y="5661249"/>
            <a:ext cx="9121730" cy="1169551"/>
          </a:xfrm>
          <a:prstGeom prst="rect">
            <a:avLst/>
          </a:prstGeom>
          <a:noFill/>
        </p:spPr>
        <p:txBody>
          <a:bodyPr wrap="square" rtlCol="0">
            <a:spAutoFit/>
          </a:bodyPr>
          <a:lstStyle/>
          <a:p>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次に掲げる費用は対象経費から除くものとする</a:t>
            </a:r>
            <a:endParaRPr lang="en-US" altLang="ja-JP" sz="1400" dirty="0">
              <a:latin typeface="游ゴシック" panose="020B0400000000000000" pitchFamily="50" charset="-128"/>
              <a:ea typeface="游ゴシック" panose="020B0400000000000000" pitchFamily="50" charset="-128"/>
            </a:endParaRPr>
          </a:p>
          <a:p>
            <a:pPr latinLnBrk="1"/>
            <a:r>
              <a:rPr lang="ja-JP" altLang="ja-JP" sz="1400" dirty="0">
                <a:latin typeface="游ゴシック" panose="020B0400000000000000" pitchFamily="50" charset="-128"/>
                <a:ea typeface="游ゴシック" panose="020B0400000000000000" pitchFamily="50" charset="-128"/>
              </a:rPr>
              <a:t>（１）土地の取得又は整地に要する費用</a:t>
            </a:r>
            <a:r>
              <a:rPr lang="ja-JP" altLang="en-US" sz="1400" dirty="0">
                <a:latin typeface="游ゴシック" panose="020B0400000000000000" pitchFamily="50" charset="-128"/>
                <a:ea typeface="游ゴシック" panose="020B0400000000000000" pitchFamily="50" charset="-128"/>
              </a:rPr>
              <a:t>　　　　    </a:t>
            </a:r>
            <a:r>
              <a:rPr lang="ja-JP" altLang="ja-JP" sz="1400" dirty="0">
                <a:latin typeface="游ゴシック" panose="020B0400000000000000" pitchFamily="50" charset="-128"/>
                <a:ea typeface="游ゴシック" panose="020B0400000000000000" pitchFamily="50" charset="-128"/>
              </a:rPr>
              <a:t>（２）門、柵、塀及び通路敷設に要する費用</a:t>
            </a:r>
          </a:p>
          <a:p>
            <a:pPr latinLnBrk="1"/>
            <a:r>
              <a:rPr lang="ja-JP" altLang="ja-JP" sz="1400" dirty="0">
                <a:latin typeface="游ゴシック" panose="020B0400000000000000" pitchFamily="50" charset="-128"/>
                <a:ea typeface="游ゴシック" panose="020B0400000000000000" pitchFamily="50" charset="-128"/>
              </a:rPr>
              <a:t>（３）設計その他工事に伴う事務に要する費用</a:t>
            </a:r>
            <a:r>
              <a:rPr lang="ja-JP" altLang="en-US" sz="1400" dirty="0">
                <a:latin typeface="游ゴシック" panose="020B0400000000000000" pitchFamily="50" charset="-128"/>
                <a:ea typeface="游ゴシック" panose="020B0400000000000000" pitchFamily="50" charset="-128"/>
              </a:rPr>
              <a:t>　    </a:t>
            </a:r>
            <a:r>
              <a:rPr lang="ja-JP" altLang="ja-JP" sz="1400" dirty="0">
                <a:latin typeface="游ゴシック" panose="020B0400000000000000" pitchFamily="50" charset="-128"/>
                <a:ea typeface="游ゴシック" panose="020B0400000000000000" pitchFamily="50" charset="-128"/>
              </a:rPr>
              <a:t>（４）既存建物の買収に要する費用</a:t>
            </a:r>
          </a:p>
          <a:p>
            <a:r>
              <a:rPr lang="ja-JP" altLang="ja-JP" sz="1400" dirty="0">
                <a:latin typeface="游ゴシック" panose="020B0400000000000000" pitchFamily="50" charset="-128"/>
                <a:ea typeface="游ゴシック" panose="020B0400000000000000" pitchFamily="50" charset="-128"/>
              </a:rPr>
              <a:t>（５）その他整備費として適当と認められない費用</a:t>
            </a:r>
            <a:endParaRPr lang="en-US" altLang="ja-JP" sz="1400" dirty="0">
              <a:latin typeface="游ゴシック" panose="020B0400000000000000" pitchFamily="50" charset="-128"/>
              <a:ea typeface="游ゴシック" panose="020B0400000000000000" pitchFamily="50" charset="-128"/>
            </a:endParaRPr>
          </a:p>
          <a:p>
            <a:endParaRPr lang="ja-JP" altLang="ja-JP" sz="1400" dirty="0">
              <a:latin typeface="游ゴシック" panose="020B0400000000000000" pitchFamily="50" charset="-128"/>
              <a:ea typeface="游ゴシック" panose="020B0400000000000000" pitchFamily="50" charset="-128"/>
            </a:endParaRPr>
          </a:p>
        </p:txBody>
      </p:sp>
      <p:pic>
        <p:nvPicPr>
          <p:cNvPr id="9" name="図 8">
            <a:extLst>
              <a:ext uri="{FF2B5EF4-FFF2-40B4-BE49-F238E27FC236}">
                <a16:creationId xmlns:a16="http://schemas.microsoft.com/office/drawing/2014/main" id="{9265B5B0-C63E-4668-A3C8-2A1A8B8A23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72792"/>
            <a:ext cx="8786792" cy="3872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42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医療機関再編統合等支援事業</a:t>
            </a:r>
          </a:p>
        </p:txBody>
      </p:sp>
      <p:sp>
        <p:nvSpPr>
          <p:cNvPr id="6" name="テキスト ボックス 5"/>
          <p:cNvSpPr txBox="1"/>
          <p:nvPr/>
        </p:nvSpPr>
        <p:spPr>
          <a:xfrm>
            <a:off x="-36512" y="490624"/>
            <a:ext cx="7848872"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５</a:t>
            </a:r>
            <a:r>
              <a:rPr kumimoji="1" lang="ja-JP" altLang="en-US" sz="2000" b="1" u="sng" dirty="0">
                <a:latin typeface="游ゴシック" panose="020B0400000000000000" pitchFamily="50" charset="-128"/>
                <a:ea typeface="游ゴシック" panose="020B0400000000000000" pitchFamily="50" charset="-128"/>
              </a:rPr>
              <a:t> 補助金交付申請の流れ</a:t>
            </a:r>
          </a:p>
        </p:txBody>
      </p:sp>
      <p:sp>
        <p:nvSpPr>
          <p:cNvPr id="35" name="テキスト ボックス 34"/>
          <p:cNvSpPr txBox="1"/>
          <p:nvPr/>
        </p:nvSpPr>
        <p:spPr>
          <a:xfrm>
            <a:off x="159256" y="890734"/>
            <a:ext cx="8877240" cy="923330"/>
          </a:xfrm>
          <a:prstGeom prst="rect">
            <a:avLst/>
          </a:prstGeom>
          <a:noFill/>
          <a:ln>
            <a:solidFill>
              <a:schemeClr val="tx1"/>
            </a:solidFill>
          </a:ln>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（１） 事前協議書の提出</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「健康福祉部補助金交付要綱」の別表に沿った事業計画書を作成のうえ、「事前協</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議書」を後頁記載の「事前相談・協議窓口」に提出</a:t>
            </a:r>
          </a:p>
        </p:txBody>
      </p:sp>
      <p:sp>
        <p:nvSpPr>
          <p:cNvPr id="45" name="テキスト ボックス 44"/>
          <p:cNvSpPr txBox="1"/>
          <p:nvPr/>
        </p:nvSpPr>
        <p:spPr>
          <a:xfrm>
            <a:off x="141361" y="3362191"/>
            <a:ext cx="8877240" cy="861774"/>
          </a:xfrm>
          <a:prstGeom prst="rect">
            <a:avLst/>
          </a:prstGeom>
          <a:noFill/>
          <a:ln>
            <a:solidFill>
              <a:schemeClr val="tx1"/>
            </a:solidFill>
          </a:ln>
        </p:spPr>
        <p:txBody>
          <a:bodyPr wrap="square" rtlCol="0">
            <a:spAutoFit/>
          </a:bodyPr>
          <a:lstStyle/>
          <a:p>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（３） 県医療審議会（医療計画部会）での協議・合意　</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年２、３回程度開催予定</a:t>
            </a:r>
            <a:endParaRPr lang="en-US" altLang="ja-JP"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　　　　　　　　　　　　　　　　　　　　　　　　　　　</a:t>
            </a:r>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開催時期については別途お問い合せください</a:t>
            </a:r>
            <a:endParaRPr lang="en-US" altLang="ja-JP" sz="1400" dirty="0">
              <a:latin typeface="游ゴシック" panose="020B0400000000000000" pitchFamily="50" charset="-128"/>
              <a:ea typeface="游ゴシック" panose="020B0400000000000000" pitchFamily="50" charset="-128"/>
            </a:endParaRPr>
          </a:p>
        </p:txBody>
      </p:sp>
      <p:sp>
        <p:nvSpPr>
          <p:cNvPr id="46" name="テキスト ボックス 45"/>
          <p:cNvSpPr txBox="1"/>
          <p:nvPr/>
        </p:nvSpPr>
        <p:spPr>
          <a:xfrm>
            <a:off x="165295" y="4590172"/>
            <a:ext cx="8877240" cy="923330"/>
          </a:xfrm>
          <a:prstGeom prst="rect">
            <a:avLst/>
          </a:prstGeom>
          <a:noFill/>
          <a:ln>
            <a:solidFill>
              <a:schemeClr val="tx1"/>
            </a:solidFill>
          </a:ln>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（４） 補助金交付申請</a:t>
            </a:r>
            <a:endParaRPr lang="en-US" altLang="ja-JP" dirty="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保健医療部</a:t>
            </a:r>
            <a:r>
              <a:rPr lang="ja-JP" altLang="ja-JP" dirty="0">
                <a:latin typeface="游ゴシック" panose="020B0400000000000000" pitchFamily="50" charset="-128"/>
                <a:ea typeface="游ゴシック" panose="020B0400000000000000" pitchFamily="50" charset="-128"/>
              </a:rPr>
              <a:t>補助金交付要綱」の別表に沿った</a:t>
            </a:r>
            <a:r>
              <a:rPr lang="ja-JP" altLang="en-US" dirty="0">
                <a:latin typeface="游ゴシック" panose="020B0400000000000000" pitchFamily="50" charset="-128"/>
                <a:ea typeface="游ゴシック" panose="020B0400000000000000" pitchFamily="50" charset="-128"/>
              </a:rPr>
              <a:t>様式等を作成のうえ、県医務課宛に</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交付申請書等を提出</a:t>
            </a:r>
            <a:r>
              <a:rPr lang="ja-JP" altLang="en-US" dirty="0">
                <a:solidFill>
                  <a:srgbClr val="FF0000"/>
                </a:solidFill>
                <a:latin typeface="游ゴシック" panose="020B0400000000000000" pitchFamily="50" charset="-128"/>
                <a:ea typeface="游ゴシック" panose="020B0400000000000000" pitchFamily="50" charset="-128"/>
              </a:rPr>
              <a:t>（令和５年</a:t>
            </a:r>
            <a:r>
              <a:rPr lang="en-US" altLang="ja-JP" dirty="0">
                <a:solidFill>
                  <a:srgbClr val="FF0000"/>
                </a:solidFill>
                <a:latin typeface="游ゴシック" panose="020B0400000000000000" pitchFamily="50" charset="-128"/>
                <a:ea typeface="游ゴシック" panose="020B0400000000000000" pitchFamily="50" charset="-128"/>
              </a:rPr>
              <a:t>12</a:t>
            </a:r>
            <a:r>
              <a:rPr lang="ja-JP" altLang="en-US" dirty="0">
                <a:solidFill>
                  <a:srgbClr val="FF0000"/>
                </a:solidFill>
                <a:latin typeface="游ゴシック" panose="020B0400000000000000" pitchFamily="50" charset="-128"/>
                <a:ea typeface="游ゴシック" panose="020B0400000000000000" pitchFamily="50" charset="-128"/>
              </a:rPr>
              <a:t>月</a:t>
            </a:r>
            <a:r>
              <a:rPr lang="en-US" altLang="ja-JP" dirty="0">
                <a:solidFill>
                  <a:srgbClr val="FF0000"/>
                </a:solidFill>
                <a:latin typeface="游ゴシック" panose="020B0400000000000000" pitchFamily="50" charset="-128"/>
                <a:ea typeface="游ゴシック" panose="020B0400000000000000" pitchFamily="50" charset="-128"/>
              </a:rPr>
              <a:t>15</a:t>
            </a:r>
            <a:r>
              <a:rPr lang="ja-JP" altLang="en-US" dirty="0">
                <a:solidFill>
                  <a:srgbClr val="FF0000"/>
                </a:solidFill>
                <a:latin typeface="游ゴシック" panose="020B0400000000000000" pitchFamily="50" charset="-128"/>
                <a:ea typeface="游ゴシック" panose="020B0400000000000000" pitchFamily="50" charset="-128"/>
              </a:rPr>
              <a:t>日まで）</a:t>
            </a:r>
            <a:endParaRPr lang="en-US" altLang="ja-JP" dirty="0">
              <a:solidFill>
                <a:srgbClr val="FF0000"/>
              </a:solidFill>
              <a:latin typeface="游ゴシック" panose="020B0400000000000000" pitchFamily="50" charset="-128"/>
              <a:ea typeface="游ゴシック" panose="020B0400000000000000" pitchFamily="50" charset="-128"/>
            </a:endParaRPr>
          </a:p>
        </p:txBody>
      </p:sp>
      <p:sp>
        <p:nvSpPr>
          <p:cNvPr id="47" name="テキスト ボックス 46"/>
          <p:cNvSpPr txBox="1"/>
          <p:nvPr/>
        </p:nvSpPr>
        <p:spPr>
          <a:xfrm>
            <a:off x="159256" y="5845466"/>
            <a:ext cx="8877240" cy="923330"/>
          </a:xfrm>
          <a:prstGeom prst="rect">
            <a:avLst/>
          </a:prstGeom>
          <a:noFill/>
          <a:ln>
            <a:solidFill>
              <a:schemeClr val="tx1"/>
            </a:solidFill>
          </a:ln>
        </p:spPr>
        <p:txBody>
          <a:bodyPr wrap="square" rtlCol="0">
            <a:spAutoFit/>
          </a:bodyPr>
          <a:lstStyle/>
          <a:p>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（５） 補助金交付決定</a:t>
            </a:r>
            <a:endParaRPr lang="en-US" altLang="ja-JP" dirty="0">
              <a:latin typeface="游ゴシック" panose="020B0400000000000000" pitchFamily="50" charset="-128"/>
              <a:ea typeface="游ゴシック" panose="020B0400000000000000" pitchFamily="50" charset="-128"/>
            </a:endParaRPr>
          </a:p>
          <a:p>
            <a:endParaRPr lang="en-US" altLang="ja-JP" dirty="0">
              <a:latin typeface="游ゴシック" panose="020B0400000000000000" pitchFamily="50" charset="-128"/>
              <a:ea typeface="游ゴシック" panose="020B0400000000000000" pitchFamily="50" charset="-128"/>
            </a:endParaRPr>
          </a:p>
        </p:txBody>
      </p:sp>
      <p:sp>
        <p:nvSpPr>
          <p:cNvPr id="2" name="下矢印 1"/>
          <p:cNvSpPr/>
          <p:nvPr/>
        </p:nvSpPr>
        <p:spPr>
          <a:xfrm>
            <a:off x="4165828" y="1814064"/>
            <a:ext cx="720080" cy="30849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下矢印 47"/>
          <p:cNvSpPr/>
          <p:nvPr/>
        </p:nvSpPr>
        <p:spPr>
          <a:xfrm>
            <a:off x="4181469" y="3053692"/>
            <a:ext cx="720080" cy="30849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4181469" y="4296832"/>
            <a:ext cx="720080" cy="30849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a:off x="4181469" y="5536967"/>
            <a:ext cx="720080" cy="30849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33380" y="2130362"/>
            <a:ext cx="8877240" cy="923330"/>
          </a:xfrm>
          <a:prstGeom prst="rect">
            <a:avLst/>
          </a:prstGeom>
          <a:noFill/>
          <a:ln>
            <a:solidFill>
              <a:schemeClr val="tx1"/>
            </a:solidFill>
          </a:ln>
        </p:spPr>
        <p:txBody>
          <a:bodyPr wrap="square" rtlCol="0">
            <a:spAutoFit/>
          </a:bodyPr>
          <a:lstStyle/>
          <a:p>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（２） 圏域地域医療構想調整会議での協議・合意</a:t>
            </a:r>
            <a:endParaRPr lang="en-US" altLang="ja-JP" dirty="0">
              <a:latin typeface="游ゴシック" panose="020B0400000000000000" pitchFamily="50" charset="-128"/>
              <a:ea typeface="游ゴシック" panose="020B0400000000000000" pitchFamily="50" charset="-128"/>
            </a:endParaRPr>
          </a:p>
          <a:p>
            <a:endParaRPr lang="en-US" altLang="ja-JP"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55660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859064900"/>
              </p:ext>
            </p:extLst>
          </p:nvPr>
        </p:nvGraphicFramePr>
        <p:xfrm>
          <a:off x="42983" y="851227"/>
          <a:ext cx="9036495" cy="5191990"/>
        </p:xfrm>
        <a:graphic>
          <a:graphicData uri="http://schemas.openxmlformats.org/drawingml/2006/table">
            <a:tbl>
              <a:tblPr firstRow="1" bandRow="1">
                <a:tableStyleId>{5C22544A-7EE6-4342-B048-85BDC9FD1C3A}</a:tableStyleId>
              </a:tblPr>
              <a:tblGrid>
                <a:gridCol w="695115">
                  <a:extLst>
                    <a:ext uri="{9D8B030D-6E8A-4147-A177-3AD203B41FA5}">
                      <a16:colId xmlns:a16="http://schemas.microsoft.com/office/drawing/2014/main" val="20000"/>
                    </a:ext>
                  </a:extLst>
                </a:gridCol>
                <a:gridCol w="695115">
                  <a:extLst>
                    <a:ext uri="{9D8B030D-6E8A-4147-A177-3AD203B41FA5}">
                      <a16:colId xmlns:a16="http://schemas.microsoft.com/office/drawing/2014/main" val="20001"/>
                    </a:ext>
                  </a:extLst>
                </a:gridCol>
                <a:gridCol w="695115">
                  <a:extLst>
                    <a:ext uri="{9D8B030D-6E8A-4147-A177-3AD203B41FA5}">
                      <a16:colId xmlns:a16="http://schemas.microsoft.com/office/drawing/2014/main" val="20002"/>
                    </a:ext>
                  </a:extLst>
                </a:gridCol>
                <a:gridCol w="695115">
                  <a:extLst>
                    <a:ext uri="{9D8B030D-6E8A-4147-A177-3AD203B41FA5}">
                      <a16:colId xmlns:a16="http://schemas.microsoft.com/office/drawing/2014/main" val="20003"/>
                    </a:ext>
                  </a:extLst>
                </a:gridCol>
                <a:gridCol w="695115">
                  <a:extLst>
                    <a:ext uri="{9D8B030D-6E8A-4147-A177-3AD203B41FA5}">
                      <a16:colId xmlns:a16="http://schemas.microsoft.com/office/drawing/2014/main" val="20004"/>
                    </a:ext>
                  </a:extLst>
                </a:gridCol>
                <a:gridCol w="695115">
                  <a:extLst>
                    <a:ext uri="{9D8B030D-6E8A-4147-A177-3AD203B41FA5}">
                      <a16:colId xmlns:a16="http://schemas.microsoft.com/office/drawing/2014/main" val="20005"/>
                    </a:ext>
                  </a:extLst>
                </a:gridCol>
                <a:gridCol w="695115">
                  <a:extLst>
                    <a:ext uri="{9D8B030D-6E8A-4147-A177-3AD203B41FA5}">
                      <a16:colId xmlns:a16="http://schemas.microsoft.com/office/drawing/2014/main" val="20006"/>
                    </a:ext>
                  </a:extLst>
                </a:gridCol>
                <a:gridCol w="695115">
                  <a:extLst>
                    <a:ext uri="{9D8B030D-6E8A-4147-A177-3AD203B41FA5}">
                      <a16:colId xmlns:a16="http://schemas.microsoft.com/office/drawing/2014/main" val="20007"/>
                    </a:ext>
                  </a:extLst>
                </a:gridCol>
                <a:gridCol w="695115">
                  <a:extLst>
                    <a:ext uri="{9D8B030D-6E8A-4147-A177-3AD203B41FA5}">
                      <a16:colId xmlns:a16="http://schemas.microsoft.com/office/drawing/2014/main" val="20008"/>
                    </a:ext>
                  </a:extLst>
                </a:gridCol>
                <a:gridCol w="695115">
                  <a:extLst>
                    <a:ext uri="{9D8B030D-6E8A-4147-A177-3AD203B41FA5}">
                      <a16:colId xmlns:a16="http://schemas.microsoft.com/office/drawing/2014/main" val="20009"/>
                    </a:ext>
                  </a:extLst>
                </a:gridCol>
                <a:gridCol w="695115">
                  <a:extLst>
                    <a:ext uri="{9D8B030D-6E8A-4147-A177-3AD203B41FA5}">
                      <a16:colId xmlns:a16="http://schemas.microsoft.com/office/drawing/2014/main" val="20010"/>
                    </a:ext>
                  </a:extLst>
                </a:gridCol>
                <a:gridCol w="695115">
                  <a:extLst>
                    <a:ext uri="{9D8B030D-6E8A-4147-A177-3AD203B41FA5}">
                      <a16:colId xmlns:a16="http://schemas.microsoft.com/office/drawing/2014/main" val="20011"/>
                    </a:ext>
                  </a:extLst>
                </a:gridCol>
                <a:gridCol w="695115">
                  <a:extLst>
                    <a:ext uri="{9D8B030D-6E8A-4147-A177-3AD203B41FA5}">
                      <a16:colId xmlns:a16="http://schemas.microsoft.com/office/drawing/2014/main" val="20012"/>
                    </a:ext>
                  </a:extLst>
                </a:gridCol>
              </a:tblGrid>
              <a:tr h="668820">
                <a:tc>
                  <a:txBody>
                    <a:bodyPr/>
                    <a:lstStyle/>
                    <a:p>
                      <a:pPr algn="ctr"/>
                      <a:endParaRPr kumimoji="1" lang="ja-JP" altLang="en-US" sz="1900" dirty="0">
                        <a:latin typeface="游ゴシック" panose="020B0400000000000000" pitchFamily="50" charset="-128"/>
                        <a:ea typeface="游ゴシック" panose="020B0400000000000000" pitchFamily="50" charset="-128"/>
                      </a:endParaRP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４月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５月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６月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７月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８月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９月</a:t>
                      </a:r>
                    </a:p>
                  </a:txBody>
                  <a:tcPr anchor="ctr"/>
                </a:tc>
                <a:tc>
                  <a:txBody>
                    <a:bodyPr/>
                    <a:lstStyle/>
                    <a:p>
                      <a:pPr algn="ctr"/>
                      <a:r>
                        <a:rPr kumimoji="1" lang="en-US" altLang="ja-JP" sz="1900" dirty="0">
                          <a:latin typeface="游ゴシック" panose="020B0400000000000000" pitchFamily="50" charset="-128"/>
                          <a:ea typeface="游ゴシック" panose="020B0400000000000000" pitchFamily="50" charset="-128"/>
                        </a:rPr>
                        <a:t>10</a:t>
                      </a:r>
                      <a:r>
                        <a:rPr kumimoji="1" lang="ja-JP" altLang="en-US" sz="1900" dirty="0">
                          <a:latin typeface="游ゴシック" panose="020B0400000000000000" pitchFamily="50" charset="-128"/>
                          <a:ea typeface="游ゴシック" panose="020B0400000000000000" pitchFamily="50" charset="-128"/>
                        </a:rPr>
                        <a:t>月</a:t>
                      </a:r>
                    </a:p>
                  </a:txBody>
                  <a:tcPr anchor="ctr"/>
                </a:tc>
                <a:tc>
                  <a:txBody>
                    <a:bodyPr/>
                    <a:lstStyle/>
                    <a:p>
                      <a:pPr algn="ctr"/>
                      <a:r>
                        <a:rPr kumimoji="1" lang="en-US" altLang="ja-JP" sz="1900" dirty="0">
                          <a:latin typeface="游ゴシック" panose="020B0400000000000000" pitchFamily="50" charset="-128"/>
                          <a:ea typeface="游ゴシック" panose="020B0400000000000000" pitchFamily="50" charset="-128"/>
                        </a:rPr>
                        <a:t>11</a:t>
                      </a:r>
                      <a:r>
                        <a:rPr kumimoji="1" lang="ja-JP" altLang="en-US" sz="1900" dirty="0">
                          <a:latin typeface="游ゴシック" panose="020B0400000000000000" pitchFamily="50" charset="-128"/>
                          <a:ea typeface="游ゴシック" panose="020B0400000000000000" pitchFamily="50" charset="-128"/>
                        </a:rPr>
                        <a:t>月</a:t>
                      </a:r>
                    </a:p>
                  </a:txBody>
                  <a:tcPr anchor="ctr"/>
                </a:tc>
                <a:tc>
                  <a:txBody>
                    <a:bodyPr/>
                    <a:lstStyle/>
                    <a:p>
                      <a:pPr algn="ctr"/>
                      <a:r>
                        <a:rPr kumimoji="1" lang="en-US" altLang="ja-JP" sz="1900" dirty="0">
                          <a:latin typeface="游ゴシック" panose="020B0400000000000000" pitchFamily="50" charset="-128"/>
                          <a:ea typeface="游ゴシック" panose="020B0400000000000000" pitchFamily="50" charset="-128"/>
                        </a:rPr>
                        <a:t>12</a:t>
                      </a:r>
                      <a:r>
                        <a:rPr kumimoji="1" lang="ja-JP" altLang="en-US" sz="1900" dirty="0">
                          <a:latin typeface="游ゴシック" panose="020B0400000000000000" pitchFamily="50" charset="-128"/>
                          <a:ea typeface="游ゴシック" panose="020B0400000000000000" pitchFamily="50" charset="-128"/>
                        </a:rPr>
                        <a:t>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１月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２月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３月</a:t>
                      </a:r>
                    </a:p>
                  </a:txBody>
                  <a:tcPr anchor="ctr"/>
                </a:tc>
                <a:extLst>
                  <a:ext uri="{0D108BD9-81ED-4DB2-BD59-A6C34878D82A}">
                    <a16:rowId xmlns:a16="http://schemas.microsoft.com/office/drawing/2014/main" val="10000"/>
                  </a:ext>
                </a:extLst>
              </a:tr>
              <a:tr h="2113510">
                <a:tc>
                  <a:txBody>
                    <a:bodyPr/>
                    <a:lstStyle/>
                    <a:p>
                      <a:pPr algn="ctr"/>
                      <a:r>
                        <a:rPr kumimoji="1" lang="ja-JP" altLang="en-US" sz="1900" dirty="0">
                          <a:latin typeface="游ゴシック" panose="020B0400000000000000" pitchFamily="50" charset="-128"/>
                          <a:ea typeface="游ゴシック" panose="020B0400000000000000" pitchFamily="50" charset="-128"/>
                        </a:rPr>
                        <a:t>申</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請</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募</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集</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期</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間</a:t>
                      </a:r>
                      <a:endParaRPr kumimoji="1" lang="en-US" altLang="ja-JP" sz="1900" dirty="0">
                        <a:latin typeface="游ゴシック" panose="020B0400000000000000" pitchFamily="50" charset="-128"/>
                        <a:ea typeface="游ゴシック" panose="020B0400000000000000" pitchFamily="50" charset="-128"/>
                      </a:endParaRPr>
                    </a:p>
                  </a:txBody>
                  <a:tcPr anchor="ct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001"/>
                  </a:ext>
                </a:extLst>
              </a:tr>
              <a:tr h="2401670">
                <a:tc>
                  <a:txBody>
                    <a:bodyPr/>
                    <a:lstStyle/>
                    <a:p>
                      <a:pPr algn="ctr"/>
                      <a:r>
                        <a:rPr kumimoji="1" lang="ja-JP" altLang="en-US" sz="1900" dirty="0">
                          <a:latin typeface="游ゴシック" panose="020B0400000000000000" pitchFamily="50" charset="-128"/>
                          <a:ea typeface="游ゴシック" panose="020B0400000000000000" pitchFamily="50" charset="-128"/>
                        </a:rPr>
                        <a:t>事</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業</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実</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施</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の</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流</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れ</a:t>
                      </a:r>
                      <a:r>
                        <a:rPr kumimoji="1" lang="en-US" altLang="ja-JP" sz="1900" dirty="0">
                          <a:latin typeface="游ゴシック" panose="020B0400000000000000" pitchFamily="50" charset="-128"/>
                          <a:ea typeface="游ゴシック" panose="020B0400000000000000" pitchFamily="50" charset="-128"/>
                        </a:rPr>
                        <a:t>(</a:t>
                      </a:r>
                      <a:r>
                        <a:rPr kumimoji="1" lang="ja-JP" altLang="en-US" sz="1900" dirty="0">
                          <a:latin typeface="游ゴシック" panose="020B0400000000000000" pitchFamily="50" charset="-128"/>
                          <a:ea typeface="游ゴシック" panose="020B0400000000000000" pitchFamily="50" charset="-128"/>
                        </a:rPr>
                        <a:t>例</a:t>
                      </a:r>
                      <a:r>
                        <a:rPr kumimoji="1" lang="en-US" altLang="ja-JP" sz="1900" dirty="0">
                          <a:latin typeface="游ゴシック" panose="020B0400000000000000" pitchFamily="50" charset="-128"/>
                          <a:ea typeface="游ゴシック" panose="020B0400000000000000" pitchFamily="50" charset="-128"/>
                        </a:rPr>
                        <a:t>)</a:t>
                      </a:r>
                    </a:p>
                  </a:txBody>
                  <a:tcPr anchor="ct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002"/>
                  </a:ext>
                </a:extLst>
              </a:tr>
            </a:tbl>
          </a:graphicData>
        </a:graphic>
      </p:graphicFrame>
      <p:sp>
        <p:nvSpPr>
          <p:cNvPr id="13" name="角丸四角形 12"/>
          <p:cNvSpPr/>
          <p:nvPr/>
        </p:nvSpPr>
        <p:spPr>
          <a:xfrm>
            <a:off x="3628642" y="3953255"/>
            <a:ext cx="504056" cy="180566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游ゴシック" panose="020B0400000000000000" pitchFamily="50" charset="-128"/>
                <a:ea typeface="游ゴシック" panose="020B0400000000000000" pitchFamily="50" charset="-128"/>
              </a:rPr>
              <a:t>調整会議</a:t>
            </a:r>
          </a:p>
        </p:txBody>
      </p:sp>
      <p:sp>
        <p:nvSpPr>
          <p:cNvPr id="14" name="角丸四角形 13"/>
          <p:cNvSpPr/>
          <p:nvPr/>
        </p:nvSpPr>
        <p:spPr>
          <a:xfrm>
            <a:off x="4312718" y="3977234"/>
            <a:ext cx="504056" cy="181765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医療審議会計画部会</a:t>
            </a:r>
            <a:endParaRPr kumimoji="1" lang="ja-JP" altLang="en-US" sz="1200" dirty="0">
              <a:latin typeface="游ゴシック" panose="020B0400000000000000" pitchFamily="50" charset="-128"/>
              <a:ea typeface="游ゴシック" panose="020B0400000000000000" pitchFamily="50" charset="-128"/>
            </a:endParaRPr>
          </a:p>
        </p:txBody>
      </p:sp>
      <p:cxnSp>
        <p:nvCxnSpPr>
          <p:cNvPr id="16" name="直線矢印コネクタ 15"/>
          <p:cNvCxnSpPr/>
          <p:nvPr/>
        </p:nvCxnSpPr>
        <p:spPr>
          <a:xfrm flipV="1">
            <a:off x="4132698" y="4816556"/>
            <a:ext cx="180020" cy="1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5703331" y="3941260"/>
            <a:ext cx="504056" cy="181765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游ゴシック" panose="020B0400000000000000" pitchFamily="50" charset="-128"/>
                <a:ea typeface="游ゴシック" panose="020B0400000000000000" pitchFamily="50" charset="-128"/>
              </a:rPr>
              <a:t>工事着工</a:t>
            </a:r>
          </a:p>
        </p:txBody>
      </p:sp>
      <p:cxnSp>
        <p:nvCxnSpPr>
          <p:cNvPr id="23" name="直線矢印コネクタ 22"/>
          <p:cNvCxnSpPr>
            <a:endCxn id="42" idx="1"/>
          </p:cNvCxnSpPr>
          <p:nvPr/>
        </p:nvCxnSpPr>
        <p:spPr>
          <a:xfrm>
            <a:off x="1835696" y="2554340"/>
            <a:ext cx="456298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2257694" y="3941260"/>
            <a:ext cx="504056" cy="182923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事前協議</a:t>
            </a:r>
            <a:endParaRPr kumimoji="1" lang="ja-JP" altLang="en-US" sz="1200" dirty="0">
              <a:latin typeface="游ゴシック" panose="020B0400000000000000" pitchFamily="50" charset="-128"/>
              <a:ea typeface="游ゴシック" panose="020B0400000000000000" pitchFamily="50" charset="-128"/>
            </a:endParaRPr>
          </a:p>
        </p:txBody>
      </p:sp>
      <p:sp>
        <p:nvSpPr>
          <p:cNvPr id="2" name="テキスト ボックス 1"/>
          <p:cNvSpPr txBox="1"/>
          <p:nvPr/>
        </p:nvSpPr>
        <p:spPr>
          <a:xfrm>
            <a:off x="3121442" y="2708308"/>
            <a:ext cx="2890718" cy="1169551"/>
          </a:xfrm>
          <a:prstGeom prst="rect">
            <a:avLst/>
          </a:prstGeom>
          <a:solidFill>
            <a:schemeClr val="bg1"/>
          </a:solidFill>
          <a:ln w="6350">
            <a:solidFill>
              <a:schemeClr val="tx1"/>
            </a:solidFill>
          </a:ln>
        </p:spPr>
        <p:txBody>
          <a:bodyPr wrap="square" rtlCol="0">
            <a:spAutoFit/>
          </a:bodyPr>
          <a:lstStyle/>
          <a:p>
            <a:r>
              <a:rPr kumimoji="1" lang="en-US" altLang="ja-JP"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調整会議での合意事項</a:t>
            </a:r>
            <a:r>
              <a:rPr kumimoji="1" lang="en-US" altLang="ja-JP"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大枠の合意</a:t>
            </a:r>
            <a:endParaRPr kumimoji="1" lang="en-US" altLang="ja-JP" sz="1000" dirty="0">
              <a:latin typeface="游ゴシック" panose="020B0400000000000000" pitchFamily="50" charset="-128"/>
              <a:ea typeface="游ゴシック" panose="020B0400000000000000" pitchFamily="50" charset="-128"/>
            </a:endParaRPr>
          </a:p>
          <a:p>
            <a:r>
              <a:rPr kumimoji="1" lang="ja-JP" altLang="en-US" sz="1000" dirty="0">
                <a:latin typeface="游ゴシック" panose="020B0400000000000000" pitchFamily="50" charset="-128"/>
                <a:ea typeface="游ゴシック" panose="020B0400000000000000" pitchFamily="50" charset="-128"/>
              </a:rPr>
              <a:t>・地域医療構想において果たすべき役割</a:t>
            </a:r>
            <a:endParaRPr kumimoji="1"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・経営主体、経営形態等の考え方</a:t>
            </a:r>
            <a:endParaRPr lang="en-US" altLang="ja-JP" sz="1000" dirty="0">
              <a:latin typeface="游ゴシック" panose="020B0400000000000000" pitchFamily="50" charset="-128"/>
              <a:ea typeface="游ゴシック" panose="020B0400000000000000" pitchFamily="50" charset="-128"/>
            </a:endParaRPr>
          </a:p>
          <a:p>
            <a:r>
              <a:rPr kumimoji="1" lang="ja-JP" altLang="en-US" sz="1000" dirty="0">
                <a:latin typeface="游ゴシック" panose="020B0400000000000000" pitchFamily="50" charset="-128"/>
                <a:ea typeface="游ゴシック" panose="020B0400000000000000" pitchFamily="50" charset="-128"/>
              </a:rPr>
              <a:t>・診療機能（５疾病５事業等）</a:t>
            </a:r>
            <a:endParaRPr kumimoji="1"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・病床規模（病床機能別病床数）と診療科目</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等の方針</a:t>
            </a:r>
            <a:endParaRPr lang="en-US" altLang="ja-JP" sz="1000" dirty="0">
              <a:latin typeface="游ゴシック" panose="020B0400000000000000" pitchFamily="50" charset="-128"/>
              <a:ea typeface="游ゴシック" panose="020B0400000000000000" pitchFamily="50" charset="-128"/>
            </a:endParaRPr>
          </a:p>
          <a:p>
            <a:r>
              <a:rPr kumimoji="1" lang="ja-JP" altLang="en-US" sz="1000" dirty="0">
                <a:latin typeface="游ゴシック" panose="020B0400000000000000" pitchFamily="50" charset="-128"/>
                <a:ea typeface="游ゴシック" panose="020B0400000000000000" pitchFamily="50" charset="-128"/>
              </a:rPr>
              <a:t>・施設概要、概算事業費、スケジュール等</a:t>
            </a:r>
          </a:p>
        </p:txBody>
      </p:sp>
      <p:sp>
        <p:nvSpPr>
          <p:cNvPr id="30" name="テキスト ボックス 29"/>
          <p:cNvSpPr txBox="1"/>
          <p:nvPr/>
        </p:nvSpPr>
        <p:spPr>
          <a:xfrm>
            <a:off x="-36512" y="490624"/>
            <a:ext cx="7848872"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６</a:t>
            </a:r>
            <a:r>
              <a:rPr kumimoji="1" lang="ja-JP" altLang="en-US" sz="2000" b="1" u="sng" dirty="0">
                <a:latin typeface="游ゴシック" panose="020B0400000000000000" pitchFamily="50" charset="-128"/>
                <a:ea typeface="游ゴシック" panose="020B0400000000000000" pitchFamily="50" charset="-128"/>
              </a:rPr>
              <a:t> 年度スケジュール（想定）</a:t>
            </a:r>
          </a:p>
        </p:txBody>
      </p:sp>
      <p:sp>
        <p:nvSpPr>
          <p:cNvPr id="34" name="角丸四角形 33"/>
          <p:cNvSpPr/>
          <p:nvPr/>
        </p:nvSpPr>
        <p:spPr>
          <a:xfrm>
            <a:off x="5004048" y="3977234"/>
            <a:ext cx="504056" cy="181765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交付申請手続き</a:t>
            </a:r>
            <a:endParaRPr kumimoji="1" lang="ja-JP" altLang="en-US" sz="1200" dirty="0">
              <a:latin typeface="游ゴシック" panose="020B0400000000000000" pitchFamily="50" charset="-128"/>
              <a:ea typeface="游ゴシック" panose="020B0400000000000000" pitchFamily="50" charset="-128"/>
            </a:endParaRPr>
          </a:p>
        </p:txBody>
      </p:sp>
      <p:cxnSp>
        <p:nvCxnSpPr>
          <p:cNvPr id="35" name="直線矢印コネクタ 34"/>
          <p:cNvCxnSpPr/>
          <p:nvPr/>
        </p:nvCxnSpPr>
        <p:spPr>
          <a:xfrm flipV="1">
            <a:off x="4824028" y="4831977"/>
            <a:ext cx="180020" cy="1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8460432" y="3895603"/>
            <a:ext cx="504056" cy="181765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実績報告</a:t>
            </a:r>
            <a:endParaRPr kumimoji="1" lang="ja-JP" altLang="en-US" sz="1200" dirty="0">
              <a:latin typeface="游ゴシック" panose="020B0400000000000000" pitchFamily="50" charset="-128"/>
              <a:ea typeface="游ゴシック" panose="020B0400000000000000" pitchFamily="50" charset="-128"/>
            </a:endParaRPr>
          </a:p>
        </p:txBody>
      </p:sp>
      <p:cxnSp>
        <p:nvCxnSpPr>
          <p:cNvPr id="38" name="直線矢印コネクタ 37"/>
          <p:cNvCxnSpPr/>
          <p:nvPr/>
        </p:nvCxnSpPr>
        <p:spPr>
          <a:xfrm>
            <a:off x="6207387" y="4817605"/>
            <a:ext cx="210902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7254" y="7261"/>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医療機関再編統合等支援事業</a:t>
            </a:r>
          </a:p>
        </p:txBody>
      </p:sp>
      <p:sp>
        <p:nvSpPr>
          <p:cNvPr id="12" name="テキスト ボックス 11"/>
          <p:cNvSpPr txBox="1"/>
          <p:nvPr/>
        </p:nvSpPr>
        <p:spPr>
          <a:xfrm>
            <a:off x="0" y="6021290"/>
            <a:ext cx="9144000" cy="1015663"/>
          </a:xfrm>
          <a:prstGeom prst="rect">
            <a:avLst/>
          </a:prstGeom>
          <a:noFill/>
        </p:spPr>
        <p:txBody>
          <a:bodyPr wrap="square" rtlCol="0">
            <a:spAutoFit/>
          </a:bodyPr>
          <a:lstStyle/>
          <a:p>
            <a:r>
              <a:rPr kumimoji="1" lang="en-US" altLang="ja-JP" sz="1200" dirty="0">
                <a:latin typeface="游ゴシック" panose="020B0400000000000000" pitchFamily="50" charset="-128"/>
                <a:ea typeface="游ゴシック" panose="020B0400000000000000" pitchFamily="50" charset="-128"/>
              </a:rPr>
              <a:t>※</a:t>
            </a:r>
            <a:r>
              <a:rPr kumimoji="1" lang="ja-JP" altLang="en-US" sz="1200" dirty="0">
                <a:latin typeface="游ゴシック" panose="020B0400000000000000" pitchFamily="50" charset="-128"/>
                <a:ea typeface="游ゴシック" panose="020B0400000000000000" pitchFamily="50" charset="-128"/>
              </a:rPr>
              <a:t>申請</a:t>
            </a:r>
            <a:r>
              <a:rPr lang="ja-JP" altLang="en-US" sz="1200" dirty="0">
                <a:latin typeface="游ゴシック" panose="020B0400000000000000" pitchFamily="50" charset="-128"/>
                <a:ea typeface="游ゴシック" panose="020B0400000000000000" pitchFamily="50" charset="-128"/>
              </a:rPr>
              <a:t>募集期間の中で随時募集</a:t>
            </a:r>
            <a:endParaRPr lang="en-US" altLang="ja-JP" sz="1200" dirty="0">
              <a:latin typeface="游ゴシック" panose="020B0400000000000000" pitchFamily="50" charset="-128"/>
              <a:ea typeface="游ゴシック" panose="020B0400000000000000" pitchFamily="50" charset="-128"/>
            </a:endParaRPr>
          </a:p>
          <a:p>
            <a:r>
              <a:rPr kumimoji="1" lang="en-US" altLang="ja-JP" sz="1200" dirty="0">
                <a:latin typeface="游ゴシック" panose="020B0400000000000000" pitchFamily="50" charset="-128"/>
                <a:ea typeface="游ゴシック" panose="020B0400000000000000" pitchFamily="50" charset="-128"/>
              </a:rPr>
              <a:t>※</a:t>
            </a:r>
            <a:r>
              <a:rPr kumimoji="1" lang="ja-JP" altLang="en-US" sz="1200" dirty="0">
                <a:latin typeface="游ゴシック" panose="020B0400000000000000" pitchFamily="50" charset="-128"/>
                <a:ea typeface="游ゴシック" panose="020B0400000000000000" pitchFamily="50" charset="-128"/>
              </a:rPr>
              <a:t>医療審議会計画部会は、年２～３回（９月、</a:t>
            </a:r>
            <a:r>
              <a:rPr kumimoji="1" lang="en-US" altLang="ja-JP" sz="1200" dirty="0">
                <a:latin typeface="游ゴシック" panose="020B0400000000000000" pitchFamily="50" charset="-128"/>
                <a:ea typeface="游ゴシック" panose="020B0400000000000000" pitchFamily="50" charset="-128"/>
              </a:rPr>
              <a:t>12</a:t>
            </a:r>
            <a:r>
              <a:rPr kumimoji="1" lang="ja-JP" altLang="en-US" sz="1200" dirty="0">
                <a:latin typeface="游ゴシック" panose="020B0400000000000000" pitchFamily="50" charset="-128"/>
                <a:ea typeface="游ゴシック" panose="020B0400000000000000" pitchFamily="50" charset="-128"/>
              </a:rPr>
              <a:t>月、</a:t>
            </a:r>
            <a:r>
              <a:rPr kumimoji="1" lang="en-US" altLang="ja-JP" sz="1200" dirty="0">
                <a:latin typeface="游ゴシック" panose="020B0400000000000000" pitchFamily="50" charset="-128"/>
                <a:ea typeface="游ゴシック" panose="020B0400000000000000" pitchFamily="50" charset="-128"/>
              </a:rPr>
              <a:t>3</a:t>
            </a:r>
            <a:r>
              <a:rPr kumimoji="1" lang="ja-JP" altLang="en-US" sz="1200" dirty="0">
                <a:latin typeface="游ゴシック" panose="020B0400000000000000" pitchFamily="50" charset="-128"/>
                <a:ea typeface="游ゴシック" panose="020B0400000000000000" pitchFamily="50" charset="-128"/>
              </a:rPr>
              <a:t>月頃）開催</a:t>
            </a:r>
            <a:r>
              <a:rPr lang="ja-JP" altLang="en-US" sz="1200" dirty="0">
                <a:latin typeface="游ゴシック" panose="020B0400000000000000" pitchFamily="50" charset="-128"/>
                <a:ea typeface="游ゴシック" panose="020B0400000000000000" pitchFamily="50" charset="-128"/>
              </a:rPr>
              <a:t>予定</a:t>
            </a:r>
            <a:endParaRPr lang="en-US" altLang="ja-JP" sz="1200" dirty="0">
              <a:latin typeface="游ゴシック" panose="020B0400000000000000" pitchFamily="50" charset="-128"/>
              <a:ea typeface="游ゴシック" panose="020B0400000000000000" pitchFamily="50" charset="-128"/>
            </a:endParaRPr>
          </a:p>
          <a:p>
            <a:r>
              <a:rPr lang="en-US" altLang="ja-JP" sz="1200" dirty="0">
                <a:latin typeface="游ゴシック" panose="020B0400000000000000" pitchFamily="50" charset="-128"/>
                <a:ea typeface="游ゴシック" panose="020B0400000000000000" pitchFamily="50" charset="-128"/>
              </a:rPr>
              <a:t>※</a:t>
            </a:r>
            <a:r>
              <a:rPr lang="ja-JP" altLang="ja-JP" sz="1200" u="sng" dirty="0">
                <a:latin typeface="游ゴシック" panose="020B0400000000000000" pitchFamily="50" charset="-128"/>
                <a:ea typeface="游ゴシック" panose="020B0400000000000000" pitchFamily="50" charset="-128"/>
              </a:rPr>
              <a:t>やむを得ず補助金交付決定前に事業着手する場合は、少なくとも圏域地域医療構想調整会議で了承を得られた</a:t>
            </a:r>
            <a:r>
              <a:rPr lang="ja-JP" altLang="en-US" sz="1200" u="sng" dirty="0">
                <a:latin typeface="游ゴシック" panose="020B0400000000000000" pitchFamily="50" charset="-128"/>
                <a:ea typeface="游ゴシック" panose="020B0400000000000000" pitchFamily="50" charset="-128"/>
              </a:rPr>
              <a:t>補助</a:t>
            </a:r>
            <a:r>
              <a:rPr lang="ja-JP" altLang="ja-JP" sz="1200" u="sng" dirty="0">
                <a:latin typeface="游ゴシック" panose="020B0400000000000000" pitchFamily="50" charset="-128"/>
                <a:ea typeface="游ゴシック" panose="020B0400000000000000" pitchFamily="50" charset="-128"/>
              </a:rPr>
              <a:t>事業計画で</a:t>
            </a:r>
            <a:endParaRPr lang="en-US" altLang="ja-JP" sz="1200" u="sng" dirty="0">
              <a:latin typeface="游ゴシック" panose="020B0400000000000000" pitchFamily="50" charset="-128"/>
              <a:ea typeface="游ゴシック" panose="020B0400000000000000" pitchFamily="50" charset="-128"/>
            </a:endParaRPr>
          </a:p>
          <a:p>
            <a:pPr latinLnBrk="1"/>
            <a:r>
              <a:rPr lang="ja-JP" altLang="en-US" sz="1200" dirty="0">
                <a:latin typeface="游ゴシック" panose="020B0400000000000000" pitchFamily="50" charset="-128"/>
                <a:ea typeface="游ゴシック" panose="020B0400000000000000" pitchFamily="50" charset="-128"/>
              </a:rPr>
              <a:t>　</a:t>
            </a:r>
            <a:r>
              <a:rPr lang="ja-JP" altLang="ja-JP" sz="1200" u="sng" dirty="0">
                <a:latin typeface="游ゴシック" panose="020B0400000000000000" pitchFamily="50" charset="-128"/>
                <a:ea typeface="游ゴシック" panose="020B0400000000000000" pitchFamily="50" charset="-128"/>
              </a:rPr>
              <a:t>あることを前提に、別に定める交付決定前着手届を提出する必要があ</a:t>
            </a:r>
            <a:r>
              <a:rPr lang="ja-JP" altLang="en-US" sz="1200" u="sng" dirty="0">
                <a:latin typeface="游ゴシック" panose="020B0400000000000000" pitchFamily="50" charset="-128"/>
                <a:ea typeface="游ゴシック" panose="020B0400000000000000" pitchFamily="50" charset="-128"/>
              </a:rPr>
              <a:t>る</a:t>
            </a:r>
            <a:r>
              <a:rPr lang="ja-JP" altLang="ja-JP" sz="1200" dirty="0">
                <a:latin typeface="游ゴシック" panose="020B0400000000000000" pitchFamily="50" charset="-128"/>
                <a:ea typeface="游ゴシック" panose="020B0400000000000000" pitchFamily="50" charset="-128"/>
              </a:rPr>
              <a:t>。</a:t>
            </a:r>
            <a:endParaRPr lang="en-US" altLang="ja-JP" sz="1200" dirty="0">
              <a:latin typeface="游ゴシック" panose="020B0400000000000000" pitchFamily="50" charset="-128"/>
              <a:ea typeface="游ゴシック" panose="020B0400000000000000" pitchFamily="50" charset="-128"/>
            </a:endParaRPr>
          </a:p>
          <a:p>
            <a:endParaRPr kumimoji="1" lang="ja-JP" altLang="en-US" sz="1200" dirty="0">
              <a:latin typeface="游ゴシック" panose="020B0400000000000000" pitchFamily="50" charset="-128"/>
              <a:ea typeface="游ゴシック" panose="020B0400000000000000" pitchFamily="50" charset="-128"/>
            </a:endParaRPr>
          </a:p>
        </p:txBody>
      </p:sp>
      <p:cxnSp>
        <p:nvCxnSpPr>
          <p:cNvPr id="40" name="直線矢印コネクタ 39"/>
          <p:cNvCxnSpPr/>
          <p:nvPr/>
        </p:nvCxnSpPr>
        <p:spPr>
          <a:xfrm flipV="1">
            <a:off x="5504396" y="4811874"/>
            <a:ext cx="180020" cy="1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2771800" y="4803382"/>
            <a:ext cx="856842" cy="1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6398676" y="2014280"/>
            <a:ext cx="504056" cy="1080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游ゴシック" panose="020B0400000000000000" pitchFamily="50" charset="-128"/>
                <a:ea typeface="游ゴシック" panose="020B0400000000000000" pitchFamily="50" charset="-128"/>
              </a:rPr>
              <a:t>12</a:t>
            </a:r>
            <a:r>
              <a:rPr lang="ja-JP" altLang="en-US" sz="1200" dirty="0">
                <a:latin typeface="游ゴシック" panose="020B0400000000000000" pitchFamily="50" charset="-128"/>
                <a:ea typeface="游ゴシック" panose="020B0400000000000000" pitchFamily="50" charset="-128"/>
              </a:rPr>
              <a:t>月　</a:t>
            </a:r>
            <a:endParaRPr lang="en-US" altLang="ja-JP" sz="1200" dirty="0">
              <a:latin typeface="游ゴシック" panose="020B0400000000000000" pitchFamily="50" charset="-128"/>
              <a:ea typeface="游ゴシック" panose="020B0400000000000000" pitchFamily="50" charset="-128"/>
            </a:endParaRPr>
          </a:p>
          <a:p>
            <a:pPr algn="ctr"/>
            <a:r>
              <a:rPr lang="en-US" altLang="ja-JP" sz="1200" dirty="0">
                <a:latin typeface="游ゴシック" panose="020B0400000000000000" pitchFamily="50" charset="-128"/>
                <a:ea typeface="游ゴシック" panose="020B0400000000000000" pitchFamily="50" charset="-128"/>
              </a:rPr>
              <a:t>15</a:t>
            </a:r>
          </a:p>
          <a:p>
            <a:pPr algn="ctr"/>
            <a:r>
              <a:rPr lang="ja-JP" altLang="en-US" sz="1200" dirty="0">
                <a:latin typeface="游ゴシック" panose="020B0400000000000000" pitchFamily="50" charset="-128"/>
                <a:ea typeface="游ゴシック" panose="020B0400000000000000" pitchFamily="50" charset="-128"/>
              </a:rPr>
              <a:t>日</a:t>
            </a:r>
            <a:endParaRPr lang="en-US" altLang="ja-JP" sz="1200" dirty="0">
              <a:latin typeface="游ゴシック" panose="020B0400000000000000" pitchFamily="50" charset="-128"/>
              <a:ea typeface="游ゴシック" panose="020B0400000000000000" pitchFamily="50" charset="-128"/>
            </a:endParaRPr>
          </a:p>
          <a:p>
            <a:pPr algn="ctr"/>
            <a:r>
              <a:rPr lang="en-US" altLang="ja-JP" sz="1200" dirty="0">
                <a:latin typeface="游ゴシック" panose="020B0400000000000000" pitchFamily="50" charset="-128"/>
                <a:ea typeface="游ゴシック" panose="020B0400000000000000" pitchFamily="50" charset="-128"/>
              </a:rPr>
              <a:t>(</a:t>
            </a:r>
            <a:r>
              <a:rPr lang="ja-JP" altLang="en-US" sz="1200" dirty="0">
                <a:latin typeface="游ゴシック" panose="020B0400000000000000" pitchFamily="50" charset="-128"/>
                <a:ea typeface="游ゴシック" panose="020B0400000000000000" pitchFamily="50" charset="-128"/>
              </a:rPr>
              <a:t>金</a:t>
            </a:r>
            <a:r>
              <a:rPr lang="en-US" altLang="ja-JP" sz="1200" dirty="0">
                <a:latin typeface="游ゴシック" panose="020B0400000000000000" pitchFamily="50" charset="-128"/>
                <a:ea typeface="游ゴシック" panose="020B0400000000000000" pitchFamily="50" charset="-128"/>
              </a:rPr>
              <a:t>)</a:t>
            </a:r>
            <a:endParaRPr kumimoji="1" lang="ja-JP" altLang="en-US" sz="1200" dirty="0">
              <a:latin typeface="游ゴシック" panose="020B0400000000000000" pitchFamily="50" charset="-128"/>
              <a:ea typeface="游ゴシック" panose="020B0400000000000000" pitchFamily="50" charset="-128"/>
            </a:endParaRPr>
          </a:p>
        </p:txBody>
      </p:sp>
      <p:sp>
        <p:nvSpPr>
          <p:cNvPr id="3" name="四角形吹き出し 2"/>
          <p:cNvSpPr/>
          <p:nvPr/>
        </p:nvSpPr>
        <p:spPr>
          <a:xfrm>
            <a:off x="6401917" y="3217013"/>
            <a:ext cx="1410443" cy="347950"/>
          </a:xfrm>
          <a:prstGeom prst="wedgeRectCallout">
            <a:avLst>
              <a:gd name="adj1" fmla="val -36722"/>
              <a:gd name="adj2" fmla="val -77780"/>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医務課申請期限</a:t>
            </a:r>
            <a:endParaRPr kumimoji="1" lang="ja-JP" altLang="en-US" sz="1200" dirty="0">
              <a:solidFill>
                <a:schemeClr val="tx1"/>
              </a:solidFill>
            </a:endParaRPr>
          </a:p>
        </p:txBody>
      </p:sp>
    </p:spTree>
    <p:extLst>
      <p:ext uri="{BB962C8B-B14F-4D97-AF65-F5344CB8AC3E}">
        <p14:creationId xmlns:p14="http://schemas.microsoft.com/office/powerpoint/2010/main" val="399855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36512" y="580617"/>
            <a:ext cx="9289032"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７</a:t>
            </a:r>
            <a:r>
              <a:rPr kumimoji="1" lang="ja-JP" altLang="en-US" sz="2000" b="1" u="sng" dirty="0">
                <a:latin typeface="游ゴシック" panose="020B0400000000000000" pitchFamily="50" charset="-128"/>
                <a:ea typeface="游ゴシック" panose="020B0400000000000000" pitchFamily="50" charset="-128"/>
              </a:rPr>
              <a:t> 補助事業実施に係る主な</a:t>
            </a:r>
            <a:r>
              <a:rPr lang="ja-JP" altLang="en-US" sz="2000" b="1" u="sng" dirty="0">
                <a:latin typeface="游ゴシック" panose="020B0400000000000000" pitchFamily="50" charset="-128"/>
                <a:ea typeface="游ゴシック" panose="020B0400000000000000" pitchFamily="50" charset="-128"/>
              </a:rPr>
              <a:t>留意事項</a:t>
            </a:r>
            <a:endParaRPr lang="en-US" altLang="ja-JP" sz="2000" b="1" u="sng" dirty="0">
              <a:latin typeface="游ゴシック" panose="020B0400000000000000" pitchFamily="50" charset="-128"/>
              <a:ea typeface="游ゴシック" panose="020B0400000000000000" pitchFamily="50" charset="-128"/>
            </a:endParaRPr>
          </a:p>
        </p:txBody>
      </p:sp>
      <p:sp>
        <p:nvSpPr>
          <p:cNvPr id="39" name="テキスト ボックス 38"/>
          <p:cNvSpPr txBox="1"/>
          <p:nvPr/>
        </p:nvSpPr>
        <p:spPr>
          <a:xfrm>
            <a:off x="-7254" y="7261"/>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医療機関再編統合等支援事業</a:t>
            </a:r>
          </a:p>
        </p:txBody>
      </p:sp>
      <p:sp>
        <p:nvSpPr>
          <p:cNvPr id="3" name="テキスト ボックス 2"/>
          <p:cNvSpPr txBox="1"/>
          <p:nvPr/>
        </p:nvSpPr>
        <p:spPr>
          <a:xfrm>
            <a:off x="-30915" y="1089119"/>
            <a:ext cx="9101250" cy="4801314"/>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（１）</a:t>
            </a:r>
            <a:r>
              <a:rPr lang="ja-JP" altLang="ja-JP" dirty="0">
                <a:latin typeface="游ゴシック" panose="020B0400000000000000" pitchFamily="50" charset="-128"/>
                <a:ea typeface="游ゴシック" panose="020B0400000000000000" pitchFamily="50" charset="-128"/>
              </a:rPr>
              <a:t>補助事業者が、補助金申請書に添付する整備計画は、予め整備する施設が所</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err="1">
                <a:latin typeface="游ゴシック" panose="020B0400000000000000" pitchFamily="50" charset="-128"/>
                <a:ea typeface="游ゴシック" panose="020B0400000000000000" pitchFamily="50" charset="-128"/>
              </a:rPr>
              <a:t>在する</a:t>
            </a:r>
            <a:r>
              <a:rPr lang="ja-JP" altLang="ja-JP" dirty="0">
                <a:latin typeface="游ゴシック" panose="020B0400000000000000" pitchFamily="50" charset="-128"/>
                <a:ea typeface="游ゴシック" panose="020B0400000000000000" pitchFamily="50" charset="-128"/>
              </a:rPr>
              <a:t>二次医療圏単位に設置する圏域地域医療構想調整会議及び兵庫県医療審</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議会の意見を踏まえたものでなければな</a:t>
            </a:r>
            <a:r>
              <a:rPr lang="ja-JP" altLang="en-US" dirty="0">
                <a:latin typeface="游ゴシック" panose="020B0400000000000000" pitchFamily="50" charset="-128"/>
                <a:ea typeface="游ゴシック" panose="020B0400000000000000" pitchFamily="50" charset="-128"/>
              </a:rPr>
              <a:t>らない。</a:t>
            </a:r>
            <a:endParaRPr lang="en-US" altLang="ja-JP" dirty="0">
              <a:latin typeface="游ゴシック" panose="020B0400000000000000" pitchFamily="50" charset="-128"/>
              <a:ea typeface="游ゴシック" panose="020B0400000000000000" pitchFamily="50" charset="-128"/>
            </a:endParaRPr>
          </a:p>
          <a:p>
            <a:endParaRPr kumimoji="1"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（２）</a:t>
            </a:r>
            <a:r>
              <a:rPr lang="ja-JP" altLang="ja-JP" dirty="0">
                <a:latin typeface="游ゴシック" panose="020B0400000000000000" pitchFamily="50" charset="-128"/>
                <a:ea typeface="游ゴシック" panose="020B0400000000000000" pitchFamily="50" charset="-128"/>
              </a:rPr>
              <a:t>事業（工事）着手は、原則として、補助金の交付決定の日からとな</a:t>
            </a:r>
            <a:r>
              <a:rPr lang="ja-JP" altLang="en-US" dirty="0">
                <a:latin typeface="游ゴシック" panose="020B0400000000000000" pitchFamily="50" charset="-128"/>
                <a:ea typeface="游ゴシック" panose="020B0400000000000000" pitchFamily="50" charset="-128"/>
              </a:rPr>
              <a:t>る</a:t>
            </a:r>
            <a:r>
              <a:rPr lang="ja-JP" altLang="ja-JP" dirty="0">
                <a:latin typeface="游ゴシック" panose="020B0400000000000000" pitchFamily="50" charset="-128"/>
                <a:ea typeface="游ゴシック" panose="020B0400000000000000" pitchFamily="50" charset="-128"/>
              </a:rPr>
              <a:t>。</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また、補助対象事業が２年以上にわたり継続する場合は、当該年度までの出来</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高に応じて、交付することができ</a:t>
            </a:r>
            <a:r>
              <a:rPr lang="ja-JP" altLang="en-US" dirty="0">
                <a:latin typeface="游ゴシック" panose="020B0400000000000000" pitchFamily="50" charset="-128"/>
                <a:ea typeface="游ゴシック" panose="020B0400000000000000" pitchFamily="50" charset="-128"/>
              </a:rPr>
              <a:t>る</a:t>
            </a:r>
            <a:r>
              <a:rPr lang="ja-JP" altLang="ja-JP" dirty="0">
                <a:latin typeface="游ゴシック" panose="020B0400000000000000" pitchFamily="50" charset="-128"/>
                <a:ea typeface="游ゴシック" panose="020B0400000000000000" pitchFamily="50" charset="-128"/>
              </a:rPr>
              <a:t>。</a:t>
            </a: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やむを得ず補助金交付決定前に事業着手する場合は、少なくとも圏域地域医</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療構想調整会議で了承を得られた事業計画であることを前提に、別に定める交</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付決定前着手届を提出する必要があ</a:t>
            </a:r>
            <a:r>
              <a:rPr lang="ja-JP" altLang="en-US" dirty="0">
                <a:latin typeface="游ゴシック" panose="020B0400000000000000" pitchFamily="50" charset="-128"/>
                <a:ea typeface="游ゴシック" panose="020B0400000000000000" pitchFamily="50" charset="-128"/>
              </a:rPr>
              <a:t>る</a:t>
            </a:r>
            <a:r>
              <a:rPr lang="ja-JP" altLang="ja-JP" dirty="0">
                <a:latin typeface="游ゴシック" panose="020B0400000000000000" pitchFamily="50" charset="-128"/>
                <a:ea typeface="游ゴシック" panose="020B0400000000000000" pitchFamily="50" charset="-128"/>
              </a:rPr>
              <a:t>。</a:t>
            </a:r>
            <a:endParaRPr lang="en-US" altLang="ja-JP" dirty="0">
              <a:latin typeface="游ゴシック" panose="020B0400000000000000" pitchFamily="50" charset="-128"/>
              <a:ea typeface="游ゴシック" panose="020B0400000000000000" pitchFamily="50" charset="-128"/>
            </a:endParaRPr>
          </a:p>
          <a:p>
            <a:pPr latinLnBrk="1"/>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（３）補助事業者は、当該補助金の交付と対象経費が重複する他の法律又は予算制</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度に基づく国の負担又は補助を受けてはならない。</a:t>
            </a:r>
            <a:endParaRPr lang="en-US" altLang="ja-JP" dirty="0">
              <a:latin typeface="游ゴシック" panose="020B0400000000000000" pitchFamily="50" charset="-128"/>
              <a:ea typeface="游ゴシック" panose="020B0400000000000000" pitchFamily="50" charset="-128"/>
            </a:endParaRPr>
          </a:p>
          <a:p>
            <a:pPr latinLnBrk="1"/>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（４）事業の実施に際し、入札を行う場合は、医療機関が所在する市町村又は県の入札　　　　</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基準に準ずるものとする。</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その他留意事項については、</a:t>
            </a:r>
            <a:r>
              <a:rPr lang="ja-JP"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保健医療部</a:t>
            </a:r>
            <a:r>
              <a:rPr lang="ja-JP" altLang="ja-JP" dirty="0">
                <a:latin typeface="游ゴシック" panose="020B0400000000000000" pitchFamily="50" charset="-128"/>
                <a:ea typeface="游ゴシック" panose="020B0400000000000000" pitchFamily="50" charset="-128"/>
              </a:rPr>
              <a:t>補助金交付要綱」の別表</a:t>
            </a:r>
            <a:r>
              <a:rPr lang="ja-JP" altLang="en-US" dirty="0">
                <a:latin typeface="游ゴシック" panose="020B0400000000000000" pitchFamily="50" charset="-128"/>
                <a:ea typeface="游ゴシック" panose="020B0400000000000000" pitchFamily="50" charset="-128"/>
              </a:rPr>
              <a:t>に記載</a:t>
            </a:r>
            <a:endParaRPr lang="en-US" altLang="ja-JP"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0809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C784CA4C-3B60-4095-AC4A-39D3C1F1F401}"/>
              </a:ext>
            </a:extLst>
          </p:cNvPr>
          <p:cNvGraphicFramePr>
            <a:graphicFrameLocks noGrp="1"/>
          </p:cNvGraphicFramePr>
          <p:nvPr>
            <p:ph idx="1"/>
            <p:extLst>
              <p:ext uri="{D42A27DB-BD31-4B8C-83A1-F6EECF244321}">
                <p14:modId xmlns:p14="http://schemas.microsoft.com/office/powerpoint/2010/main" val="3895155908"/>
              </p:ext>
            </p:extLst>
          </p:nvPr>
        </p:nvGraphicFramePr>
        <p:xfrm>
          <a:off x="1259632" y="846139"/>
          <a:ext cx="6918991" cy="5859752"/>
        </p:xfrm>
        <a:graphic>
          <a:graphicData uri="http://schemas.openxmlformats.org/drawingml/2006/table">
            <a:tbl>
              <a:tblPr firstRow="1" firstCol="1" bandRow="1">
                <a:tableStyleId>{5C22544A-7EE6-4342-B048-85BDC9FD1C3A}</a:tableStyleId>
              </a:tblPr>
              <a:tblGrid>
                <a:gridCol w="345560">
                  <a:extLst>
                    <a:ext uri="{9D8B030D-6E8A-4147-A177-3AD203B41FA5}">
                      <a16:colId xmlns:a16="http://schemas.microsoft.com/office/drawing/2014/main" val="3076513014"/>
                    </a:ext>
                  </a:extLst>
                </a:gridCol>
                <a:gridCol w="1322389">
                  <a:extLst>
                    <a:ext uri="{9D8B030D-6E8A-4147-A177-3AD203B41FA5}">
                      <a16:colId xmlns:a16="http://schemas.microsoft.com/office/drawing/2014/main" val="3747491341"/>
                    </a:ext>
                  </a:extLst>
                </a:gridCol>
                <a:gridCol w="2351780">
                  <a:extLst>
                    <a:ext uri="{9D8B030D-6E8A-4147-A177-3AD203B41FA5}">
                      <a16:colId xmlns:a16="http://schemas.microsoft.com/office/drawing/2014/main" val="2510973145"/>
                    </a:ext>
                  </a:extLst>
                </a:gridCol>
                <a:gridCol w="2351780">
                  <a:extLst>
                    <a:ext uri="{9D8B030D-6E8A-4147-A177-3AD203B41FA5}">
                      <a16:colId xmlns:a16="http://schemas.microsoft.com/office/drawing/2014/main" val="2074384102"/>
                    </a:ext>
                  </a:extLst>
                </a:gridCol>
                <a:gridCol w="547482">
                  <a:extLst>
                    <a:ext uri="{9D8B030D-6E8A-4147-A177-3AD203B41FA5}">
                      <a16:colId xmlns:a16="http://schemas.microsoft.com/office/drawing/2014/main" val="1378904973"/>
                    </a:ext>
                  </a:extLst>
                </a:gridCol>
              </a:tblGrid>
              <a:tr h="150946">
                <a:tc gridSpan="2">
                  <a:txBody>
                    <a:bodyPr/>
                    <a:lstStyle/>
                    <a:p>
                      <a:pPr algn="ctr">
                        <a:lnSpc>
                          <a:spcPts val="1200"/>
                        </a:lnSpc>
                        <a:spcAft>
                          <a:spcPts val="0"/>
                        </a:spcAft>
                      </a:pPr>
                      <a:r>
                        <a:rPr lang="ja-JP" sz="900" kern="100">
                          <a:effectLst/>
                        </a:rPr>
                        <a:t>圏 域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ctr">
                        <a:lnSpc>
                          <a:spcPts val="1200"/>
                        </a:lnSpc>
                        <a:spcAft>
                          <a:spcPts val="0"/>
                        </a:spcAft>
                      </a:pPr>
                      <a:r>
                        <a:rPr lang="ja-JP" sz="900" kern="100">
                          <a:effectLst/>
                        </a:rPr>
                        <a:t>市町名</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ctr">
                        <a:lnSpc>
                          <a:spcPts val="1200"/>
                        </a:lnSpc>
                        <a:spcAft>
                          <a:spcPts val="0"/>
                        </a:spcAft>
                      </a:pPr>
                      <a:r>
                        <a:rPr lang="ja-JP" sz="900" kern="100">
                          <a:effectLst/>
                        </a:rPr>
                        <a:t>事前相談及び事前協議書の提出の窓口</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marL="8890" algn="ctr">
                        <a:lnSpc>
                          <a:spcPts val="1200"/>
                        </a:lnSpc>
                        <a:spcAft>
                          <a:spcPts val="0"/>
                        </a:spcAft>
                      </a:pPr>
                      <a:r>
                        <a:rPr lang="ja-JP" sz="900" kern="100">
                          <a:effectLst/>
                        </a:rPr>
                        <a:t>補助金</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extLst>
                  <a:ext uri="{0D108BD9-81ED-4DB2-BD59-A6C34878D82A}">
                    <a16:rowId xmlns:a16="http://schemas.microsoft.com/office/drawing/2014/main" val="1298559545"/>
                  </a:ext>
                </a:extLst>
              </a:tr>
              <a:tr h="632931">
                <a:tc gridSpan="2">
                  <a:txBody>
                    <a:bodyPr/>
                    <a:lstStyle/>
                    <a:p>
                      <a:pPr algn="ctr">
                        <a:lnSpc>
                          <a:spcPts val="1500"/>
                        </a:lnSpc>
                        <a:spcAft>
                          <a:spcPts val="0"/>
                        </a:spcAft>
                      </a:pPr>
                      <a:r>
                        <a:rPr lang="ja-JP" sz="900" kern="100">
                          <a:effectLst/>
                        </a:rPr>
                        <a:t>神　戸</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500"/>
                        </a:lnSpc>
                        <a:spcAft>
                          <a:spcPts val="0"/>
                        </a:spcAft>
                      </a:pPr>
                      <a:r>
                        <a:rPr lang="ja-JP" sz="900" kern="100">
                          <a:effectLst/>
                        </a:rPr>
                        <a:t>神戸市</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500"/>
                        </a:lnSpc>
                        <a:spcAft>
                          <a:spcPts val="0"/>
                        </a:spcAft>
                      </a:pPr>
                      <a:r>
                        <a:rPr lang="ja-JP" sz="900" kern="100">
                          <a:effectLst/>
                        </a:rPr>
                        <a:t>神戸市保健福祉局健康部地域医療課</a:t>
                      </a:r>
                      <a:endParaRPr lang="ja-JP" sz="800" kern="100">
                        <a:effectLst/>
                      </a:endParaRPr>
                    </a:p>
                    <a:p>
                      <a:pPr indent="139700" algn="just">
                        <a:lnSpc>
                          <a:spcPts val="1200"/>
                        </a:lnSpc>
                        <a:spcAft>
                          <a:spcPts val="0"/>
                        </a:spcAft>
                      </a:pPr>
                      <a:r>
                        <a:rPr lang="ja-JP" sz="900" kern="100">
                          <a:effectLst/>
                        </a:rPr>
                        <a:t>神戸市中央区加納町</a:t>
                      </a:r>
                      <a:r>
                        <a:rPr lang="en-US" sz="900" kern="100">
                          <a:effectLst/>
                        </a:rPr>
                        <a:t>6-5-1</a:t>
                      </a:r>
                      <a:endParaRPr lang="ja-JP" sz="800" kern="100">
                        <a:effectLst/>
                      </a:endParaRPr>
                    </a:p>
                    <a:p>
                      <a:pPr indent="279400" algn="l">
                        <a:lnSpc>
                          <a:spcPts val="1200"/>
                        </a:lnSpc>
                        <a:spcAft>
                          <a:spcPts val="0"/>
                        </a:spcAft>
                      </a:pPr>
                      <a:r>
                        <a:rPr lang="ja-JP" sz="900" kern="100">
                          <a:effectLst/>
                        </a:rPr>
                        <a:t>神戸市役所</a:t>
                      </a:r>
                      <a:r>
                        <a:rPr lang="en-US" sz="900" kern="100">
                          <a:effectLst/>
                        </a:rPr>
                        <a:t>1</a:t>
                      </a:r>
                      <a:r>
                        <a:rPr lang="ja-JP" sz="900" kern="100">
                          <a:effectLst/>
                        </a:rPr>
                        <a:t>号館</a:t>
                      </a:r>
                      <a:r>
                        <a:rPr lang="en-US" sz="900" kern="100">
                          <a:effectLst/>
                        </a:rPr>
                        <a:t>19</a:t>
                      </a:r>
                      <a:r>
                        <a:rPr lang="ja-JP" sz="900" kern="100">
                          <a:effectLst/>
                        </a:rPr>
                        <a:t>階</a:t>
                      </a:r>
                      <a:endParaRPr lang="ja-JP" sz="800" kern="100">
                        <a:effectLst/>
                      </a:endParaRPr>
                    </a:p>
                    <a:p>
                      <a:pPr indent="698500" algn="just">
                        <a:lnSpc>
                          <a:spcPts val="1200"/>
                        </a:lnSpc>
                        <a:spcAft>
                          <a:spcPts val="0"/>
                        </a:spcAft>
                      </a:pPr>
                      <a:r>
                        <a:rPr lang="ja-JP" sz="900" kern="100">
                          <a:effectLst/>
                        </a:rPr>
                        <a:t>電話</a:t>
                      </a:r>
                      <a:r>
                        <a:rPr lang="en-US" sz="900" kern="100">
                          <a:effectLst/>
                        </a:rPr>
                        <a:t>078-322-5246</a:t>
                      </a:r>
                      <a:endParaRPr lang="ja-JP" sz="800" kern="100">
                        <a:effectLst/>
                      </a:endParaRPr>
                    </a:p>
                    <a:p>
                      <a:pPr indent="698500" algn="just">
                        <a:lnSpc>
                          <a:spcPts val="6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rowSpan="10">
                  <a:txBody>
                    <a:bodyPr/>
                    <a:lstStyle/>
                    <a:p>
                      <a:pPr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algn="l">
                        <a:lnSpc>
                          <a:spcPts val="1800"/>
                        </a:lnSpc>
                        <a:spcAft>
                          <a:spcPts val="0"/>
                        </a:spcAft>
                      </a:pPr>
                      <a:r>
                        <a:rPr lang="ja-JP" sz="900" kern="100" dirty="0">
                          <a:effectLst/>
                        </a:rPr>
                        <a:t>兵庫県</a:t>
                      </a:r>
                      <a:endParaRPr lang="ja-JP" sz="800" kern="100" dirty="0">
                        <a:effectLst/>
                      </a:endParaRPr>
                    </a:p>
                    <a:p>
                      <a:pPr algn="ctr">
                        <a:lnSpc>
                          <a:spcPts val="1800"/>
                        </a:lnSpc>
                        <a:spcAft>
                          <a:spcPts val="0"/>
                        </a:spcAft>
                      </a:pPr>
                      <a:r>
                        <a:rPr lang="ja-JP" sz="900" kern="100" dirty="0">
                          <a:effectLst/>
                        </a:rPr>
                        <a:t>医務課</a:t>
                      </a:r>
                      <a:endParaRPr lang="ja-JP" sz="800" kern="100" dirty="0">
                        <a:effectLst/>
                      </a:endParaRPr>
                    </a:p>
                    <a:p>
                      <a:pPr algn="l">
                        <a:spcAft>
                          <a:spcPts val="0"/>
                        </a:spcAft>
                      </a:pPr>
                      <a:r>
                        <a:rPr lang="ja-JP" sz="600" kern="100" dirty="0">
                          <a:effectLst/>
                        </a:rPr>
                        <a:t>企画調整班</a:t>
                      </a:r>
                      <a:endParaRPr lang="ja-JP" sz="800" kern="100" dirty="0">
                        <a:effectLst/>
                      </a:endParaRPr>
                    </a:p>
                    <a:p>
                      <a:pPr algn="l">
                        <a:lnSpc>
                          <a:spcPts val="500"/>
                        </a:lnSpc>
                        <a:spcAft>
                          <a:spcPts val="0"/>
                        </a:spcAft>
                      </a:pPr>
                      <a:r>
                        <a:rPr lang="en-US" sz="600" kern="100" dirty="0">
                          <a:effectLst/>
                        </a:rPr>
                        <a:t> </a:t>
                      </a:r>
                      <a:endParaRPr lang="ja-JP" sz="800" kern="100" dirty="0">
                        <a:effectLst/>
                      </a:endParaRPr>
                    </a:p>
                    <a:p>
                      <a:pPr algn="l">
                        <a:lnSpc>
                          <a:spcPts val="1200"/>
                        </a:lnSpc>
                        <a:spcAft>
                          <a:spcPts val="0"/>
                        </a:spcAft>
                      </a:pPr>
                      <a:r>
                        <a:rPr lang="ja-JP" sz="700" kern="100" dirty="0">
                          <a:effectLst/>
                        </a:rPr>
                        <a:t>電話</a:t>
                      </a:r>
                      <a:endParaRPr lang="ja-JP" sz="800" kern="100" dirty="0">
                        <a:effectLst/>
                      </a:endParaRPr>
                    </a:p>
                    <a:p>
                      <a:pPr algn="l">
                        <a:lnSpc>
                          <a:spcPts val="1200"/>
                        </a:lnSpc>
                        <a:spcAft>
                          <a:spcPts val="0"/>
                        </a:spcAft>
                      </a:pPr>
                      <a:r>
                        <a:rPr lang="en-US" sz="900" kern="100" dirty="0">
                          <a:effectLst/>
                        </a:rPr>
                        <a:t>078</a:t>
                      </a:r>
                      <a:endParaRPr lang="ja-JP" sz="800" kern="100" dirty="0">
                        <a:effectLst/>
                      </a:endParaRPr>
                    </a:p>
                    <a:p>
                      <a:pPr algn="ctr">
                        <a:lnSpc>
                          <a:spcPts val="1200"/>
                        </a:lnSpc>
                        <a:spcAft>
                          <a:spcPts val="0"/>
                        </a:spcAft>
                      </a:pPr>
                      <a:r>
                        <a:rPr lang="en-US" sz="900" kern="100" dirty="0">
                          <a:effectLst/>
                        </a:rPr>
                        <a:t>-341</a:t>
                      </a:r>
                      <a:endParaRPr lang="ja-JP" sz="800" kern="100" dirty="0">
                        <a:effectLst/>
                      </a:endParaRPr>
                    </a:p>
                    <a:p>
                      <a:pPr algn="r">
                        <a:lnSpc>
                          <a:spcPts val="1200"/>
                        </a:lnSpc>
                        <a:spcAft>
                          <a:spcPts val="0"/>
                        </a:spcAft>
                      </a:pPr>
                      <a:r>
                        <a:rPr lang="en-US" sz="900" kern="100" dirty="0">
                          <a:effectLst/>
                        </a:rPr>
                        <a:t>-7711</a:t>
                      </a:r>
                      <a:endParaRPr lang="ja-JP" sz="800" kern="100" dirty="0">
                        <a:effectLst/>
                      </a:endParaRPr>
                    </a:p>
                    <a:p>
                      <a:pPr algn="ctr">
                        <a:lnSpc>
                          <a:spcPts val="1200"/>
                        </a:lnSpc>
                        <a:spcAft>
                          <a:spcPts val="0"/>
                        </a:spcAft>
                      </a:pPr>
                      <a:r>
                        <a:rPr lang="ja-JP" sz="900" kern="100" dirty="0">
                          <a:effectLst/>
                        </a:rPr>
                        <a:t>内線</a:t>
                      </a:r>
                      <a:endParaRPr lang="ja-JP" sz="800" kern="100" dirty="0">
                        <a:effectLst/>
                      </a:endParaRPr>
                    </a:p>
                    <a:p>
                      <a:pPr algn="r">
                        <a:lnSpc>
                          <a:spcPts val="1200"/>
                        </a:lnSpc>
                        <a:spcAft>
                          <a:spcPts val="0"/>
                        </a:spcAft>
                      </a:pPr>
                      <a:r>
                        <a:rPr lang="en-US" sz="900" kern="100" dirty="0">
                          <a:effectLst/>
                        </a:rPr>
                        <a:t>(325</a:t>
                      </a:r>
                      <a:r>
                        <a:rPr lang="en-US" altLang="ja-JP" sz="900" kern="100" dirty="0">
                          <a:effectLst/>
                        </a:rPr>
                        <a:t>8</a:t>
                      </a:r>
                      <a:r>
                        <a:rPr lang="en-US" sz="900" kern="100" dirty="0">
                          <a:effectLst/>
                        </a:rPr>
                        <a:t>)</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extLst>
                  <a:ext uri="{0D108BD9-81ED-4DB2-BD59-A6C34878D82A}">
                    <a16:rowId xmlns:a16="http://schemas.microsoft.com/office/drawing/2014/main" val="3890821986"/>
                  </a:ext>
                </a:extLst>
              </a:tr>
              <a:tr h="556343">
                <a:tc rowSpan="2">
                  <a:txBody>
                    <a:bodyPr/>
                    <a:lstStyle/>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ja-JP" sz="900" kern="100">
                          <a:effectLst/>
                        </a:rPr>
                        <a:t>阪</a:t>
                      </a:r>
                      <a:endParaRPr lang="ja-JP" sz="800" kern="100">
                        <a:effectLst/>
                      </a:endParaRPr>
                    </a:p>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ja-JP" sz="900" kern="100">
                          <a:effectLst/>
                        </a:rPr>
                        <a:t>神</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ctr">
                        <a:lnSpc>
                          <a:spcPts val="1200"/>
                        </a:lnSpc>
                        <a:spcAft>
                          <a:spcPts val="0"/>
                        </a:spcAft>
                      </a:pPr>
                      <a:r>
                        <a:rPr lang="ja-JP" sz="900" kern="100" dirty="0">
                          <a:effectLst/>
                        </a:rPr>
                        <a:t>阪</a:t>
                      </a:r>
                      <a:endParaRPr lang="ja-JP" sz="800" kern="100" dirty="0">
                        <a:effectLst/>
                      </a:endParaRPr>
                    </a:p>
                    <a:p>
                      <a:pPr algn="ctr">
                        <a:lnSpc>
                          <a:spcPts val="1200"/>
                        </a:lnSpc>
                        <a:spcAft>
                          <a:spcPts val="0"/>
                        </a:spcAft>
                      </a:pPr>
                      <a:r>
                        <a:rPr lang="ja-JP" sz="900" kern="100" dirty="0">
                          <a:effectLst/>
                        </a:rPr>
                        <a:t>神</a:t>
                      </a:r>
                      <a:endParaRPr lang="ja-JP" sz="800" kern="100" dirty="0">
                        <a:effectLst/>
                      </a:endParaRPr>
                    </a:p>
                    <a:p>
                      <a:pPr algn="ctr">
                        <a:lnSpc>
                          <a:spcPts val="1200"/>
                        </a:lnSpc>
                        <a:spcAft>
                          <a:spcPts val="0"/>
                        </a:spcAft>
                      </a:pPr>
                      <a:r>
                        <a:rPr lang="ja-JP" sz="900" kern="100" dirty="0">
                          <a:effectLst/>
                        </a:rPr>
                        <a:t>南</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尼崎市、西宮市、芦屋市</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芦屋健康福祉事務所（芦屋保健所）企画課</a:t>
                      </a:r>
                      <a:endParaRPr lang="ja-JP" sz="800" kern="100">
                        <a:effectLst/>
                      </a:endParaRPr>
                    </a:p>
                    <a:p>
                      <a:pPr indent="279400" algn="just">
                        <a:lnSpc>
                          <a:spcPts val="1200"/>
                        </a:lnSpc>
                        <a:spcAft>
                          <a:spcPts val="0"/>
                        </a:spcAft>
                      </a:pPr>
                      <a:r>
                        <a:rPr lang="ja-JP" sz="900" kern="100">
                          <a:effectLst/>
                        </a:rPr>
                        <a:t>芦屋市公光町</a:t>
                      </a:r>
                      <a:r>
                        <a:rPr lang="en-US" sz="900" kern="100">
                          <a:effectLst/>
                        </a:rPr>
                        <a:t>1-23</a:t>
                      </a:r>
                      <a:endParaRPr lang="ja-JP" sz="800" kern="100">
                        <a:effectLst/>
                      </a:endParaRPr>
                    </a:p>
                    <a:p>
                      <a:pPr indent="139700" algn="just">
                        <a:lnSpc>
                          <a:spcPts val="1200"/>
                        </a:lnSpc>
                        <a:spcAft>
                          <a:spcPts val="0"/>
                        </a:spcAft>
                      </a:pPr>
                      <a:r>
                        <a:rPr lang="ja-JP" sz="900" kern="100">
                          <a:effectLst/>
                        </a:rPr>
                        <a:t>　　　　電話</a:t>
                      </a:r>
                      <a:r>
                        <a:rPr lang="en-US" sz="900" kern="100">
                          <a:effectLst/>
                        </a:rPr>
                        <a:t>0797-32-0707</a:t>
                      </a:r>
                      <a:r>
                        <a:rPr lang="ja-JP" sz="900" kern="100">
                          <a:effectLst/>
                        </a:rPr>
                        <a:t>（代）</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716212446"/>
                  </a:ext>
                </a:extLst>
              </a:tr>
              <a:tr h="556343">
                <a:tc vMerge="1">
                  <a:txBody>
                    <a:bodyPr/>
                    <a:lstStyle/>
                    <a:p>
                      <a:endParaRPr kumimoji="1" lang="ja-JP" altLang="en-US"/>
                    </a:p>
                  </a:txBody>
                  <a:tcPr/>
                </a:tc>
                <a:tc>
                  <a:txBody>
                    <a:bodyPr/>
                    <a:lstStyle/>
                    <a:p>
                      <a:pPr algn="ctr">
                        <a:lnSpc>
                          <a:spcPts val="1200"/>
                        </a:lnSpc>
                        <a:spcAft>
                          <a:spcPts val="0"/>
                        </a:spcAft>
                      </a:pPr>
                      <a:r>
                        <a:rPr lang="ja-JP" sz="900" kern="100">
                          <a:effectLst/>
                        </a:rPr>
                        <a:t>阪</a:t>
                      </a:r>
                      <a:endParaRPr lang="ja-JP" sz="800" kern="100">
                        <a:effectLst/>
                      </a:endParaRPr>
                    </a:p>
                    <a:p>
                      <a:pPr algn="ctr">
                        <a:lnSpc>
                          <a:spcPts val="1200"/>
                        </a:lnSpc>
                        <a:spcAft>
                          <a:spcPts val="0"/>
                        </a:spcAft>
                      </a:pPr>
                      <a:r>
                        <a:rPr lang="ja-JP" sz="900" kern="100">
                          <a:effectLst/>
                        </a:rPr>
                        <a:t>神</a:t>
                      </a:r>
                      <a:endParaRPr lang="ja-JP" sz="800" kern="100">
                        <a:effectLst/>
                      </a:endParaRPr>
                    </a:p>
                    <a:p>
                      <a:pPr algn="ctr">
                        <a:lnSpc>
                          <a:spcPts val="1200"/>
                        </a:lnSpc>
                        <a:spcAft>
                          <a:spcPts val="0"/>
                        </a:spcAft>
                      </a:pPr>
                      <a:r>
                        <a:rPr lang="ja-JP" sz="900" kern="100">
                          <a:effectLst/>
                        </a:rPr>
                        <a:t>北</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伊丹市、宝塚市、川西市</a:t>
                      </a:r>
                      <a:endParaRPr lang="ja-JP" sz="800" kern="100">
                        <a:effectLst/>
                      </a:endParaRPr>
                    </a:p>
                    <a:p>
                      <a:pPr algn="just">
                        <a:lnSpc>
                          <a:spcPts val="1200"/>
                        </a:lnSpc>
                        <a:spcAft>
                          <a:spcPts val="0"/>
                        </a:spcAft>
                      </a:pPr>
                      <a:r>
                        <a:rPr lang="ja-JP" sz="900" kern="100">
                          <a:effectLst/>
                        </a:rPr>
                        <a:t>三田市、猪名川町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宝塚健康福祉事務所（宝塚保健所）企画課</a:t>
                      </a:r>
                      <a:endParaRPr lang="ja-JP" sz="800" kern="100">
                        <a:effectLst/>
                      </a:endParaRPr>
                    </a:p>
                    <a:p>
                      <a:pPr algn="just">
                        <a:lnSpc>
                          <a:spcPts val="1200"/>
                        </a:lnSpc>
                        <a:spcAft>
                          <a:spcPts val="0"/>
                        </a:spcAft>
                      </a:pPr>
                      <a:r>
                        <a:rPr lang="ja-JP" sz="900" kern="100">
                          <a:effectLst/>
                        </a:rPr>
                        <a:t>　　宝塚市東洋町</a:t>
                      </a:r>
                      <a:r>
                        <a:rPr lang="en-US" sz="900" kern="100">
                          <a:effectLst/>
                        </a:rPr>
                        <a:t>2-5</a:t>
                      </a:r>
                      <a:r>
                        <a:rPr lang="ja-JP" sz="900" kern="100">
                          <a:effectLst/>
                        </a:rPr>
                        <a:t>　</a:t>
                      </a:r>
                      <a:endParaRPr lang="ja-JP" sz="800" kern="100">
                        <a:effectLst/>
                      </a:endParaRPr>
                    </a:p>
                    <a:p>
                      <a:pPr algn="just">
                        <a:lnSpc>
                          <a:spcPts val="1200"/>
                        </a:lnSpc>
                        <a:spcAft>
                          <a:spcPts val="0"/>
                        </a:spcAft>
                      </a:pPr>
                      <a:r>
                        <a:rPr lang="ja-JP" sz="900" kern="100">
                          <a:effectLst/>
                        </a:rPr>
                        <a:t>　　　　　電話　</a:t>
                      </a:r>
                      <a:r>
                        <a:rPr lang="en-US" sz="900" kern="100">
                          <a:effectLst/>
                        </a:rPr>
                        <a:t>0797-61-5172</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2643722420"/>
                  </a:ext>
                </a:extLst>
              </a:tr>
              <a:tr h="469719">
                <a:tc gridSpan="2">
                  <a:txBody>
                    <a:bodyPr/>
                    <a:lstStyle/>
                    <a:p>
                      <a:pPr algn="ctr">
                        <a:lnSpc>
                          <a:spcPts val="1200"/>
                        </a:lnSpc>
                        <a:spcAft>
                          <a:spcPts val="0"/>
                        </a:spcAft>
                      </a:pPr>
                      <a:r>
                        <a:rPr lang="ja-JP" sz="900" kern="100">
                          <a:effectLst/>
                        </a:rPr>
                        <a:t>東播磨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a:effectLst/>
                        </a:rPr>
                        <a:t>明石市、加古川市、</a:t>
                      </a:r>
                      <a:endParaRPr lang="ja-JP" sz="800" kern="100">
                        <a:effectLst/>
                      </a:endParaRPr>
                    </a:p>
                    <a:p>
                      <a:pPr algn="just">
                        <a:lnSpc>
                          <a:spcPts val="1200"/>
                        </a:lnSpc>
                        <a:spcAft>
                          <a:spcPts val="0"/>
                        </a:spcAft>
                      </a:pPr>
                      <a:r>
                        <a:rPr lang="ja-JP" sz="900" kern="100">
                          <a:effectLst/>
                        </a:rPr>
                        <a:t>高砂市、稲美町、播磨町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marL="279400" indent="-279400" algn="just">
                        <a:lnSpc>
                          <a:spcPts val="1200"/>
                        </a:lnSpc>
                        <a:spcAft>
                          <a:spcPts val="0"/>
                        </a:spcAft>
                      </a:pPr>
                      <a:r>
                        <a:rPr lang="ja-JP" sz="900" kern="100">
                          <a:effectLst/>
                        </a:rPr>
                        <a:t>加古川健康福祉事務所</a:t>
                      </a:r>
                      <a:r>
                        <a:rPr lang="ja-JP" sz="900" kern="100" spc="-100">
                          <a:effectLst/>
                        </a:rPr>
                        <a:t>（加古川保健所）</a:t>
                      </a:r>
                      <a:r>
                        <a:rPr lang="ja-JP" sz="900" kern="100">
                          <a:effectLst/>
                        </a:rPr>
                        <a:t>企画課　加古川市加古川町寺家町天神木</a:t>
                      </a:r>
                      <a:r>
                        <a:rPr lang="en-US" sz="900" kern="100">
                          <a:effectLst/>
                        </a:rPr>
                        <a:t>97-1</a:t>
                      </a:r>
                      <a:endParaRPr lang="ja-JP" sz="800" kern="100">
                        <a:effectLst/>
                      </a:endParaRPr>
                    </a:p>
                    <a:p>
                      <a:pPr algn="just">
                        <a:lnSpc>
                          <a:spcPts val="1200"/>
                        </a:lnSpc>
                        <a:spcAft>
                          <a:spcPts val="0"/>
                        </a:spcAft>
                      </a:pPr>
                      <a:r>
                        <a:rPr lang="en-US" sz="900" kern="100">
                          <a:effectLst/>
                        </a:rPr>
                        <a:t>          </a:t>
                      </a:r>
                      <a:r>
                        <a:rPr lang="ja-JP" sz="900" kern="100">
                          <a:effectLst/>
                        </a:rPr>
                        <a:t>電話　</a:t>
                      </a:r>
                      <a:r>
                        <a:rPr lang="en-US" sz="900" kern="100">
                          <a:effectLst/>
                        </a:rPr>
                        <a:t>079-421-9292</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2044890002"/>
                  </a:ext>
                </a:extLst>
              </a:tr>
              <a:tr h="556343">
                <a:tc gridSpan="2">
                  <a:txBody>
                    <a:bodyPr/>
                    <a:lstStyle/>
                    <a:p>
                      <a:pPr algn="ctr">
                        <a:lnSpc>
                          <a:spcPts val="1200"/>
                        </a:lnSpc>
                        <a:spcAft>
                          <a:spcPts val="0"/>
                        </a:spcAft>
                      </a:pPr>
                      <a:r>
                        <a:rPr lang="ja-JP" sz="900" kern="100">
                          <a:effectLst/>
                        </a:rPr>
                        <a:t>北播磨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dirty="0">
                          <a:effectLst/>
                        </a:rPr>
                        <a:t>西脇市、三木市、小野市</a:t>
                      </a:r>
                      <a:endParaRPr lang="ja-JP" sz="800" kern="100" dirty="0">
                        <a:effectLst/>
                      </a:endParaRPr>
                    </a:p>
                    <a:p>
                      <a:pPr algn="just">
                        <a:lnSpc>
                          <a:spcPts val="1200"/>
                        </a:lnSpc>
                        <a:spcAft>
                          <a:spcPts val="0"/>
                        </a:spcAft>
                      </a:pPr>
                      <a:r>
                        <a:rPr lang="ja-JP" sz="900" kern="100" dirty="0">
                          <a:effectLst/>
                        </a:rPr>
                        <a:t>加西市、加東市、多可町</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加東健康福祉事務所（加東保健所）企画課</a:t>
                      </a:r>
                      <a:endParaRPr lang="ja-JP" sz="800" kern="100">
                        <a:effectLst/>
                      </a:endParaRPr>
                    </a:p>
                    <a:p>
                      <a:pPr algn="just">
                        <a:lnSpc>
                          <a:spcPts val="1200"/>
                        </a:lnSpc>
                        <a:spcAft>
                          <a:spcPts val="0"/>
                        </a:spcAft>
                      </a:pPr>
                      <a:r>
                        <a:rPr lang="ja-JP" sz="900" kern="100">
                          <a:effectLst/>
                        </a:rPr>
                        <a:t>　　加東市社字西柿</a:t>
                      </a:r>
                      <a:r>
                        <a:rPr lang="en-US" sz="900" kern="100">
                          <a:effectLst/>
                        </a:rPr>
                        <a:t>1075-2</a:t>
                      </a:r>
                      <a:endParaRPr lang="ja-JP" sz="800" kern="100">
                        <a:effectLst/>
                      </a:endParaRPr>
                    </a:p>
                    <a:p>
                      <a:pPr algn="just">
                        <a:lnSpc>
                          <a:spcPts val="1200"/>
                        </a:lnSpc>
                        <a:spcAft>
                          <a:spcPts val="0"/>
                        </a:spcAft>
                      </a:pPr>
                      <a:r>
                        <a:rPr lang="en-US" sz="900" kern="100">
                          <a:effectLst/>
                        </a:rPr>
                        <a:t>          </a:t>
                      </a:r>
                      <a:r>
                        <a:rPr lang="ja-JP" sz="900" kern="100">
                          <a:effectLst/>
                        </a:rPr>
                        <a:t>電話　</a:t>
                      </a:r>
                      <a:r>
                        <a:rPr lang="en-US" sz="900" kern="100">
                          <a:effectLst/>
                        </a:rPr>
                        <a:t>0795-42-9355</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1246045921"/>
                  </a:ext>
                </a:extLst>
              </a:tr>
              <a:tr h="556343">
                <a:tc rowSpan="2">
                  <a:txBody>
                    <a:bodyPr/>
                    <a:lstStyle/>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ja-JP" sz="900" kern="100">
                          <a:effectLst/>
                        </a:rPr>
                        <a:t>姫路播磨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nchor="ctr"/>
                </a:tc>
                <a:tc>
                  <a:txBody>
                    <a:bodyPr/>
                    <a:lstStyle/>
                    <a:p>
                      <a:pPr algn="ctr">
                        <a:lnSpc>
                          <a:spcPts val="1200"/>
                        </a:lnSpc>
                        <a:spcAft>
                          <a:spcPts val="0"/>
                        </a:spcAft>
                      </a:pPr>
                      <a:r>
                        <a:rPr lang="ja-JP" sz="900" kern="100">
                          <a:effectLst/>
                        </a:rPr>
                        <a:t>中</a:t>
                      </a:r>
                      <a:endParaRPr lang="ja-JP" sz="800" kern="100">
                        <a:effectLst/>
                      </a:endParaRPr>
                    </a:p>
                    <a:p>
                      <a:pPr algn="ctr">
                        <a:lnSpc>
                          <a:spcPts val="1200"/>
                        </a:lnSpc>
                        <a:spcAft>
                          <a:spcPts val="0"/>
                        </a:spcAft>
                      </a:pPr>
                      <a:r>
                        <a:rPr lang="ja-JP" sz="900" kern="100">
                          <a:effectLst/>
                        </a:rPr>
                        <a:t>播</a:t>
                      </a:r>
                      <a:endParaRPr lang="ja-JP" sz="800" kern="100">
                        <a:effectLst/>
                      </a:endParaRPr>
                    </a:p>
                    <a:p>
                      <a:pPr algn="ctr">
                        <a:lnSpc>
                          <a:spcPts val="1200"/>
                        </a:lnSpc>
                        <a:spcAft>
                          <a:spcPts val="0"/>
                        </a:spcAft>
                      </a:pPr>
                      <a:r>
                        <a:rPr lang="ja-JP" sz="900" kern="100">
                          <a:effectLst/>
                        </a:rPr>
                        <a:t>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姫路市、神河町、市川町</a:t>
                      </a:r>
                      <a:endParaRPr lang="ja-JP" sz="800" kern="100">
                        <a:effectLst/>
                      </a:endParaRPr>
                    </a:p>
                    <a:p>
                      <a:pPr algn="just">
                        <a:lnSpc>
                          <a:spcPts val="1200"/>
                        </a:lnSpc>
                        <a:spcAft>
                          <a:spcPts val="0"/>
                        </a:spcAft>
                      </a:pPr>
                      <a:r>
                        <a:rPr lang="ja-JP" sz="900" kern="100">
                          <a:effectLst/>
                        </a:rPr>
                        <a:t>福崎町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dirty="0">
                          <a:effectLst/>
                        </a:rPr>
                        <a:t>中播磨健康福祉事務所 企画課</a:t>
                      </a:r>
                      <a:endParaRPr lang="ja-JP" sz="800" kern="100" dirty="0">
                        <a:effectLst/>
                      </a:endParaRPr>
                    </a:p>
                    <a:p>
                      <a:pPr indent="139700" algn="just">
                        <a:lnSpc>
                          <a:spcPts val="1200"/>
                        </a:lnSpc>
                        <a:spcAft>
                          <a:spcPts val="0"/>
                        </a:spcAft>
                      </a:pPr>
                      <a:r>
                        <a:rPr lang="en-US" sz="900" kern="100" dirty="0">
                          <a:effectLst/>
                        </a:rPr>
                        <a:t>  </a:t>
                      </a:r>
                      <a:r>
                        <a:rPr lang="ja-JP" sz="900" kern="100" dirty="0">
                          <a:effectLst/>
                        </a:rPr>
                        <a:t>姫路市北条</a:t>
                      </a:r>
                      <a:r>
                        <a:rPr lang="en-US" sz="900" kern="100" dirty="0">
                          <a:effectLst/>
                        </a:rPr>
                        <a:t>1-98</a:t>
                      </a:r>
                      <a:endParaRPr lang="ja-JP" sz="800" kern="100" dirty="0">
                        <a:effectLst/>
                      </a:endParaRPr>
                    </a:p>
                    <a:p>
                      <a:pPr indent="139700" algn="just">
                        <a:lnSpc>
                          <a:spcPts val="1200"/>
                        </a:lnSpc>
                        <a:spcAft>
                          <a:spcPts val="0"/>
                        </a:spcAft>
                      </a:pPr>
                      <a:r>
                        <a:rPr lang="en-US" sz="900" kern="100" dirty="0">
                          <a:effectLst/>
                        </a:rPr>
                        <a:t>        </a:t>
                      </a:r>
                      <a:r>
                        <a:rPr lang="ja-JP" sz="900" kern="100" dirty="0">
                          <a:effectLst/>
                        </a:rPr>
                        <a:t>電話</a:t>
                      </a:r>
                      <a:r>
                        <a:rPr lang="en-US" sz="900" kern="100" dirty="0">
                          <a:effectLst/>
                        </a:rPr>
                        <a:t>  079-281-9207</a:t>
                      </a:r>
                      <a:endParaRPr lang="ja-JP" sz="800" kern="100" dirty="0">
                        <a:effectLst/>
                      </a:endParaRPr>
                    </a:p>
                    <a:p>
                      <a:pPr indent="139700" algn="just">
                        <a:lnSpc>
                          <a:spcPts val="400"/>
                        </a:lnSpc>
                        <a:spcAft>
                          <a:spcPts val="0"/>
                        </a:spcAft>
                      </a:pPr>
                      <a:r>
                        <a:rPr lang="en-US" sz="9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1634879603"/>
                  </a:ext>
                </a:extLst>
              </a:tr>
              <a:tr h="556343">
                <a:tc vMerge="1">
                  <a:txBody>
                    <a:bodyPr/>
                    <a:lstStyle/>
                    <a:p>
                      <a:endParaRPr kumimoji="1" lang="ja-JP" altLang="en-US"/>
                    </a:p>
                  </a:txBody>
                  <a:tcPr/>
                </a:tc>
                <a:tc>
                  <a:txBody>
                    <a:bodyPr/>
                    <a:lstStyle/>
                    <a:p>
                      <a:pPr algn="ctr">
                        <a:lnSpc>
                          <a:spcPts val="1200"/>
                        </a:lnSpc>
                        <a:spcAft>
                          <a:spcPts val="0"/>
                        </a:spcAft>
                      </a:pPr>
                      <a:r>
                        <a:rPr lang="ja-JP" sz="900" kern="100">
                          <a:effectLst/>
                        </a:rPr>
                        <a:t>西</a:t>
                      </a:r>
                      <a:endParaRPr lang="ja-JP" sz="800" kern="100">
                        <a:effectLst/>
                      </a:endParaRPr>
                    </a:p>
                    <a:p>
                      <a:pPr algn="ctr">
                        <a:lnSpc>
                          <a:spcPts val="1200"/>
                        </a:lnSpc>
                        <a:spcAft>
                          <a:spcPts val="0"/>
                        </a:spcAft>
                      </a:pPr>
                      <a:r>
                        <a:rPr lang="ja-JP" sz="900" kern="100">
                          <a:effectLst/>
                        </a:rPr>
                        <a:t>播</a:t>
                      </a:r>
                      <a:endParaRPr lang="ja-JP" sz="800" kern="100">
                        <a:effectLst/>
                      </a:endParaRPr>
                    </a:p>
                    <a:p>
                      <a:pPr algn="ctr">
                        <a:lnSpc>
                          <a:spcPts val="1200"/>
                        </a:lnSpc>
                        <a:spcAft>
                          <a:spcPts val="0"/>
                        </a:spcAft>
                      </a:pPr>
                      <a:r>
                        <a:rPr lang="ja-JP" sz="900" kern="100">
                          <a:effectLst/>
                        </a:rPr>
                        <a:t>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相生市、たつの市、赤穂市、宍粟市、太子町、</a:t>
                      </a:r>
                      <a:endParaRPr lang="ja-JP" sz="800" kern="100">
                        <a:effectLst/>
                      </a:endParaRPr>
                    </a:p>
                    <a:p>
                      <a:pPr algn="just">
                        <a:lnSpc>
                          <a:spcPts val="1200"/>
                        </a:lnSpc>
                        <a:spcAft>
                          <a:spcPts val="0"/>
                        </a:spcAft>
                      </a:pPr>
                      <a:r>
                        <a:rPr lang="ja-JP" sz="900" kern="100">
                          <a:effectLst/>
                        </a:rPr>
                        <a:t>上郡町、佐用町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龍野健康福祉事務所（龍野保健所）企画課</a:t>
                      </a:r>
                      <a:endParaRPr lang="ja-JP" sz="800" kern="100">
                        <a:effectLst/>
                      </a:endParaRPr>
                    </a:p>
                    <a:p>
                      <a:pPr algn="just">
                        <a:lnSpc>
                          <a:spcPts val="1200"/>
                        </a:lnSpc>
                        <a:spcAft>
                          <a:spcPts val="0"/>
                        </a:spcAft>
                      </a:pPr>
                      <a:r>
                        <a:rPr lang="ja-JP" sz="900" kern="100">
                          <a:effectLst/>
                        </a:rPr>
                        <a:t>　　たつの市龍野町富永</a:t>
                      </a:r>
                      <a:r>
                        <a:rPr lang="en-US" sz="900" kern="100">
                          <a:effectLst/>
                        </a:rPr>
                        <a:t>1311-3</a:t>
                      </a:r>
                      <a:endParaRPr lang="ja-JP" sz="800" kern="100">
                        <a:effectLst/>
                      </a:endParaRPr>
                    </a:p>
                    <a:p>
                      <a:pPr algn="just">
                        <a:lnSpc>
                          <a:spcPts val="1200"/>
                        </a:lnSpc>
                        <a:spcAft>
                          <a:spcPts val="0"/>
                        </a:spcAft>
                      </a:pPr>
                      <a:r>
                        <a:rPr lang="en-US" sz="900" kern="100">
                          <a:effectLst/>
                        </a:rPr>
                        <a:t>          </a:t>
                      </a:r>
                      <a:r>
                        <a:rPr lang="ja-JP" sz="900" kern="100">
                          <a:effectLst/>
                        </a:rPr>
                        <a:t>電話</a:t>
                      </a:r>
                      <a:r>
                        <a:rPr lang="en-US" sz="900" kern="100">
                          <a:effectLst/>
                        </a:rPr>
                        <a:t>  0791-63-5150</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2560196365"/>
                  </a:ext>
                </a:extLst>
              </a:tr>
              <a:tr h="556343">
                <a:tc gridSpan="2">
                  <a:txBody>
                    <a:bodyPr/>
                    <a:lstStyle/>
                    <a:p>
                      <a:pPr algn="ctr">
                        <a:lnSpc>
                          <a:spcPts val="1200"/>
                        </a:lnSpc>
                        <a:spcAft>
                          <a:spcPts val="0"/>
                        </a:spcAft>
                      </a:pPr>
                      <a:r>
                        <a:rPr lang="ja-JP" sz="900" kern="100">
                          <a:effectLst/>
                        </a:rPr>
                        <a:t>但　馬</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a:effectLst/>
                        </a:rPr>
                        <a:t>豊岡市、養父市、朝来市</a:t>
                      </a:r>
                      <a:endParaRPr lang="ja-JP" sz="800" kern="100">
                        <a:effectLst/>
                      </a:endParaRPr>
                    </a:p>
                    <a:p>
                      <a:pPr algn="just">
                        <a:lnSpc>
                          <a:spcPts val="1200"/>
                        </a:lnSpc>
                        <a:spcAft>
                          <a:spcPts val="0"/>
                        </a:spcAft>
                      </a:pPr>
                      <a:r>
                        <a:rPr lang="ja-JP" sz="900" kern="100">
                          <a:effectLst/>
                        </a:rPr>
                        <a:t>香美町、新温泉町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豊岡建康福祉事務所（豊岡保健所）企画課</a:t>
                      </a:r>
                      <a:endParaRPr lang="ja-JP" sz="800" kern="100">
                        <a:effectLst/>
                      </a:endParaRPr>
                    </a:p>
                    <a:p>
                      <a:pPr algn="just">
                        <a:lnSpc>
                          <a:spcPts val="1200"/>
                        </a:lnSpc>
                        <a:spcAft>
                          <a:spcPts val="0"/>
                        </a:spcAft>
                      </a:pPr>
                      <a:r>
                        <a:rPr lang="ja-JP" sz="900" kern="100">
                          <a:effectLst/>
                        </a:rPr>
                        <a:t>　　豊岡市幸町</a:t>
                      </a:r>
                      <a:r>
                        <a:rPr lang="en-US" sz="900" kern="100">
                          <a:effectLst/>
                        </a:rPr>
                        <a:t>7-11</a:t>
                      </a:r>
                      <a:endParaRPr lang="ja-JP" sz="800" kern="100">
                        <a:effectLst/>
                      </a:endParaRPr>
                    </a:p>
                    <a:p>
                      <a:pPr algn="just">
                        <a:lnSpc>
                          <a:spcPts val="1200"/>
                        </a:lnSpc>
                        <a:spcAft>
                          <a:spcPts val="0"/>
                        </a:spcAft>
                      </a:pPr>
                      <a:r>
                        <a:rPr lang="ja-JP" sz="900" kern="100">
                          <a:effectLst/>
                        </a:rPr>
                        <a:t>　　　　　電話　</a:t>
                      </a:r>
                      <a:r>
                        <a:rPr lang="en-US" sz="900" kern="100">
                          <a:effectLst/>
                        </a:rPr>
                        <a:t>0796-26-3655</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3110700129"/>
                  </a:ext>
                </a:extLst>
              </a:tr>
              <a:tr h="556343">
                <a:tc gridSpan="2">
                  <a:txBody>
                    <a:bodyPr/>
                    <a:lstStyle/>
                    <a:p>
                      <a:pPr algn="ctr">
                        <a:lnSpc>
                          <a:spcPts val="1200"/>
                        </a:lnSpc>
                        <a:spcAft>
                          <a:spcPts val="0"/>
                        </a:spcAft>
                      </a:pPr>
                      <a:r>
                        <a:rPr lang="ja-JP" sz="900" kern="100">
                          <a:effectLst/>
                        </a:rPr>
                        <a:t>丹　波</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altLang="en-US" sz="900" kern="100" dirty="0">
                          <a:effectLst/>
                        </a:rPr>
                        <a:t>丹波</a:t>
                      </a:r>
                      <a:r>
                        <a:rPr lang="ja-JP" sz="900" kern="100" dirty="0">
                          <a:effectLst/>
                        </a:rPr>
                        <a:t>篠山市、丹波市</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丹波健康福祉事務所（丹波保健所）企画課</a:t>
                      </a:r>
                      <a:endParaRPr lang="ja-JP" sz="800" kern="100">
                        <a:effectLst/>
                      </a:endParaRPr>
                    </a:p>
                    <a:p>
                      <a:pPr algn="just">
                        <a:lnSpc>
                          <a:spcPts val="1200"/>
                        </a:lnSpc>
                        <a:spcAft>
                          <a:spcPts val="0"/>
                        </a:spcAft>
                      </a:pPr>
                      <a:r>
                        <a:rPr lang="ja-JP" sz="900" kern="100">
                          <a:effectLst/>
                        </a:rPr>
                        <a:t>　　丹波市柏原町柏原</a:t>
                      </a:r>
                      <a:r>
                        <a:rPr lang="en-US" sz="900" kern="100">
                          <a:effectLst/>
                        </a:rPr>
                        <a:t>688</a:t>
                      </a:r>
                      <a:endParaRPr lang="ja-JP" sz="800" kern="100">
                        <a:effectLst/>
                      </a:endParaRPr>
                    </a:p>
                    <a:p>
                      <a:pPr algn="just">
                        <a:lnSpc>
                          <a:spcPts val="1200"/>
                        </a:lnSpc>
                        <a:spcAft>
                          <a:spcPts val="0"/>
                        </a:spcAft>
                      </a:pPr>
                      <a:r>
                        <a:rPr lang="ja-JP" sz="900" kern="100">
                          <a:effectLst/>
                        </a:rPr>
                        <a:t>　　　　　電話　</a:t>
                      </a:r>
                      <a:r>
                        <a:rPr lang="en-US" sz="900" kern="100">
                          <a:effectLst/>
                        </a:rPr>
                        <a:t>0795-73-3754</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3461435104"/>
                  </a:ext>
                </a:extLst>
              </a:tr>
              <a:tr h="556343">
                <a:tc gridSpan="2">
                  <a:txBody>
                    <a:bodyPr/>
                    <a:lstStyle/>
                    <a:p>
                      <a:pPr algn="ctr">
                        <a:lnSpc>
                          <a:spcPts val="1200"/>
                        </a:lnSpc>
                        <a:spcAft>
                          <a:spcPts val="0"/>
                        </a:spcAft>
                      </a:pPr>
                      <a:r>
                        <a:rPr lang="ja-JP" sz="900" kern="100">
                          <a:effectLst/>
                        </a:rPr>
                        <a:t>淡　路</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a:effectLst/>
                        </a:rPr>
                        <a:t>洲本市、淡路市、</a:t>
                      </a:r>
                      <a:endParaRPr lang="ja-JP" sz="800" kern="100">
                        <a:effectLst/>
                      </a:endParaRPr>
                    </a:p>
                    <a:p>
                      <a:pPr algn="just">
                        <a:lnSpc>
                          <a:spcPts val="1200"/>
                        </a:lnSpc>
                        <a:spcAft>
                          <a:spcPts val="0"/>
                        </a:spcAft>
                      </a:pPr>
                      <a:r>
                        <a:rPr lang="ja-JP" sz="900" kern="100">
                          <a:effectLst/>
                        </a:rPr>
                        <a:t>南あわじ市</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dirty="0">
                          <a:effectLst/>
                        </a:rPr>
                        <a:t>洲本健康福祉事務所（洲本保健所）企画課</a:t>
                      </a:r>
                      <a:endParaRPr lang="ja-JP" sz="800" kern="100" dirty="0">
                        <a:effectLst/>
                      </a:endParaRPr>
                    </a:p>
                    <a:p>
                      <a:pPr algn="just">
                        <a:lnSpc>
                          <a:spcPts val="1200"/>
                        </a:lnSpc>
                        <a:spcAft>
                          <a:spcPts val="0"/>
                        </a:spcAft>
                      </a:pPr>
                      <a:r>
                        <a:rPr lang="ja-JP" sz="900" kern="100" dirty="0">
                          <a:effectLst/>
                        </a:rPr>
                        <a:t>　　洲本市塩屋</a:t>
                      </a:r>
                      <a:r>
                        <a:rPr lang="en-US" sz="900" kern="100" dirty="0">
                          <a:effectLst/>
                        </a:rPr>
                        <a:t>2-4-5</a:t>
                      </a:r>
                      <a:endParaRPr lang="ja-JP" sz="800" kern="100" dirty="0">
                        <a:effectLst/>
                      </a:endParaRPr>
                    </a:p>
                    <a:p>
                      <a:pPr algn="just">
                        <a:lnSpc>
                          <a:spcPts val="1200"/>
                        </a:lnSpc>
                        <a:spcAft>
                          <a:spcPts val="0"/>
                        </a:spcAft>
                      </a:pPr>
                      <a:r>
                        <a:rPr lang="en-US" sz="900" kern="100" dirty="0">
                          <a:effectLst/>
                        </a:rPr>
                        <a:t>          </a:t>
                      </a:r>
                      <a:r>
                        <a:rPr lang="ja-JP" sz="900" kern="100" dirty="0">
                          <a:effectLst/>
                        </a:rPr>
                        <a:t>電話</a:t>
                      </a:r>
                      <a:r>
                        <a:rPr lang="en-US" sz="900" kern="100" dirty="0">
                          <a:effectLst/>
                        </a:rPr>
                        <a:t>  0799-26-2036</a:t>
                      </a:r>
                      <a:endParaRPr lang="ja-JP" sz="800" kern="100" dirty="0">
                        <a:effectLst/>
                      </a:endParaRPr>
                    </a:p>
                    <a:p>
                      <a:pPr algn="just">
                        <a:lnSpc>
                          <a:spcPts val="400"/>
                        </a:lnSpc>
                        <a:spcAft>
                          <a:spcPts val="0"/>
                        </a:spcAft>
                      </a:pPr>
                      <a:r>
                        <a:rPr lang="en-US" sz="9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1332052314"/>
                  </a:ext>
                </a:extLst>
              </a:tr>
            </a:tbl>
          </a:graphicData>
        </a:graphic>
      </p:graphicFrame>
      <p:sp>
        <p:nvSpPr>
          <p:cNvPr id="5" name="Rectangle 1">
            <a:extLst>
              <a:ext uri="{FF2B5EF4-FFF2-40B4-BE49-F238E27FC236}">
                <a16:creationId xmlns:a16="http://schemas.microsoft.com/office/drawing/2014/main" id="{FC872DF5-8B33-4357-BA0C-22FEBD3C9C94}"/>
              </a:ext>
            </a:extLst>
          </p:cNvPr>
          <p:cNvSpPr>
            <a:spLocks noChangeArrowheads="1"/>
          </p:cNvSpPr>
          <p:nvPr/>
        </p:nvSpPr>
        <p:spPr bwMode="auto">
          <a:xfrm>
            <a:off x="611560" y="137166"/>
            <a:ext cx="7802136"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事前相談及び事前協議書（事業計画書）提出の窓口</a:t>
            </a:r>
            <a:endParaRPr kumimoji="0" lang="ja-JP" altLang="ja-JP" sz="800" b="0" i="0" u="none" strike="noStrike" cap="none" normalizeH="0" baseline="0" dirty="0">
              <a:ln>
                <a:noFill/>
              </a:ln>
              <a:solidFill>
                <a:schemeClr val="tx1"/>
              </a:solidFill>
              <a:effectLst/>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県内８の２次医療圏域毎に設置されている「地域医療構想調整会議」の事務局機能を担う以下の企画調整業務</a:t>
            </a:r>
            <a:endParaRPr kumimoji="0" lang="en-US"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（病床機能に関するこ</a:t>
            </a:r>
            <a:r>
              <a:rPr kumimoji="0" lang="ja-JP" altLang="ja-JP"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と含む）を所管する担当課</a:t>
            </a:r>
            <a:r>
              <a:rPr kumimoji="0" lang="en-US" altLang="ja-JP"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係</a:t>
            </a:r>
            <a:r>
              <a:rPr kumimoji="0" lang="en-US" altLang="ja-JP"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が窓口となります。</a:t>
            </a:r>
            <a:endParaRPr kumimoji="0" lang="ja-JP" altLang="en-US" sz="800" b="0" i="0" u="none" strike="noStrike" cap="none" normalizeH="0" baseline="0" dirty="0">
              <a:ln>
                <a:noFill/>
              </a:ln>
              <a:solidFill>
                <a:schemeClr val="tx1"/>
              </a:solidFill>
              <a:effectLst/>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en-US" sz="1100" b="1" i="0" u="sng"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提出（相談）を行う際には、事前に電話にて予約ください。</a:t>
            </a:r>
            <a:endParaRPr kumimoji="0" lang="ja-JP" altLang="en-US" sz="800" b="0" i="0" u="none" strike="noStrike" cap="none" normalizeH="0" baseline="0" dirty="0">
              <a:ln>
                <a:noFill/>
              </a:ln>
              <a:solidFill>
                <a:schemeClr val="tx1"/>
              </a:solidFill>
              <a:effectLst/>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907938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2249</TotalTime>
  <Words>1548</Words>
  <Application>Microsoft Office PowerPoint</Application>
  <PresentationFormat>画面に合わせる (4:3)</PresentationFormat>
  <Paragraphs>225</Paragraphs>
  <Slides>7</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Meiryo UI</vt:lpstr>
      <vt:lpstr>ＭＳ Ｐゴシック</vt:lpstr>
      <vt:lpstr>ＭＳ ゴシック</vt:lpstr>
      <vt:lpstr>ＭＳ 明朝</vt:lpstr>
      <vt:lpstr>游ゴシック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兵庫県</dc:creator>
  <cp:lastModifiedBy>小谷　悠果</cp:lastModifiedBy>
  <cp:revision>102</cp:revision>
  <cp:lastPrinted>2021-06-03T08:29:41Z</cp:lastPrinted>
  <dcterms:created xsi:type="dcterms:W3CDTF">2020-02-18T01:02:50Z</dcterms:created>
  <dcterms:modified xsi:type="dcterms:W3CDTF">2023-05-15T05:06:51Z</dcterms:modified>
</cp:coreProperties>
</file>