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handoutMasterIdLst>
    <p:handoutMasterId r:id="rId9"/>
  </p:handoutMasterIdLst>
  <p:sldIdLst>
    <p:sldId id="256" r:id="rId2"/>
    <p:sldId id="257" r:id="rId3"/>
    <p:sldId id="258" r:id="rId4"/>
    <p:sldId id="259" r:id="rId5"/>
    <p:sldId id="260" r:id="rId6"/>
    <p:sldId id="264" r:id="rId7"/>
  </p:sldIdLst>
  <p:sldSz cx="9144000" cy="6858000" type="screen4x3"/>
  <p:notesSz cx="6797675" cy="99266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118" autoAdjust="0"/>
    <p:restoredTop sz="98732" autoAdjust="0"/>
  </p:normalViewPr>
  <p:slideViewPr>
    <p:cSldViewPr>
      <p:cViewPr>
        <p:scale>
          <a:sx n="70" d="100"/>
          <a:sy n="70" d="100"/>
        </p:scale>
        <p:origin x="1446" y="12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2"/>
            <a:ext cx="2945248" cy="496410"/>
          </a:xfrm>
          <a:prstGeom prst="rect">
            <a:avLst/>
          </a:prstGeom>
        </p:spPr>
        <p:txBody>
          <a:bodyPr vert="horz" lIns="89310" tIns="44655" rIns="89310" bIns="44655"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0885" y="2"/>
            <a:ext cx="2945248" cy="496410"/>
          </a:xfrm>
          <a:prstGeom prst="rect">
            <a:avLst/>
          </a:prstGeom>
        </p:spPr>
        <p:txBody>
          <a:bodyPr vert="horz" lIns="89310" tIns="44655" rIns="89310" bIns="44655" rtlCol="0"/>
          <a:lstStyle>
            <a:lvl1pPr algn="r">
              <a:defRPr sz="1200"/>
            </a:lvl1pPr>
          </a:lstStyle>
          <a:p>
            <a:fld id="{74D8B68F-393E-4D37-B293-5807B8EEB79F}" type="datetimeFigureOut">
              <a:rPr kumimoji="1" lang="ja-JP" altLang="en-US" smtClean="0"/>
              <a:t>2023/5/25</a:t>
            </a:fld>
            <a:endParaRPr kumimoji="1" lang="ja-JP" altLang="en-US"/>
          </a:p>
        </p:txBody>
      </p:sp>
      <p:sp>
        <p:nvSpPr>
          <p:cNvPr id="4" name="フッター プレースホルダー 3"/>
          <p:cNvSpPr>
            <a:spLocks noGrp="1"/>
          </p:cNvSpPr>
          <p:nvPr>
            <p:ph type="ftr" sz="quarter" idx="2"/>
          </p:nvPr>
        </p:nvSpPr>
        <p:spPr>
          <a:xfrm>
            <a:off x="0" y="9428672"/>
            <a:ext cx="2945248" cy="496409"/>
          </a:xfrm>
          <a:prstGeom prst="rect">
            <a:avLst/>
          </a:prstGeom>
        </p:spPr>
        <p:txBody>
          <a:bodyPr vert="horz" lIns="89310" tIns="44655" rIns="89310" bIns="44655"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0885" y="9428672"/>
            <a:ext cx="2945248" cy="496409"/>
          </a:xfrm>
          <a:prstGeom prst="rect">
            <a:avLst/>
          </a:prstGeom>
        </p:spPr>
        <p:txBody>
          <a:bodyPr vert="horz" lIns="89310" tIns="44655" rIns="89310" bIns="44655" rtlCol="0" anchor="b"/>
          <a:lstStyle>
            <a:lvl1pPr algn="r">
              <a:defRPr sz="1200"/>
            </a:lvl1pPr>
          </a:lstStyle>
          <a:p>
            <a:fld id="{CD110B68-E613-4D17-A5DA-24DC1021785D}" type="slidenum">
              <a:rPr kumimoji="1" lang="ja-JP" altLang="en-US" smtClean="0"/>
              <a:t>‹#›</a:t>
            </a:fld>
            <a:endParaRPr kumimoji="1" lang="ja-JP" altLang="en-US"/>
          </a:p>
        </p:txBody>
      </p:sp>
    </p:spTree>
    <p:extLst>
      <p:ext uri="{BB962C8B-B14F-4D97-AF65-F5344CB8AC3E}">
        <p14:creationId xmlns:p14="http://schemas.microsoft.com/office/powerpoint/2010/main" val="428227147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ADB3A324-7F11-48C1-9E9E-0A6F0AC1146F}" type="datetimeFigureOut">
              <a:rPr kumimoji="1" lang="ja-JP" altLang="en-US" smtClean="0"/>
              <a:t>2023/5/25</a:t>
            </a:fld>
            <a:endParaRPr kumimoji="1" lang="ja-JP" altLang="en-US"/>
          </a:p>
        </p:txBody>
      </p:sp>
      <p:sp>
        <p:nvSpPr>
          <p:cNvPr id="4" name="スライド イメージ プレースホルダー 3"/>
          <p:cNvSpPr>
            <a:spLocks noGrp="1" noRot="1" noChangeAspect="1"/>
          </p:cNvSpPr>
          <p:nvPr>
            <p:ph type="sldImg" idx="2"/>
          </p:nvPr>
        </p:nvSpPr>
        <p:spPr>
          <a:xfrm>
            <a:off x="1165225" y="1241425"/>
            <a:ext cx="4467225" cy="3349625"/>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9450" y="4776788"/>
            <a:ext cx="5438775" cy="3908425"/>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a:defRPr sz="1200"/>
            </a:lvl1pPr>
          </a:lstStyle>
          <a:p>
            <a:fld id="{074D313B-60A6-4226-A2F9-7122DB1281B1}" type="slidenum">
              <a:rPr kumimoji="1" lang="ja-JP" altLang="en-US" smtClean="0"/>
              <a:t>‹#›</a:t>
            </a:fld>
            <a:endParaRPr kumimoji="1" lang="ja-JP" altLang="en-US"/>
          </a:p>
        </p:txBody>
      </p:sp>
    </p:spTree>
    <p:extLst>
      <p:ext uri="{BB962C8B-B14F-4D97-AF65-F5344CB8AC3E}">
        <p14:creationId xmlns:p14="http://schemas.microsoft.com/office/powerpoint/2010/main" val="39660979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EF4C9210-AF6A-431B-8956-1934AAB0B2E8}" type="datetimeFigureOut">
              <a:rPr kumimoji="1" lang="ja-JP" altLang="en-US" smtClean="0"/>
              <a:t>2023/5/25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94EFB90-0B93-493E-A5E6-E7A31C8A9C77}" type="slidenum">
              <a:rPr kumimoji="1" lang="ja-JP" altLang="en-US" smtClean="0"/>
              <a:t>‹#›</a:t>
            </a:fld>
            <a:endParaRPr kumimoji="1" lang="ja-JP" altLang="en-US"/>
          </a:p>
        </p:txBody>
      </p:sp>
    </p:spTree>
    <p:extLst>
      <p:ext uri="{BB962C8B-B14F-4D97-AF65-F5344CB8AC3E}">
        <p14:creationId xmlns:p14="http://schemas.microsoft.com/office/powerpoint/2010/main" val="42893931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EF4C9210-AF6A-431B-8956-1934AAB0B2E8}" type="datetimeFigureOut">
              <a:rPr kumimoji="1" lang="ja-JP" altLang="en-US" smtClean="0"/>
              <a:t>2023/5/25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94EFB90-0B93-493E-A5E6-E7A31C8A9C77}" type="slidenum">
              <a:rPr kumimoji="1" lang="ja-JP" altLang="en-US" smtClean="0"/>
              <a:t>‹#›</a:t>
            </a:fld>
            <a:endParaRPr kumimoji="1" lang="ja-JP" altLang="en-US"/>
          </a:p>
        </p:txBody>
      </p:sp>
    </p:spTree>
    <p:extLst>
      <p:ext uri="{BB962C8B-B14F-4D97-AF65-F5344CB8AC3E}">
        <p14:creationId xmlns:p14="http://schemas.microsoft.com/office/powerpoint/2010/main" val="5953476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EF4C9210-AF6A-431B-8956-1934AAB0B2E8}" type="datetimeFigureOut">
              <a:rPr kumimoji="1" lang="ja-JP" altLang="en-US" smtClean="0"/>
              <a:t>2023/5/25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94EFB90-0B93-493E-A5E6-E7A31C8A9C77}" type="slidenum">
              <a:rPr kumimoji="1" lang="ja-JP" altLang="en-US" smtClean="0"/>
              <a:t>‹#›</a:t>
            </a:fld>
            <a:endParaRPr kumimoji="1" lang="ja-JP" altLang="en-US"/>
          </a:p>
        </p:txBody>
      </p:sp>
    </p:spTree>
    <p:extLst>
      <p:ext uri="{BB962C8B-B14F-4D97-AF65-F5344CB8AC3E}">
        <p14:creationId xmlns:p14="http://schemas.microsoft.com/office/powerpoint/2010/main" val="2256405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EF4C9210-AF6A-431B-8956-1934AAB0B2E8}" type="datetimeFigureOut">
              <a:rPr kumimoji="1" lang="ja-JP" altLang="en-US" smtClean="0"/>
              <a:t>2023/5/25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94EFB90-0B93-493E-A5E6-E7A31C8A9C77}" type="slidenum">
              <a:rPr kumimoji="1" lang="ja-JP" altLang="en-US" smtClean="0"/>
              <a:t>‹#›</a:t>
            </a:fld>
            <a:endParaRPr kumimoji="1" lang="ja-JP" altLang="en-US"/>
          </a:p>
        </p:txBody>
      </p:sp>
    </p:spTree>
    <p:extLst>
      <p:ext uri="{BB962C8B-B14F-4D97-AF65-F5344CB8AC3E}">
        <p14:creationId xmlns:p14="http://schemas.microsoft.com/office/powerpoint/2010/main" val="22171959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EF4C9210-AF6A-431B-8956-1934AAB0B2E8}" type="datetimeFigureOut">
              <a:rPr kumimoji="1" lang="ja-JP" altLang="en-US" smtClean="0"/>
              <a:t>2023/5/25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94EFB90-0B93-493E-A5E6-E7A31C8A9C77}" type="slidenum">
              <a:rPr kumimoji="1" lang="ja-JP" altLang="en-US" smtClean="0"/>
              <a:t>‹#›</a:t>
            </a:fld>
            <a:endParaRPr kumimoji="1" lang="ja-JP" altLang="en-US"/>
          </a:p>
        </p:txBody>
      </p:sp>
    </p:spTree>
    <p:extLst>
      <p:ext uri="{BB962C8B-B14F-4D97-AF65-F5344CB8AC3E}">
        <p14:creationId xmlns:p14="http://schemas.microsoft.com/office/powerpoint/2010/main" val="34802049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EF4C9210-AF6A-431B-8956-1934AAB0B2E8}" type="datetimeFigureOut">
              <a:rPr kumimoji="1" lang="ja-JP" altLang="en-US" smtClean="0"/>
              <a:t>2023/5/25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294EFB90-0B93-493E-A5E6-E7A31C8A9C77}" type="slidenum">
              <a:rPr kumimoji="1" lang="ja-JP" altLang="en-US" smtClean="0"/>
              <a:t>‹#›</a:t>
            </a:fld>
            <a:endParaRPr kumimoji="1" lang="ja-JP" altLang="en-US"/>
          </a:p>
        </p:txBody>
      </p:sp>
    </p:spTree>
    <p:extLst>
      <p:ext uri="{BB962C8B-B14F-4D97-AF65-F5344CB8AC3E}">
        <p14:creationId xmlns:p14="http://schemas.microsoft.com/office/powerpoint/2010/main" val="18770476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EF4C9210-AF6A-431B-8956-1934AAB0B2E8}" type="datetimeFigureOut">
              <a:rPr kumimoji="1" lang="ja-JP" altLang="en-US" smtClean="0"/>
              <a:t>2023/5/25</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294EFB90-0B93-493E-A5E6-E7A31C8A9C77}" type="slidenum">
              <a:rPr kumimoji="1" lang="ja-JP" altLang="en-US" smtClean="0"/>
              <a:t>‹#›</a:t>
            </a:fld>
            <a:endParaRPr kumimoji="1" lang="ja-JP" altLang="en-US"/>
          </a:p>
        </p:txBody>
      </p:sp>
    </p:spTree>
    <p:extLst>
      <p:ext uri="{BB962C8B-B14F-4D97-AF65-F5344CB8AC3E}">
        <p14:creationId xmlns:p14="http://schemas.microsoft.com/office/powerpoint/2010/main" val="40557727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EF4C9210-AF6A-431B-8956-1934AAB0B2E8}" type="datetimeFigureOut">
              <a:rPr kumimoji="1" lang="ja-JP" altLang="en-US" smtClean="0"/>
              <a:t>2023/5/25</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294EFB90-0B93-493E-A5E6-E7A31C8A9C77}" type="slidenum">
              <a:rPr kumimoji="1" lang="ja-JP" altLang="en-US" smtClean="0"/>
              <a:t>‹#›</a:t>
            </a:fld>
            <a:endParaRPr kumimoji="1" lang="ja-JP" altLang="en-US"/>
          </a:p>
        </p:txBody>
      </p:sp>
    </p:spTree>
    <p:extLst>
      <p:ext uri="{BB962C8B-B14F-4D97-AF65-F5344CB8AC3E}">
        <p14:creationId xmlns:p14="http://schemas.microsoft.com/office/powerpoint/2010/main" val="1912522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EF4C9210-AF6A-431B-8956-1934AAB0B2E8}" type="datetimeFigureOut">
              <a:rPr kumimoji="1" lang="ja-JP" altLang="en-US" smtClean="0"/>
              <a:t>2023/5/25</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294EFB90-0B93-493E-A5E6-E7A31C8A9C77}" type="slidenum">
              <a:rPr kumimoji="1" lang="ja-JP" altLang="en-US" smtClean="0"/>
              <a:t>‹#›</a:t>
            </a:fld>
            <a:endParaRPr kumimoji="1" lang="ja-JP" altLang="en-US"/>
          </a:p>
        </p:txBody>
      </p:sp>
    </p:spTree>
    <p:extLst>
      <p:ext uri="{BB962C8B-B14F-4D97-AF65-F5344CB8AC3E}">
        <p14:creationId xmlns:p14="http://schemas.microsoft.com/office/powerpoint/2010/main" val="754675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EF4C9210-AF6A-431B-8956-1934AAB0B2E8}" type="datetimeFigureOut">
              <a:rPr kumimoji="1" lang="ja-JP" altLang="en-US" smtClean="0"/>
              <a:t>2023/5/25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294EFB90-0B93-493E-A5E6-E7A31C8A9C77}" type="slidenum">
              <a:rPr kumimoji="1" lang="ja-JP" altLang="en-US" smtClean="0"/>
              <a:t>‹#›</a:t>
            </a:fld>
            <a:endParaRPr kumimoji="1" lang="ja-JP" altLang="en-US"/>
          </a:p>
        </p:txBody>
      </p:sp>
    </p:spTree>
    <p:extLst>
      <p:ext uri="{BB962C8B-B14F-4D97-AF65-F5344CB8AC3E}">
        <p14:creationId xmlns:p14="http://schemas.microsoft.com/office/powerpoint/2010/main" val="17050568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EF4C9210-AF6A-431B-8956-1934AAB0B2E8}" type="datetimeFigureOut">
              <a:rPr kumimoji="1" lang="ja-JP" altLang="en-US" smtClean="0"/>
              <a:t>2023/5/25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294EFB90-0B93-493E-A5E6-E7A31C8A9C77}" type="slidenum">
              <a:rPr kumimoji="1" lang="ja-JP" altLang="en-US" smtClean="0"/>
              <a:t>‹#›</a:t>
            </a:fld>
            <a:endParaRPr kumimoji="1" lang="ja-JP" altLang="en-US"/>
          </a:p>
        </p:txBody>
      </p:sp>
    </p:spTree>
    <p:extLst>
      <p:ext uri="{BB962C8B-B14F-4D97-AF65-F5344CB8AC3E}">
        <p14:creationId xmlns:p14="http://schemas.microsoft.com/office/powerpoint/2010/main" val="26739290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F4C9210-AF6A-431B-8956-1934AAB0B2E8}" type="datetimeFigureOut">
              <a:rPr kumimoji="1" lang="ja-JP" altLang="en-US" smtClean="0"/>
              <a:t>2023/5/25</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94EFB90-0B93-493E-A5E6-E7A31C8A9C77}" type="slidenum">
              <a:rPr kumimoji="1" lang="ja-JP" altLang="en-US" smtClean="0"/>
              <a:t>‹#›</a:t>
            </a:fld>
            <a:endParaRPr kumimoji="1" lang="ja-JP" altLang="en-US"/>
          </a:p>
        </p:txBody>
      </p:sp>
    </p:spTree>
    <p:extLst>
      <p:ext uri="{BB962C8B-B14F-4D97-AF65-F5344CB8AC3E}">
        <p14:creationId xmlns:p14="http://schemas.microsoft.com/office/powerpoint/2010/main" val="258786005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0" y="0"/>
            <a:ext cx="9144000" cy="464964"/>
          </a:xfrm>
          <a:prstGeom prst="rect">
            <a:avLst/>
          </a:prstGeom>
          <a:solidFill>
            <a:srgbClr val="09A723"/>
          </a:solidFill>
        </p:spPr>
        <p:txBody>
          <a:bodyPr wrap="square" tIns="0" bIns="0" rtlCol="0" anchor="ctr">
            <a:noAutofit/>
          </a:bodyPr>
          <a:lstStyle/>
          <a:p>
            <a:pPr>
              <a:lnSpc>
                <a:spcPts val="3100"/>
              </a:lnSpc>
            </a:pPr>
            <a:r>
              <a:rPr lang="ja-JP" altLang="en-US" sz="2400" b="1" dirty="0">
                <a:solidFill>
                  <a:schemeClr val="bg1"/>
                </a:solidFill>
                <a:effectLst>
                  <a:outerShdw blurRad="38100" dist="38100" dir="2700000" algn="tl">
                    <a:srgbClr val="000000">
                      <a:alpha val="43137"/>
                    </a:srgbClr>
                  </a:outerShdw>
                </a:effectLst>
                <a:latin typeface="游ゴシック" panose="020B0400000000000000" pitchFamily="50" charset="-128"/>
                <a:ea typeface="游ゴシック" panose="020B0400000000000000" pitchFamily="50" charset="-128"/>
                <a:cs typeface="Meiryo UI" panose="020B0604030504040204" pitchFamily="50" charset="-128"/>
              </a:rPr>
              <a:t>病床規模適正化支援整備事業</a:t>
            </a:r>
          </a:p>
        </p:txBody>
      </p:sp>
      <p:sp>
        <p:nvSpPr>
          <p:cNvPr id="6" name="テキスト ボックス 5"/>
          <p:cNvSpPr txBox="1"/>
          <p:nvPr/>
        </p:nvSpPr>
        <p:spPr>
          <a:xfrm>
            <a:off x="-36512" y="490624"/>
            <a:ext cx="3096344" cy="400110"/>
          </a:xfrm>
          <a:prstGeom prst="rect">
            <a:avLst/>
          </a:prstGeom>
          <a:noFill/>
        </p:spPr>
        <p:txBody>
          <a:bodyPr wrap="square" rtlCol="0">
            <a:spAutoFit/>
          </a:bodyPr>
          <a:lstStyle/>
          <a:p>
            <a:r>
              <a:rPr kumimoji="1" lang="ja-JP" altLang="en-US" sz="2000" b="1" u="sng" dirty="0">
                <a:latin typeface="游ゴシック" panose="020B0400000000000000" pitchFamily="50" charset="-128"/>
                <a:ea typeface="游ゴシック" panose="020B0400000000000000" pitchFamily="50" charset="-128"/>
              </a:rPr>
              <a:t>１ 事業の目的</a:t>
            </a:r>
          </a:p>
        </p:txBody>
      </p:sp>
      <p:sp>
        <p:nvSpPr>
          <p:cNvPr id="7" name="テキスト ボックス 6"/>
          <p:cNvSpPr txBox="1"/>
          <p:nvPr/>
        </p:nvSpPr>
        <p:spPr>
          <a:xfrm>
            <a:off x="20982" y="850102"/>
            <a:ext cx="9108504" cy="923330"/>
          </a:xfrm>
          <a:prstGeom prst="rect">
            <a:avLst/>
          </a:prstGeom>
          <a:noFill/>
        </p:spPr>
        <p:txBody>
          <a:bodyPr wrap="square" rtlCol="0">
            <a:spAutoFit/>
          </a:bodyPr>
          <a:lstStyle/>
          <a:p>
            <a:r>
              <a:rPr lang="ja-JP" altLang="en-US" dirty="0">
                <a:latin typeface="游ゴシック" panose="020B0400000000000000" pitchFamily="50" charset="-128"/>
                <a:ea typeface="游ゴシック" panose="020B0400000000000000" pitchFamily="50" charset="-128"/>
              </a:rPr>
              <a:t>　</a:t>
            </a:r>
            <a:r>
              <a:rPr lang="ja-JP" altLang="ja-JP" dirty="0">
                <a:latin typeface="游ゴシック" panose="020B0400000000000000" pitchFamily="50" charset="-128"/>
                <a:ea typeface="游ゴシック" panose="020B0400000000000000" pitchFamily="50" charset="-128"/>
              </a:rPr>
              <a:t>地域医療構想で掲げる病床の機能分化・連携の推進のうち、圏域において過剰であると推計されている急性期病床又は慢性期病床を含み、一般病床又は療養病床を削減するための取組への支援により、良質かつ適切な医療を提供する体制の確保を図る</a:t>
            </a:r>
            <a:r>
              <a:rPr lang="ja-JP" altLang="en-US" dirty="0">
                <a:latin typeface="游ゴシック" panose="020B0400000000000000" pitchFamily="50" charset="-128"/>
                <a:ea typeface="游ゴシック" panose="020B0400000000000000" pitchFamily="50" charset="-128"/>
              </a:rPr>
              <a:t>。</a:t>
            </a:r>
            <a:endParaRPr kumimoji="1" lang="ja-JP" altLang="en-US" dirty="0">
              <a:latin typeface="游ゴシック" panose="020B0400000000000000" pitchFamily="50" charset="-128"/>
              <a:ea typeface="游ゴシック" panose="020B0400000000000000" pitchFamily="50" charset="-128"/>
            </a:endParaRPr>
          </a:p>
        </p:txBody>
      </p:sp>
      <p:sp>
        <p:nvSpPr>
          <p:cNvPr id="26" name="正方形/長方形 25"/>
          <p:cNvSpPr/>
          <p:nvPr/>
        </p:nvSpPr>
        <p:spPr>
          <a:xfrm>
            <a:off x="395536" y="1845188"/>
            <a:ext cx="4176464" cy="266018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4" name="テキスト ボックス 33"/>
          <p:cNvSpPr txBox="1"/>
          <p:nvPr/>
        </p:nvSpPr>
        <p:spPr>
          <a:xfrm>
            <a:off x="456886" y="1911381"/>
            <a:ext cx="4029153" cy="369332"/>
          </a:xfrm>
          <a:prstGeom prst="rect">
            <a:avLst/>
          </a:prstGeom>
          <a:solidFill>
            <a:schemeClr val="accent4">
              <a:lumMod val="40000"/>
              <a:lumOff val="60000"/>
            </a:schemeClr>
          </a:solidFill>
        </p:spPr>
        <p:txBody>
          <a:bodyPr wrap="square" rtlCol="0">
            <a:spAutoFit/>
          </a:bodyPr>
          <a:lstStyle/>
          <a:p>
            <a:pPr algn="ctr"/>
            <a:r>
              <a:rPr lang="ja-JP" altLang="en-US" b="1" dirty="0">
                <a:latin typeface="游ゴシック" panose="020B0400000000000000" pitchFamily="50" charset="-128"/>
                <a:ea typeface="游ゴシック" panose="020B0400000000000000" pitchFamily="50" charset="-128"/>
              </a:rPr>
              <a:t>病床規模の適正化</a:t>
            </a:r>
            <a:endParaRPr kumimoji="1" lang="ja-JP" altLang="en-US" b="1" dirty="0">
              <a:latin typeface="游ゴシック" panose="020B0400000000000000" pitchFamily="50" charset="-128"/>
              <a:ea typeface="游ゴシック" panose="020B0400000000000000" pitchFamily="50" charset="-128"/>
            </a:endParaRPr>
          </a:p>
        </p:txBody>
      </p:sp>
      <p:sp>
        <p:nvSpPr>
          <p:cNvPr id="36" name="テキスト ボックス 35"/>
          <p:cNvSpPr txBox="1"/>
          <p:nvPr/>
        </p:nvSpPr>
        <p:spPr>
          <a:xfrm>
            <a:off x="395536" y="3717032"/>
            <a:ext cx="4250045" cy="523220"/>
          </a:xfrm>
          <a:prstGeom prst="rect">
            <a:avLst/>
          </a:prstGeom>
          <a:noFill/>
        </p:spPr>
        <p:txBody>
          <a:bodyPr wrap="square" rtlCol="0">
            <a:spAutoFit/>
          </a:bodyPr>
          <a:lstStyle/>
          <a:p>
            <a:r>
              <a:rPr lang="ja-JP" altLang="en-US" sz="1400" dirty="0">
                <a:latin typeface="游ゴシック" panose="020B0400000000000000" pitchFamily="50" charset="-128"/>
                <a:ea typeface="游ゴシック" panose="020B0400000000000000" pitchFamily="50" charset="-128"/>
              </a:rPr>
              <a:t>医療機関において、急性期病床又は慢性期病床を含んだ一般病床又は療養病床を削減するもの</a:t>
            </a:r>
            <a:endParaRPr kumimoji="1" lang="ja-JP" altLang="en-US" sz="1400" dirty="0">
              <a:latin typeface="游ゴシック" panose="020B0400000000000000" pitchFamily="50" charset="-128"/>
              <a:ea typeface="游ゴシック" panose="020B0400000000000000" pitchFamily="50" charset="-128"/>
            </a:endParaRPr>
          </a:p>
        </p:txBody>
      </p:sp>
      <p:sp>
        <p:nvSpPr>
          <p:cNvPr id="40" name="テキスト ボックス 39"/>
          <p:cNvSpPr txBox="1"/>
          <p:nvPr/>
        </p:nvSpPr>
        <p:spPr>
          <a:xfrm>
            <a:off x="-36512" y="4693776"/>
            <a:ext cx="3096344" cy="400110"/>
          </a:xfrm>
          <a:prstGeom prst="rect">
            <a:avLst/>
          </a:prstGeom>
          <a:noFill/>
        </p:spPr>
        <p:txBody>
          <a:bodyPr wrap="square" rtlCol="0">
            <a:spAutoFit/>
          </a:bodyPr>
          <a:lstStyle/>
          <a:p>
            <a:r>
              <a:rPr lang="ja-JP" altLang="en-US" sz="2000" b="1" u="sng" dirty="0">
                <a:latin typeface="游ゴシック" panose="020B0400000000000000" pitchFamily="50" charset="-128"/>
                <a:ea typeface="游ゴシック" panose="020B0400000000000000" pitchFamily="50" charset="-128"/>
              </a:rPr>
              <a:t>２</a:t>
            </a:r>
            <a:r>
              <a:rPr kumimoji="1" lang="ja-JP" altLang="en-US" sz="2000" b="1" u="sng" dirty="0">
                <a:latin typeface="游ゴシック" panose="020B0400000000000000" pitchFamily="50" charset="-128"/>
                <a:ea typeface="游ゴシック" panose="020B0400000000000000" pitchFamily="50" charset="-128"/>
              </a:rPr>
              <a:t> 補助事業対象者</a:t>
            </a:r>
          </a:p>
        </p:txBody>
      </p:sp>
      <p:sp>
        <p:nvSpPr>
          <p:cNvPr id="41" name="テキスト ボックス 40"/>
          <p:cNvSpPr txBox="1"/>
          <p:nvPr/>
        </p:nvSpPr>
        <p:spPr>
          <a:xfrm>
            <a:off x="15240" y="5055542"/>
            <a:ext cx="4988808" cy="369332"/>
          </a:xfrm>
          <a:prstGeom prst="rect">
            <a:avLst/>
          </a:prstGeom>
          <a:noFill/>
        </p:spPr>
        <p:txBody>
          <a:bodyPr wrap="square" rtlCol="0">
            <a:spAutoFit/>
          </a:bodyPr>
          <a:lstStyle/>
          <a:p>
            <a:r>
              <a:rPr lang="ja-JP" altLang="en-US" dirty="0">
                <a:latin typeface="游ゴシック" panose="020B0400000000000000" pitchFamily="50" charset="-128"/>
                <a:ea typeface="游ゴシック" panose="020B0400000000000000" pitchFamily="50" charset="-128"/>
              </a:rPr>
              <a:t>　県内の病院及び有床診療所の開設者</a:t>
            </a:r>
            <a:endParaRPr kumimoji="1" lang="ja-JP" altLang="en-US" dirty="0">
              <a:latin typeface="游ゴシック" panose="020B0400000000000000" pitchFamily="50" charset="-128"/>
              <a:ea typeface="游ゴシック" panose="020B0400000000000000" pitchFamily="50" charset="-128"/>
            </a:endParaRPr>
          </a:p>
        </p:txBody>
      </p:sp>
      <p:sp>
        <p:nvSpPr>
          <p:cNvPr id="42" name="テキスト ボックス 41"/>
          <p:cNvSpPr txBox="1"/>
          <p:nvPr/>
        </p:nvSpPr>
        <p:spPr>
          <a:xfrm>
            <a:off x="-36512" y="5490056"/>
            <a:ext cx="3096344" cy="400110"/>
          </a:xfrm>
          <a:prstGeom prst="rect">
            <a:avLst/>
          </a:prstGeom>
          <a:noFill/>
        </p:spPr>
        <p:txBody>
          <a:bodyPr wrap="square" rtlCol="0">
            <a:spAutoFit/>
          </a:bodyPr>
          <a:lstStyle/>
          <a:p>
            <a:r>
              <a:rPr lang="ja-JP" altLang="en-US" sz="2000" b="1" u="sng" dirty="0">
                <a:latin typeface="游ゴシック" panose="020B0400000000000000" pitchFamily="50" charset="-128"/>
                <a:ea typeface="游ゴシック" panose="020B0400000000000000" pitchFamily="50" charset="-128"/>
              </a:rPr>
              <a:t>３</a:t>
            </a:r>
            <a:r>
              <a:rPr kumimoji="1" lang="ja-JP" altLang="en-US" sz="2000" b="1" u="sng" dirty="0">
                <a:latin typeface="游ゴシック" panose="020B0400000000000000" pitchFamily="50" charset="-128"/>
                <a:ea typeface="游ゴシック" panose="020B0400000000000000" pitchFamily="50" charset="-128"/>
              </a:rPr>
              <a:t> 補助対象要件</a:t>
            </a:r>
          </a:p>
        </p:txBody>
      </p:sp>
      <p:sp>
        <p:nvSpPr>
          <p:cNvPr id="43" name="テキスト ボックス 42"/>
          <p:cNvSpPr txBox="1"/>
          <p:nvPr/>
        </p:nvSpPr>
        <p:spPr>
          <a:xfrm>
            <a:off x="15240" y="5921216"/>
            <a:ext cx="9093264" cy="646331"/>
          </a:xfrm>
          <a:prstGeom prst="rect">
            <a:avLst/>
          </a:prstGeom>
          <a:noFill/>
        </p:spPr>
        <p:txBody>
          <a:bodyPr wrap="square" rtlCol="0">
            <a:spAutoFit/>
          </a:bodyPr>
          <a:lstStyle/>
          <a:p>
            <a:r>
              <a:rPr lang="ja-JP" altLang="en-US" dirty="0">
                <a:latin typeface="游ゴシック" panose="020B0400000000000000" pitchFamily="50" charset="-128"/>
                <a:ea typeface="游ゴシック" panose="020B0400000000000000" pitchFamily="50" charset="-128"/>
              </a:rPr>
              <a:t>   </a:t>
            </a:r>
            <a:r>
              <a:rPr lang="ja-JP" altLang="ja-JP" dirty="0">
                <a:latin typeface="游ゴシック" panose="020B0400000000000000" pitchFamily="50" charset="-128"/>
                <a:ea typeface="游ゴシック" panose="020B0400000000000000" pitchFamily="50" charset="-128"/>
              </a:rPr>
              <a:t>過剰病床機能（急性期・慢性期）を含む</a:t>
            </a:r>
            <a:r>
              <a:rPr lang="ja-JP" altLang="en-US" dirty="0">
                <a:latin typeface="游ゴシック" panose="020B0400000000000000" pitchFamily="50" charset="-128"/>
                <a:ea typeface="游ゴシック" panose="020B0400000000000000" pitchFamily="50" charset="-128"/>
              </a:rPr>
              <a:t>最大使用病床数</a:t>
            </a:r>
            <a:r>
              <a:rPr lang="en-US" altLang="ja-JP" dirty="0">
                <a:latin typeface="游ゴシック" panose="020B0400000000000000" pitchFamily="50" charset="-128"/>
                <a:ea typeface="游ゴシック" panose="020B0400000000000000" pitchFamily="50" charset="-128"/>
              </a:rPr>
              <a:t>10%</a:t>
            </a:r>
            <a:r>
              <a:rPr lang="ja-JP" altLang="ja-JP" dirty="0">
                <a:latin typeface="游ゴシック" panose="020B0400000000000000" pitchFamily="50" charset="-128"/>
                <a:ea typeface="游ゴシック" panose="020B0400000000000000" pitchFamily="50" charset="-128"/>
              </a:rPr>
              <a:t>以上削減（地域で不足する診療機能の病床の削減は認めない）</a:t>
            </a:r>
            <a:endParaRPr kumimoji="1" lang="ja-JP" altLang="en-US" dirty="0">
              <a:latin typeface="游ゴシック" panose="020B0400000000000000" pitchFamily="50" charset="-128"/>
              <a:ea typeface="游ゴシック" panose="020B0400000000000000" pitchFamily="50" charset="-128"/>
            </a:endParaRPr>
          </a:p>
        </p:txBody>
      </p:sp>
      <p:sp>
        <p:nvSpPr>
          <p:cNvPr id="35" name="右矢印 34"/>
          <p:cNvSpPr/>
          <p:nvPr/>
        </p:nvSpPr>
        <p:spPr>
          <a:xfrm>
            <a:off x="2257612" y="2708920"/>
            <a:ext cx="515761" cy="46034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44" name="図 43"/>
          <p:cNvPicPr>
            <a:picLocks noChangeAspect="1" noChangeArrowheads="1"/>
          </p:cNvPicPr>
          <p:nvPr/>
        </p:nvPicPr>
        <p:blipFill>
          <a:blip r:embed="rId2">
            <a:extLst>
              <a:ext uri="{BEBA8EAE-BF5A-486C-A8C5-ECC9F3942E4B}">
                <a14:imgProps xmlns:a14="http://schemas.microsoft.com/office/drawing/2010/main">
                  <a14:imgLayer r:embed="rId3">
                    <a14:imgEffect>
                      <a14:backgroundRemoval t="0" b="100000" l="0" r="100000"/>
                    </a14:imgEffect>
                    <a14:imgEffect>
                      <a14:colorTemperature colorTemp="11200"/>
                    </a14:imgEffect>
                  </a14:imgLayer>
                </a14:imgProps>
              </a:ext>
              <a:ext uri="{28A0092B-C50C-407E-A947-70E740481C1C}">
                <a14:useLocalDpi xmlns:a14="http://schemas.microsoft.com/office/drawing/2010/main" val="0"/>
              </a:ext>
            </a:extLst>
          </a:blip>
          <a:srcRect/>
          <a:stretch>
            <a:fillRect/>
          </a:stretch>
        </p:blipFill>
        <p:spPr bwMode="auto">
          <a:xfrm>
            <a:off x="602143" y="2420888"/>
            <a:ext cx="1269606" cy="917208"/>
          </a:xfrm>
          <a:prstGeom prst="rect">
            <a:avLst/>
          </a:prstGeom>
          <a:noFill/>
          <a:extLst>
            <a:ext uri="{909E8E84-426E-40DD-AFC4-6F175D3DCCD1}">
              <a14:hiddenFill xmlns:a14="http://schemas.microsoft.com/office/drawing/2010/main">
                <a:solidFill>
                  <a:srgbClr val="FFFFFF"/>
                </a:solidFill>
              </a14:hiddenFill>
            </a:ext>
          </a:extLst>
        </p:spPr>
      </p:pic>
      <p:pic>
        <p:nvPicPr>
          <p:cNvPr id="45" name="図 44"/>
          <p:cNvPicPr>
            <a:picLocks noChangeAspect="1" noChangeArrowheads="1"/>
          </p:cNvPicPr>
          <p:nvPr/>
        </p:nvPicPr>
        <p:blipFill>
          <a:blip r:embed="rId2">
            <a:extLst>
              <a:ext uri="{BEBA8EAE-BF5A-486C-A8C5-ECC9F3942E4B}">
                <a14:imgProps xmlns:a14="http://schemas.microsoft.com/office/drawing/2010/main">
                  <a14:imgLayer r:embed="rId3">
                    <a14:imgEffect>
                      <a14:backgroundRemoval t="0" b="100000" l="0" r="100000"/>
                    </a14:imgEffect>
                    <a14:imgEffect>
                      <a14:colorTemperature colorTemp="11200"/>
                    </a14:imgEffect>
                  </a14:imgLayer>
                </a14:imgProps>
              </a:ext>
              <a:ext uri="{28A0092B-C50C-407E-A947-70E740481C1C}">
                <a14:useLocalDpi xmlns:a14="http://schemas.microsoft.com/office/drawing/2010/main" val="0"/>
              </a:ext>
            </a:extLst>
          </a:blip>
          <a:srcRect/>
          <a:stretch>
            <a:fillRect/>
          </a:stretch>
        </p:blipFill>
        <p:spPr bwMode="auto">
          <a:xfrm>
            <a:off x="3205421" y="2515515"/>
            <a:ext cx="817147" cy="722593"/>
          </a:xfrm>
          <a:prstGeom prst="rect">
            <a:avLst/>
          </a:prstGeom>
          <a:noFill/>
          <a:extLst>
            <a:ext uri="{909E8E84-426E-40DD-AFC4-6F175D3DCCD1}">
              <a14:hiddenFill xmlns:a14="http://schemas.microsoft.com/office/drawing/2010/main">
                <a:solidFill>
                  <a:srgbClr val="FFFFFF"/>
                </a:solidFill>
              </a14:hiddenFill>
            </a:ext>
          </a:extLst>
        </p:spPr>
      </p:pic>
      <p:sp>
        <p:nvSpPr>
          <p:cNvPr id="48" name="角丸四角形 47"/>
          <p:cNvSpPr/>
          <p:nvPr/>
        </p:nvSpPr>
        <p:spPr>
          <a:xfrm>
            <a:off x="1871749" y="3241551"/>
            <a:ext cx="1117648" cy="314934"/>
          </a:xfrm>
          <a:prstGeom prst="round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a:solidFill>
                  <a:schemeClr val="tx1"/>
                </a:solidFill>
                <a:latin typeface="游ゴシック" panose="020B0400000000000000" pitchFamily="50" charset="-128"/>
                <a:ea typeface="游ゴシック" panose="020B0400000000000000" pitchFamily="50" charset="-128"/>
              </a:rPr>
              <a:t>病床削減</a:t>
            </a:r>
            <a:endParaRPr lang="en-US" altLang="ja-JP" sz="1200" dirty="0">
              <a:solidFill>
                <a:schemeClr val="tx1"/>
              </a:solidFill>
              <a:latin typeface="游ゴシック" panose="020B0400000000000000" pitchFamily="50" charset="-128"/>
              <a:ea typeface="游ゴシック" panose="020B0400000000000000" pitchFamily="50" charset="-128"/>
            </a:endParaRPr>
          </a:p>
        </p:txBody>
      </p:sp>
    </p:spTree>
    <p:extLst>
      <p:ext uri="{BB962C8B-B14F-4D97-AF65-F5344CB8AC3E}">
        <p14:creationId xmlns:p14="http://schemas.microsoft.com/office/powerpoint/2010/main" val="37048467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0" y="0"/>
            <a:ext cx="9144000" cy="464964"/>
          </a:xfrm>
          <a:prstGeom prst="rect">
            <a:avLst/>
          </a:prstGeom>
          <a:solidFill>
            <a:srgbClr val="09A723"/>
          </a:solidFill>
        </p:spPr>
        <p:txBody>
          <a:bodyPr wrap="square" tIns="0" bIns="0" rtlCol="0" anchor="ctr">
            <a:noAutofit/>
          </a:bodyPr>
          <a:lstStyle/>
          <a:p>
            <a:pPr>
              <a:lnSpc>
                <a:spcPts val="3100"/>
              </a:lnSpc>
            </a:pPr>
            <a:r>
              <a:rPr lang="ja-JP" altLang="en-US" sz="2400" b="1" dirty="0">
                <a:solidFill>
                  <a:schemeClr val="bg1"/>
                </a:solidFill>
                <a:effectLst>
                  <a:outerShdw blurRad="38100" dist="38100" dir="2700000" algn="tl">
                    <a:srgbClr val="000000">
                      <a:alpha val="43137"/>
                    </a:srgbClr>
                  </a:outerShdw>
                </a:effectLst>
                <a:latin typeface="游ゴシック" panose="020B0400000000000000" pitchFamily="50" charset="-128"/>
                <a:ea typeface="游ゴシック" panose="020B0400000000000000" pitchFamily="50" charset="-128"/>
                <a:cs typeface="Meiryo UI" panose="020B0604030504040204" pitchFamily="50" charset="-128"/>
              </a:rPr>
              <a:t>病床規模適正化支援整備事業</a:t>
            </a:r>
          </a:p>
        </p:txBody>
      </p:sp>
      <p:sp>
        <p:nvSpPr>
          <p:cNvPr id="5" name="テキスト ボックス 4"/>
          <p:cNvSpPr txBox="1"/>
          <p:nvPr/>
        </p:nvSpPr>
        <p:spPr>
          <a:xfrm>
            <a:off x="-36512" y="490624"/>
            <a:ext cx="5832648" cy="400110"/>
          </a:xfrm>
          <a:prstGeom prst="rect">
            <a:avLst/>
          </a:prstGeom>
          <a:noFill/>
        </p:spPr>
        <p:txBody>
          <a:bodyPr wrap="square" rtlCol="0">
            <a:spAutoFit/>
          </a:bodyPr>
          <a:lstStyle/>
          <a:p>
            <a:r>
              <a:rPr lang="ja-JP" altLang="en-US" sz="2000" b="1" u="sng" dirty="0">
                <a:latin typeface="游ゴシック" panose="020B0400000000000000" pitchFamily="50" charset="-128"/>
                <a:ea typeface="游ゴシック" panose="020B0400000000000000" pitchFamily="50" charset="-128"/>
              </a:rPr>
              <a:t>４</a:t>
            </a:r>
            <a:r>
              <a:rPr kumimoji="1" lang="ja-JP" altLang="en-US" sz="2000" b="1" u="sng" dirty="0">
                <a:latin typeface="游ゴシック" panose="020B0400000000000000" pitchFamily="50" charset="-128"/>
                <a:ea typeface="游ゴシック" panose="020B0400000000000000" pitchFamily="50" charset="-128"/>
              </a:rPr>
              <a:t> 補助基準単価及び補助率等</a:t>
            </a:r>
          </a:p>
        </p:txBody>
      </p:sp>
      <p:sp>
        <p:nvSpPr>
          <p:cNvPr id="8" name="テキスト ボックス 7"/>
          <p:cNvSpPr txBox="1"/>
          <p:nvPr/>
        </p:nvSpPr>
        <p:spPr>
          <a:xfrm>
            <a:off x="15240" y="910461"/>
            <a:ext cx="9121730" cy="646331"/>
          </a:xfrm>
          <a:prstGeom prst="rect">
            <a:avLst/>
          </a:prstGeom>
          <a:noFill/>
        </p:spPr>
        <p:txBody>
          <a:bodyPr wrap="square" rtlCol="0">
            <a:spAutoFit/>
          </a:bodyPr>
          <a:lstStyle/>
          <a:p>
            <a:r>
              <a:rPr lang="ja-JP" altLang="en-US" dirty="0">
                <a:latin typeface="游ゴシック" panose="020B0400000000000000" pitchFamily="50" charset="-128"/>
                <a:ea typeface="游ゴシック" panose="020B0400000000000000" pitchFamily="50" charset="-128"/>
              </a:rPr>
              <a:t>　</a:t>
            </a:r>
            <a:r>
              <a:rPr lang="ja-JP" altLang="ja-JP" dirty="0">
                <a:latin typeface="游ゴシック" panose="020B0400000000000000" pitchFamily="50" charset="-128"/>
                <a:ea typeface="游ゴシック" panose="020B0400000000000000" pitchFamily="50" charset="-128"/>
              </a:rPr>
              <a:t>以下の区分に要</a:t>
            </a:r>
            <a:r>
              <a:rPr lang="ja-JP" altLang="en-US" dirty="0">
                <a:latin typeface="游ゴシック" panose="020B0400000000000000" pitchFamily="50" charset="-128"/>
                <a:ea typeface="游ゴシック" panose="020B0400000000000000" pitchFamily="50" charset="-128"/>
              </a:rPr>
              <a:t>した</a:t>
            </a:r>
            <a:r>
              <a:rPr lang="ja-JP" altLang="ja-JP" dirty="0">
                <a:latin typeface="游ゴシック" panose="020B0400000000000000" pitchFamily="50" charset="-128"/>
                <a:ea typeface="游ゴシック" panose="020B0400000000000000" pitchFamily="50" charset="-128"/>
              </a:rPr>
              <a:t>経費</a:t>
            </a:r>
            <a:r>
              <a:rPr lang="ja-JP" altLang="en-US" dirty="0">
                <a:latin typeface="游ゴシック" panose="020B0400000000000000" pitchFamily="50" charset="-128"/>
                <a:ea typeface="游ゴシック" panose="020B0400000000000000" pitchFamily="50" charset="-128"/>
              </a:rPr>
              <a:t>等の</a:t>
            </a:r>
            <a:r>
              <a:rPr lang="ja-JP" altLang="ja-JP" dirty="0">
                <a:latin typeface="游ゴシック" panose="020B0400000000000000" pitchFamily="50" charset="-128"/>
                <a:ea typeface="游ゴシック" panose="020B0400000000000000" pitchFamily="50" charset="-128"/>
              </a:rPr>
              <a:t>１／</a:t>
            </a:r>
            <a:r>
              <a:rPr lang="ja-JP" altLang="en-US" dirty="0">
                <a:latin typeface="游ゴシック" panose="020B0400000000000000" pitchFamily="50" charset="-128"/>
                <a:ea typeface="游ゴシック" panose="020B0400000000000000" pitchFamily="50" charset="-128"/>
              </a:rPr>
              <a:t>２を</a:t>
            </a:r>
            <a:r>
              <a:rPr lang="ja-JP" altLang="ja-JP" dirty="0">
                <a:latin typeface="游ゴシック" panose="020B0400000000000000" pitchFamily="50" charset="-128"/>
                <a:ea typeface="游ゴシック" panose="020B0400000000000000" pitchFamily="50" charset="-128"/>
              </a:rPr>
              <a:t>補助する。ただし、補助基準単価に</a:t>
            </a:r>
            <a:r>
              <a:rPr lang="ja-JP" altLang="en-US" dirty="0">
                <a:latin typeface="游ゴシック" panose="020B0400000000000000" pitchFamily="50" charset="-128"/>
                <a:ea typeface="游ゴシック" panose="020B0400000000000000" pitchFamily="50" charset="-128"/>
              </a:rPr>
              <a:t>削減</a:t>
            </a:r>
            <a:r>
              <a:rPr lang="ja-JP" altLang="ja-JP" dirty="0">
                <a:latin typeface="游ゴシック" panose="020B0400000000000000" pitchFamily="50" charset="-128"/>
                <a:ea typeface="游ゴシック" panose="020B0400000000000000" pitchFamily="50" charset="-128"/>
              </a:rPr>
              <a:t>病床数を乗じた額の１／２を上限とする</a:t>
            </a:r>
          </a:p>
        </p:txBody>
      </p:sp>
      <p:sp>
        <p:nvSpPr>
          <p:cNvPr id="10" name="テキスト ボックス 9"/>
          <p:cNvSpPr txBox="1"/>
          <p:nvPr/>
        </p:nvSpPr>
        <p:spPr>
          <a:xfrm>
            <a:off x="44004" y="4707141"/>
            <a:ext cx="9121730" cy="1815882"/>
          </a:xfrm>
          <a:prstGeom prst="rect">
            <a:avLst/>
          </a:prstGeom>
          <a:noFill/>
        </p:spPr>
        <p:txBody>
          <a:bodyPr wrap="square" rtlCol="0">
            <a:spAutoFit/>
          </a:bodyPr>
          <a:lstStyle/>
          <a:p>
            <a:r>
              <a:rPr lang="en-US" altLang="ja-JP" sz="1400" dirty="0">
                <a:latin typeface="游ゴシック" panose="020B0400000000000000" pitchFamily="50" charset="-128"/>
                <a:ea typeface="游ゴシック" panose="020B0400000000000000" pitchFamily="50" charset="-128"/>
              </a:rPr>
              <a:t>※</a:t>
            </a:r>
            <a:r>
              <a:rPr lang="ja-JP" altLang="en-US" sz="1400" dirty="0">
                <a:latin typeface="游ゴシック" panose="020B0400000000000000" pitchFamily="50" charset="-128"/>
                <a:ea typeface="游ゴシック" panose="020B0400000000000000" pitchFamily="50" charset="-128"/>
              </a:rPr>
              <a:t>対象経費等については、次に掲げるものを条件とする</a:t>
            </a:r>
            <a:endParaRPr lang="en-US" altLang="ja-JP" sz="1400" dirty="0">
              <a:latin typeface="游ゴシック" panose="020B0400000000000000" pitchFamily="50" charset="-128"/>
              <a:ea typeface="游ゴシック" panose="020B0400000000000000" pitchFamily="50" charset="-128"/>
            </a:endParaRPr>
          </a:p>
          <a:p>
            <a:r>
              <a:rPr lang="ja-JP" altLang="en-US" sz="1400" dirty="0">
                <a:latin typeface="游ゴシック" panose="020B0400000000000000" pitchFamily="50" charset="-128"/>
                <a:ea typeface="游ゴシック" panose="020B0400000000000000" pitchFamily="50" charset="-128"/>
              </a:rPr>
              <a:t>（１）</a:t>
            </a:r>
            <a:r>
              <a:rPr lang="ja-JP" altLang="ja-JP" sz="1400" dirty="0">
                <a:latin typeface="游ゴシック" panose="020B0400000000000000" pitchFamily="50" charset="-128"/>
                <a:ea typeface="游ゴシック" panose="020B0400000000000000" pitchFamily="50" charset="-128"/>
              </a:rPr>
              <a:t>兵庫県地域医療構想の公示の日前に取得した施設又は設備の処分に係るものであること</a:t>
            </a:r>
            <a:endParaRPr lang="en-US" altLang="ja-JP" sz="1400" dirty="0">
              <a:latin typeface="游ゴシック" panose="020B0400000000000000" pitchFamily="50" charset="-128"/>
              <a:ea typeface="游ゴシック" panose="020B0400000000000000" pitchFamily="50" charset="-128"/>
            </a:endParaRPr>
          </a:p>
          <a:p>
            <a:r>
              <a:rPr lang="ja-JP" altLang="en-US" sz="1400" dirty="0">
                <a:latin typeface="游ゴシック" panose="020B0400000000000000" pitchFamily="50" charset="-128"/>
                <a:ea typeface="游ゴシック" panose="020B0400000000000000" pitchFamily="50" charset="-128"/>
              </a:rPr>
              <a:t>（２）</a:t>
            </a:r>
            <a:r>
              <a:rPr lang="ja-JP" altLang="ja-JP" sz="1400" dirty="0">
                <a:latin typeface="游ゴシック" panose="020B0400000000000000" pitchFamily="50" charset="-128"/>
                <a:ea typeface="游ゴシック" panose="020B0400000000000000" pitchFamily="50" charset="-128"/>
              </a:rPr>
              <a:t>「固定資産除却損」「固定資産廃棄損」又は「固定資産売却損」のいずれかの勘定科目に該当するもので</a:t>
            </a:r>
            <a:r>
              <a:rPr lang="ja-JP" altLang="en-US" sz="1400" dirty="0">
                <a:latin typeface="游ゴシック" panose="020B0400000000000000" pitchFamily="50" charset="-128"/>
                <a:ea typeface="游ゴシック" panose="020B0400000000000000" pitchFamily="50" charset="-128"/>
              </a:rPr>
              <a:t>　　</a:t>
            </a:r>
            <a:endParaRPr lang="en-US" altLang="ja-JP" sz="1400" dirty="0">
              <a:latin typeface="游ゴシック" panose="020B0400000000000000" pitchFamily="50" charset="-128"/>
              <a:ea typeface="游ゴシック" panose="020B0400000000000000" pitchFamily="50" charset="-128"/>
            </a:endParaRPr>
          </a:p>
          <a:p>
            <a:r>
              <a:rPr lang="ja-JP" altLang="en-US" sz="1400" dirty="0">
                <a:latin typeface="游ゴシック" panose="020B0400000000000000" pitchFamily="50" charset="-128"/>
                <a:ea typeface="游ゴシック" panose="020B0400000000000000" pitchFamily="50" charset="-128"/>
              </a:rPr>
              <a:t>　　　</a:t>
            </a:r>
            <a:r>
              <a:rPr lang="ja-JP" altLang="ja-JP" sz="1400" dirty="0">
                <a:latin typeface="游ゴシック" panose="020B0400000000000000" pitchFamily="50" charset="-128"/>
                <a:ea typeface="游ゴシック" panose="020B0400000000000000" pitchFamily="50" charset="-128"/>
              </a:rPr>
              <a:t>あること</a:t>
            </a:r>
            <a:endParaRPr lang="en-US" altLang="ja-JP" sz="1400" dirty="0">
              <a:latin typeface="游ゴシック" panose="020B0400000000000000" pitchFamily="50" charset="-128"/>
              <a:ea typeface="游ゴシック" panose="020B0400000000000000" pitchFamily="50" charset="-128"/>
            </a:endParaRPr>
          </a:p>
          <a:p>
            <a:r>
              <a:rPr lang="ja-JP" altLang="en-US" sz="1400" dirty="0">
                <a:latin typeface="游ゴシック" panose="020B0400000000000000" pitchFamily="50" charset="-128"/>
                <a:ea typeface="游ゴシック" panose="020B0400000000000000" pitchFamily="50" charset="-128"/>
              </a:rPr>
              <a:t>（３）</a:t>
            </a:r>
            <a:r>
              <a:rPr lang="ja-JP" altLang="ja-JP" sz="1400" dirty="0">
                <a:latin typeface="游ゴシック" panose="020B0400000000000000" pitchFamily="50" charset="-128"/>
                <a:ea typeface="游ゴシック" panose="020B0400000000000000" pitchFamily="50" charset="-128"/>
              </a:rPr>
              <a:t>関係事業者（医療法第</a:t>
            </a:r>
            <a:r>
              <a:rPr lang="en-US" altLang="ja-JP" sz="1400" dirty="0">
                <a:latin typeface="游ゴシック" panose="020B0400000000000000" pitchFamily="50" charset="-128"/>
                <a:ea typeface="游ゴシック" panose="020B0400000000000000" pitchFamily="50" charset="-128"/>
              </a:rPr>
              <a:t>51</a:t>
            </a:r>
            <a:r>
              <a:rPr lang="ja-JP" altLang="ja-JP" sz="1400" dirty="0">
                <a:latin typeface="游ゴシック" panose="020B0400000000000000" pitchFamily="50" charset="-128"/>
                <a:ea typeface="游ゴシック" panose="020B0400000000000000" pitchFamily="50" charset="-128"/>
              </a:rPr>
              <a:t>条第１項に定める理事長の配偶者がその代表者であることその他の当該医療法人</a:t>
            </a:r>
            <a:endParaRPr lang="en-US" altLang="ja-JP" sz="1400" dirty="0">
              <a:latin typeface="游ゴシック" panose="020B0400000000000000" pitchFamily="50" charset="-128"/>
              <a:ea typeface="游ゴシック" panose="020B0400000000000000" pitchFamily="50" charset="-128"/>
            </a:endParaRPr>
          </a:p>
          <a:p>
            <a:r>
              <a:rPr lang="ja-JP" altLang="en-US" sz="1400" dirty="0">
                <a:latin typeface="游ゴシック" panose="020B0400000000000000" pitchFamily="50" charset="-128"/>
                <a:ea typeface="游ゴシック" panose="020B0400000000000000" pitchFamily="50" charset="-128"/>
              </a:rPr>
              <a:t>　　　</a:t>
            </a:r>
            <a:r>
              <a:rPr lang="ja-JP" altLang="ja-JP" sz="1400" dirty="0">
                <a:latin typeface="游ゴシック" panose="020B0400000000000000" pitchFamily="50" charset="-128"/>
                <a:ea typeface="游ゴシック" panose="020B0400000000000000" pitchFamily="50" charset="-128"/>
              </a:rPr>
              <a:t>又はその役員と医療法施行規則第</a:t>
            </a:r>
            <a:r>
              <a:rPr lang="en-US" altLang="ja-JP" sz="1400" dirty="0">
                <a:latin typeface="游ゴシック" panose="020B0400000000000000" pitchFamily="50" charset="-128"/>
                <a:ea typeface="游ゴシック" panose="020B0400000000000000" pitchFamily="50" charset="-128"/>
              </a:rPr>
              <a:t>32</a:t>
            </a:r>
            <a:r>
              <a:rPr lang="ja-JP" altLang="ja-JP" sz="1400" dirty="0">
                <a:latin typeface="游ゴシック" panose="020B0400000000000000" pitchFamily="50" charset="-128"/>
                <a:ea typeface="游ゴシック" panose="020B0400000000000000" pitchFamily="50" charset="-128"/>
              </a:rPr>
              <a:t>条の６第１項第１号で定める特殊の関係がある者をいう。）への売却</a:t>
            </a:r>
            <a:r>
              <a:rPr lang="ja-JP" altLang="en-US" sz="1400" dirty="0">
                <a:latin typeface="游ゴシック" panose="020B0400000000000000" pitchFamily="50" charset="-128"/>
                <a:ea typeface="游ゴシック" panose="020B0400000000000000" pitchFamily="50" charset="-128"/>
              </a:rPr>
              <a:t>　　</a:t>
            </a:r>
            <a:endParaRPr lang="en-US" altLang="ja-JP" sz="1400" dirty="0">
              <a:latin typeface="游ゴシック" panose="020B0400000000000000" pitchFamily="50" charset="-128"/>
              <a:ea typeface="游ゴシック" panose="020B0400000000000000" pitchFamily="50" charset="-128"/>
            </a:endParaRPr>
          </a:p>
          <a:p>
            <a:r>
              <a:rPr lang="ja-JP" altLang="en-US" sz="1400" dirty="0">
                <a:latin typeface="游ゴシック" panose="020B0400000000000000" pitchFamily="50" charset="-128"/>
                <a:ea typeface="游ゴシック" panose="020B0400000000000000" pitchFamily="50" charset="-128"/>
              </a:rPr>
              <a:t>　　　</a:t>
            </a:r>
            <a:r>
              <a:rPr lang="ja-JP" altLang="ja-JP" sz="1400" dirty="0">
                <a:latin typeface="游ゴシック" panose="020B0400000000000000" pitchFamily="50" charset="-128"/>
                <a:ea typeface="游ゴシック" panose="020B0400000000000000" pitchFamily="50" charset="-128"/>
              </a:rPr>
              <a:t>については、複数の不動産鑑定士又は専門事業者の鑑定によって大幅な乖離がないと認められる場合（売</a:t>
            </a:r>
            <a:endParaRPr lang="en-US" altLang="ja-JP" sz="1400" dirty="0">
              <a:latin typeface="游ゴシック" panose="020B0400000000000000" pitchFamily="50" charset="-128"/>
              <a:ea typeface="游ゴシック" panose="020B0400000000000000" pitchFamily="50" charset="-128"/>
            </a:endParaRPr>
          </a:p>
          <a:p>
            <a:r>
              <a:rPr lang="ja-JP" altLang="en-US" sz="1400" dirty="0">
                <a:latin typeface="游ゴシック" panose="020B0400000000000000" pitchFamily="50" charset="-128"/>
                <a:ea typeface="游ゴシック" panose="020B0400000000000000" pitchFamily="50" charset="-128"/>
              </a:rPr>
              <a:t>　　　</a:t>
            </a:r>
            <a:r>
              <a:rPr lang="ja-JP" altLang="ja-JP" sz="1400" dirty="0">
                <a:latin typeface="游ゴシック" panose="020B0400000000000000" pitchFamily="50" charset="-128"/>
                <a:ea typeface="游ゴシック" panose="020B0400000000000000" pitchFamily="50" charset="-128"/>
              </a:rPr>
              <a:t>却後において購入者が使用しない場合及び売却者が継続使用する場合を除く。）に限る。</a:t>
            </a:r>
            <a:endParaRPr lang="en-US" altLang="ja-JP" sz="1400" dirty="0">
              <a:latin typeface="游ゴシック" panose="020B0400000000000000" pitchFamily="50" charset="-128"/>
              <a:ea typeface="游ゴシック" panose="020B0400000000000000" pitchFamily="50" charset="-128"/>
            </a:endParaRPr>
          </a:p>
        </p:txBody>
      </p:sp>
      <p:pic>
        <p:nvPicPr>
          <p:cNvPr id="9" name="図 8">
            <a:extLst>
              <a:ext uri="{FF2B5EF4-FFF2-40B4-BE49-F238E27FC236}">
                <a16:creationId xmlns:a16="http://schemas.microsoft.com/office/drawing/2014/main" id="{01765FC6-57E8-490C-AFCD-02A341A62AD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784" y="1662317"/>
            <a:ext cx="8904170" cy="290245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724248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0" y="0"/>
            <a:ext cx="9144000" cy="464964"/>
          </a:xfrm>
          <a:prstGeom prst="rect">
            <a:avLst/>
          </a:prstGeom>
          <a:solidFill>
            <a:srgbClr val="09A723"/>
          </a:solidFill>
        </p:spPr>
        <p:txBody>
          <a:bodyPr wrap="square" tIns="0" bIns="0" rtlCol="0" anchor="ctr">
            <a:noAutofit/>
          </a:bodyPr>
          <a:lstStyle/>
          <a:p>
            <a:pPr>
              <a:lnSpc>
                <a:spcPts val="3100"/>
              </a:lnSpc>
            </a:pPr>
            <a:r>
              <a:rPr lang="ja-JP" altLang="en-US" sz="2400" b="1" dirty="0">
                <a:solidFill>
                  <a:schemeClr val="bg1"/>
                </a:solidFill>
                <a:effectLst>
                  <a:outerShdw blurRad="38100" dist="38100" dir="2700000" algn="tl">
                    <a:srgbClr val="000000">
                      <a:alpha val="43137"/>
                    </a:srgbClr>
                  </a:outerShdw>
                </a:effectLst>
                <a:latin typeface="游ゴシック" panose="020B0400000000000000" pitchFamily="50" charset="-128"/>
                <a:ea typeface="游ゴシック" panose="020B0400000000000000" pitchFamily="50" charset="-128"/>
                <a:cs typeface="Meiryo UI" panose="020B0604030504040204" pitchFamily="50" charset="-128"/>
              </a:rPr>
              <a:t>病床規模適正化支援整備事業</a:t>
            </a:r>
          </a:p>
        </p:txBody>
      </p:sp>
      <p:sp>
        <p:nvSpPr>
          <p:cNvPr id="6" name="テキスト ボックス 5"/>
          <p:cNvSpPr txBox="1"/>
          <p:nvPr/>
        </p:nvSpPr>
        <p:spPr>
          <a:xfrm>
            <a:off x="-36512" y="490624"/>
            <a:ext cx="7848872" cy="400110"/>
          </a:xfrm>
          <a:prstGeom prst="rect">
            <a:avLst/>
          </a:prstGeom>
          <a:noFill/>
        </p:spPr>
        <p:txBody>
          <a:bodyPr wrap="square" rtlCol="0">
            <a:spAutoFit/>
          </a:bodyPr>
          <a:lstStyle/>
          <a:p>
            <a:r>
              <a:rPr lang="ja-JP" altLang="en-US" sz="2000" b="1" u="sng" dirty="0">
                <a:latin typeface="游ゴシック" panose="020B0400000000000000" pitchFamily="50" charset="-128"/>
                <a:ea typeface="游ゴシック" panose="020B0400000000000000" pitchFamily="50" charset="-128"/>
              </a:rPr>
              <a:t>５</a:t>
            </a:r>
            <a:r>
              <a:rPr kumimoji="1" lang="ja-JP" altLang="en-US" sz="2000" b="1" u="sng" dirty="0">
                <a:latin typeface="游ゴシック" panose="020B0400000000000000" pitchFamily="50" charset="-128"/>
                <a:ea typeface="游ゴシック" panose="020B0400000000000000" pitchFamily="50" charset="-128"/>
              </a:rPr>
              <a:t> 補助金交付申請の流れ</a:t>
            </a:r>
          </a:p>
        </p:txBody>
      </p:sp>
      <p:sp>
        <p:nvSpPr>
          <p:cNvPr id="35" name="テキスト ボックス 34"/>
          <p:cNvSpPr txBox="1"/>
          <p:nvPr/>
        </p:nvSpPr>
        <p:spPr>
          <a:xfrm>
            <a:off x="87248" y="949960"/>
            <a:ext cx="8877240" cy="923330"/>
          </a:xfrm>
          <a:prstGeom prst="rect">
            <a:avLst/>
          </a:prstGeom>
          <a:noFill/>
          <a:ln>
            <a:solidFill>
              <a:schemeClr val="tx1"/>
            </a:solidFill>
          </a:ln>
        </p:spPr>
        <p:txBody>
          <a:bodyPr wrap="square" rtlCol="0">
            <a:spAutoFit/>
          </a:bodyPr>
          <a:lstStyle/>
          <a:p>
            <a:r>
              <a:rPr lang="ja-JP" altLang="en-US" dirty="0">
                <a:latin typeface="游ゴシック" panose="020B0400000000000000" pitchFamily="50" charset="-128"/>
                <a:ea typeface="游ゴシック" panose="020B0400000000000000" pitchFamily="50" charset="-128"/>
              </a:rPr>
              <a:t>（１） 事前協議書の提出</a:t>
            </a:r>
            <a:endParaRPr lang="en-US" altLang="ja-JP" dirty="0">
              <a:latin typeface="游ゴシック" panose="020B0400000000000000" pitchFamily="50" charset="-128"/>
              <a:ea typeface="游ゴシック" panose="020B0400000000000000" pitchFamily="50" charset="-128"/>
            </a:endParaRPr>
          </a:p>
          <a:p>
            <a:r>
              <a:rPr lang="ja-JP" altLang="en-US" dirty="0">
                <a:latin typeface="游ゴシック" panose="020B0400000000000000" pitchFamily="50" charset="-128"/>
                <a:ea typeface="游ゴシック" panose="020B0400000000000000" pitchFamily="50" charset="-128"/>
              </a:rPr>
              <a:t>　</a:t>
            </a:r>
            <a:r>
              <a:rPr lang="ja-JP" altLang="ja-JP" dirty="0">
                <a:latin typeface="游ゴシック" panose="020B0400000000000000" pitchFamily="50" charset="-128"/>
                <a:ea typeface="游ゴシック" panose="020B0400000000000000" pitchFamily="50" charset="-128"/>
              </a:rPr>
              <a:t>「</a:t>
            </a:r>
            <a:r>
              <a:rPr lang="ja-JP" altLang="en-US" dirty="0">
                <a:latin typeface="游ゴシック" panose="020B0400000000000000" pitchFamily="50" charset="-128"/>
                <a:ea typeface="游ゴシック" panose="020B0400000000000000" pitchFamily="50" charset="-128"/>
              </a:rPr>
              <a:t>保健医療部</a:t>
            </a:r>
            <a:r>
              <a:rPr lang="ja-JP" altLang="ja-JP" dirty="0">
                <a:latin typeface="游ゴシック" panose="020B0400000000000000" pitchFamily="50" charset="-128"/>
                <a:ea typeface="游ゴシック" panose="020B0400000000000000" pitchFamily="50" charset="-128"/>
              </a:rPr>
              <a:t>補助金交付要綱」の別表に沿った事業計画書を作成のうえ、「事前協</a:t>
            </a:r>
            <a:endParaRPr lang="en-US" altLang="ja-JP" dirty="0">
              <a:latin typeface="游ゴシック" panose="020B0400000000000000" pitchFamily="50" charset="-128"/>
              <a:ea typeface="游ゴシック" panose="020B0400000000000000" pitchFamily="50" charset="-128"/>
            </a:endParaRPr>
          </a:p>
          <a:p>
            <a:r>
              <a:rPr lang="ja-JP" altLang="en-US" dirty="0">
                <a:latin typeface="游ゴシック" panose="020B0400000000000000" pitchFamily="50" charset="-128"/>
                <a:ea typeface="游ゴシック" panose="020B0400000000000000" pitchFamily="50" charset="-128"/>
              </a:rPr>
              <a:t>　</a:t>
            </a:r>
            <a:r>
              <a:rPr lang="ja-JP" altLang="ja-JP" dirty="0">
                <a:latin typeface="游ゴシック" panose="020B0400000000000000" pitchFamily="50" charset="-128"/>
                <a:ea typeface="游ゴシック" panose="020B0400000000000000" pitchFamily="50" charset="-128"/>
              </a:rPr>
              <a:t>議書」を後頁記載の「事前相談・協議窓口」に提出</a:t>
            </a:r>
          </a:p>
        </p:txBody>
      </p:sp>
      <p:sp>
        <p:nvSpPr>
          <p:cNvPr id="44" name="テキスト ボックス 43"/>
          <p:cNvSpPr txBox="1"/>
          <p:nvPr/>
        </p:nvSpPr>
        <p:spPr>
          <a:xfrm>
            <a:off x="87248" y="2181788"/>
            <a:ext cx="8877240" cy="923330"/>
          </a:xfrm>
          <a:prstGeom prst="rect">
            <a:avLst/>
          </a:prstGeom>
          <a:noFill/>
          <a:ln>
            <a:solidFill>
              <a:schemeClr val="tx1"/>
            </a:solidFill>
          </a:ln>
        </p:spPr>
        <p:txBody>
          <a:bodyPr wrap="square" rtlCol="0">
            <a:spAutoFit/>
          </a:bodyPr>
          <a:lstStyle/>
          <a:p>
            <a:endParaRPr lang="en-US" altLang="ja-JP" dirty="0">
              <a:latin typeface="游ゴシック" panose="020B0400000000000000" pitchFamily="50" charset="-128"/>
              <a:ea typeface="游ゴシック" panose="020B0400000000000000" pitchFamily="50" charset="-128"/>
            </a:endParaRPr>
          </a:p>
          <a:p>
            <a:r>
              <a:rPr lang="ja-JP" altLang="en-US" dirty="0">
                <a:latin typeface="游ゴシック" panose="020B0400000000000000" pitchFamily="50" charset="-128"/>
                <a:ea typeface="游ゴシック" panose="020B0400000000000000" pitchFamily="50" charset="-128"/>
              </a:rPr>
              <a:t>（２） 圏域地域医療構想調整会議での協議・合意</a:t>
            </a:r>
            <a:endParaRPr lang="en-US" altLang="ja-JP" dirty="0">
              <a:latin typeface="游ゴシック" panose="020B0400000000000000" pitchFamily="50" charset="-128"/>
              <a:ea typeface="游ゴシック" panose="020B0400000000000000" pitchFamily="50" charset="-128"/>
            </a:endParaRPr>
          </a:p>
          <a:p>
            <a:endParaRPr lang="en-US" altLang="ja-JP" dirty="0">
              <a:latin typeface="游ゴシック" panose="020B0400000000000000" pitchFamily="50" charset="-128"/>
              <a:ea typeface="游ゴシック" panose="020B0400000000000000" pitchFamily="50" charset="-128"/>
            </a:endParaRPr>
          </a:p>
        </p:txBody>
      </p:sp>
      <p:sp>
        <p:nvSpPr>
          <p:cNvPr id="45" name="テキスト ボックス 44"/>
          <p:cNvSpPr txBox="1"/>
          <p:nvPr/>
        </p:nvSpPr>
        <p:spPr>
          <a:xfrm>
            <a:off x="87248" y="3413616"/>
            <a:ext cx="8877240" cy="923330"/>
          </a:xfrm>
          <a:prstGeom prst="rect">
            <a:avLst/>
          </a:prstGeom>
          <a:noFill/>
          <a:ln>
            <a:solidFill>
              <a:schemeClr val="tx1"/>
            </a:solidFill>
          </a:ln>
        </p:spPr>
        <p:txBody>
          <a:bodyPr wrap="square" rtlCol="0">
            <a:spAutoFit/>
          </a:bodyPr>
          <a:lstStyle/>
          <a:p>
            <a:endParaRPr lang="en-US" altLang="ja-JP" dirty="0">
              <a:latin typeface="游ゴシック" panose="020B0400000000000000" pitchFamily="50" charset="-128"/>
              <a:ea typeface="游ゴシック" panose="020B0400000000000000" pitchFamily="50" charset="-128"/>
            </a:endParaRPr>
          </a:p>
          <a:p>
            <a:r>
              <a:rPr lang="ja-JP" altLang="en-US" dirty="0">
                <a:latin typeface="游ゴシック" panose="020B0400000000000000" pitchFamily="50" charset="-128"/>
                <a:ea typeface="游ゴシック" panose="020B0400000000000000" pitchFamily="50" charset="-128"/>
              </a:rPr>
              <a:t>（３） 県医療審議会（医療計画部会）での協議・合意　</a:t>
            </a:r>
            <a:r>
              <a:rPr lang="en-US" altLang="ja-JP" dirty="0">
                <a:latin typeface="游ゴシック" panose="020B0400000000000000" pitchFamily="50" charset="-128"/>
                <a:ea typeface="游ゴシック" panose="020B0400000000000000" pitchFamily="50" charset="-128"/>
              </a:rPr>
              <a:t>※</a:t>
            </a:r>
            <a:r>
              <a:rPr lang="ja-JP" altLang="en-US" dirty="0">
                <a:latin typeface="游ゴシック" panose="020B0400000000000000" pitchFamily="50" charset="-128"/>
                <a:ea typeface="游ゴシック" panose="020B0400000000000000" pitchFamily="50" charset="-128"/>
              </a:rPr>
              <a:t>年２、３回程度開催予定</a:t>
            </a:r>
            <a:endParaRPr lang="en-US" altLang="ja-JP" dirty="0">
              <a:latin typeface="游ゴシック" panose="020B0400000000000000" pitchFamily="50" charset="-128"/>
              <a:ea typeface="游ゴシック" panose="020B0400000000000000" pitchFamily="50" charset="-128"/>
            </a:endParaRPr>
          </a:p>
          <a:p>
            <a:endParaRPr lang="en-US" altLang="ja-JP" dirty="0">
              <a:latin typeface="游ゴシック" panose="020B0400000000000000" pitchFamily="50" charset="-128"/>
              <a:ea typeface="游ゴシック" panose="020B0400000000000000" pitchFamily="50" charset="-128"/>
            </a:endParaRPr>
          </a:p>
        </p:txBody>
      </p:sp>
      <p:sp>
        <p:nvSpPr>
          <p:cNvPr id="46" name="テキスト ボックス 45"/>
          <p:cNvSpPr txBox="1"/>
          <p:nvPr/>
        </p:nvSpPr>
        <p:spPr>
          <a:xfrm>
            <a:off x="87248" y="4645444"/>
            <a:ext cx="8877240" cy="923330"/>
          </a:xfrm>
          <a:prstGeom prst="rect">
            <a:avLst/>
          </a:prstGeom>
          <a:noFill/>
          <a:ln>
            <a:solidFill>
              <a:schemeClr val="tx1"/>
            </a:solidFill>
          </a:ln>
        </p:spPr>
        <p:txBody>
          <a:bodyPr wrap="square" rtlCol="0">
            <a:spAutoFit/>
          </a:bodyPr>
          <a:lstStyle/>
          <a:p>
            <a:r>
              <a:rPr lang="ja-JP" altLang="en-US" dirty="0">
                <a:latin typeface="游ゴシック" panose="020B0400000000000000" pitchFamily="50" charset="-128"/>
                <a:ea typeface="游ゴシック" panose="020B0400000000000000" pitchFamily="50" charset="-128"/>
              </a:rPr>
              <a:t>（４） 補助金交付申請</a:t>
            </a:r>
            <a:endParaRPr lang="en-US" altLang="ja-JP" dirty="0">
              <a:latin typeface="游ゴシック" panose="020B0400000000000000" pitchFamily="50" charset="-128"/>
              <a:ea typeface="游ゴシック" panose="020B0400000000000000" pitchFamily="50" charset="-128"/>
            </a:endParaRPr>
          </a:p>
          <a:p>
            <a:r>
              <a:rPr lang="en-US" altLang="ja-JP" dirty="0">
                <a:latin typeface="游ゴシック" panose="020B0400000000000000" pitchFamily="50" charset="-128"/>
                <a:ea typeface="游ゴシック" panose="020B0400000000000000" pitchFamily="50" charset="-128"/>
              </a:rPr>
              <a:t>  </a:t>
            </a:r>
            <a:r>
              <a:rPr lang="ja-JP" altLang="ja-JP" dirty="0">
                <a:latin typeface="游ゴシック" panose="020B0400000000000000" pitchFamily="50" charset="-128"/>
                <a:ea typeface="游ゴシック" panose="020B0400000000000000" pitchFamily="50" charset="-128"/>
              </a:rPr>
              <a:t>「</a:t>
            </a:r>
            <a:r>
              <a:rPr lang="ja-JP" altLang="en-US" dirty="0">
                <a:latin typeface="游ゴシック" panose="020B0400000000000000" pitchFamily="50" charset="-128"/>
                <a:ea typeface="游ゴシック" panose="020B0400000000000000" pitchFamily="50" charset="-128"/>
              </a:rPr>
              <a:t>保健医療部</a:t>
            </a:r>
            <a:r>
              <a:rPr lang="ja-JP" altLang="ja-JP" dirty="0">
                <a:latin typeface="游ゴシック" panose="020B0400000000000000" pitchFamily="50" charset="-128"/>
                <a:ea typeface="游ゴシック" panose="020B0400000000000000" pitchFamily="50" charset="-128"/>
              </a:rPr>
              <a:t>補助金交付要綱」の別表に沿った</a:t>
            </a:r>
            <a:r>
              <a:rPr lang="ja-JP" altLang="en-US" dirty="0">
                <a:latin typeface="游ゴシック" panose="020B0400000000000000" pitchFamily="50" charset="-128"/>
                <a:ea typeface="游ゴシック" panose="020B0400000000000000" pitchFamily="50" charset="-128"/>
              </a:rPr>
              <a:t>様式等を作成のうえ、県医務課宛に</a:t>
            </a:r>
            <a:endParaRPr lang="en-US" altLang="ja-JP" dirty="0">
              <a:latin typeface="游ゴシック" panose="020B0400000000000000" pitchFamily="50" charset="-128"/>
              <a:ea typeface="游ゴシック" panose="020B0400000000000000" pitchFamily="50" charset="-128"/>
            </a:endParaRPr>
          </a:p>
          <a:p>
            <a:r>
              <a:rPr lang="ja-JP" altLang="en-US" dirty="0">
                <a:latin typeface="游ゴシック" panose="020B0400000000000000" pitchFamily="50" charset="-128"/>
                <a:ea typeface="游ゴシック" panose="020B0400000000000000" pitchFamily="50" charset="-128"/>
              </a:rPr>
              <a:t>　交付申請書等を提出</a:t>
            </a:r>
            <a:r>
              <a:rPr lang="ja-JP" altLang="en-US" dirty="0">
                <a:solidFill>
                  <a:srgbClr val="FF0000"/>
                </a:solidFill>
                <a:latin typeface="游ゴシック" panose="020B0400000000000000" pitchFamily="50" charset="-128"/>
                <a:ea typeface="游ゴシック" panose="020B0400000000000000" pitchFamily="50" charset="-128"/>
              </a:rPr>
              <a:t>（令和</a:t>
            </a:r>
            <a:r>
              <a:rPr lang="en-US" altLang="ja-JP" dirty="0">
                <a:solidFill>
                  <a:srgbClr val="FF0000"/>
                </a:solidFill>
                <a:latin typeface="游ゴシック" panose="020B0400000000000000" pitchFamily="50" charset="-128"/>
                <a:ea typeface="游ゴシック" panose="020B0400000000000000" pitchFamily="50" charset="-128"/>
              </a:rPr>
              <a:t>5</a:t>
            </a:r>
            <a:r>
              <a:rPr lang="ja-JP" altLang="en-US" dirty="0">
                <a:solidFill>
                  <a:srgbClr val="FF0000"/>
                </a:solidFill>
                <a:latin typeface="游ゴシック" panose="020B0400000000000000" pitchFamily="50" charset="-128"/>
                <a:ea typeface="游ゴシック" panose="020B0400000000000000" pitchFamily="50" charset="-128"/>
              </a:rPr>
              <a:t>年</a:t>
            </a:r>
            <a:r>
              <a:rPr lang="en-US" altLang="ja-JP" dirty="0">
                <a:solidFill>
                  <a:srgbClr val="FF0000"/>
                </a:solidFill>
                <a:latin typeface="游ゴシック" panose="020B0400000000000000" pitchFamily="50" charset="-128"/>
                <a:ea typeface="游ゴシック" panose="020B0400000000000000" pitchFamily="50" charset="-128"/>
              </a:rPr>
              <a:t>12</a:t>
            </a:r>
            <a:r>
              <a:rPr lang="ja-JP" altLang="en-US" dirty="0">
                <a:solidFill>
                  <a:srgbClr val="FF0000"/>
                </a:solidFill>
                <a:latin typeface="游ゴシック" panose="020B0400000000000000" pitchFamily="50" charset="-128"/>
                <a:ea typeface="游ゴシック" panose="020B0400000000000000" pitchFamily="50" charset="-128"/>
              </a:rPr>
              <a:t>月</a:t>
            </a:r>
            <a:r>
              <a:rPr lang="en-US" altLang="ja-JP" dirty="0">
                <a:solidFill>
                  <a:srgbClr val="FF0000"/>
                </a:solidFill>
                <a:latin typeface="游ゴシック" panose="020B0400000000000000" pitchFamily="50" charset="-128"/>
                <a:ea typeface="游ゴシック" panose="020B0400000000000000" pitchFamily="50" charset="-128"/>
              </a:rPr>
              <a:t>15</a:t>
            </a:r>
            <a:r>
              <a:rPr lang="ja-JP" altLang="en-US" dirty="0">
                <a:solidFill>
                  <a:srgbClr val="FF0000"/>
                </a:solidFill>
                <a:latin typeface="游ゴシック" panose="020B0400000000000000" pitchFamily="50" charset="-128"/>
                <a:ea typeface="游ゴシック" panose="020B0400000000000000" pitchFamily="50" charset="-128"/>
              </a:rPr>
              <a:t>日まで）</a:t>
            </a:r>
            <a:endParaRPr lang="en-US" altLang="ja-JP" dirty="0">
              <a:solidFill>
                <a:srgbClr val="FF0000"/>
              </a:solidFill>
              <a:latin typeface="游ゴシック" panose="020B0400000000000000" pitchFamily="50" charset="-128"/>
              <a:ea typeface="游ゴシック" panose="020B0400000000000000" pitchFamily="50" charset="-128"/>
            </a:endParaRPr>
          </a:p>
        </p:txBody>
      </p:sp>
      <p:sp>
        <p:nvSpPr>
          <p:cNvPr id="47" name="テキスト ボックス 46"/>
          <p:cNvSpPr txBox="1"/>
          <p:nvPr/>
        </p:nvSpPr>
        <p:spPr>
          <a:xfrm>
            <a:off x="87248" y="5877272"/>
            <a:ext cx="8877240" cy="923330"/>
          </a:xfrm>
          <a:prstGeom prst="rect">
            <a:avLst/>
          </a:prstGeom>
          <a:noFill/>
          <a:ln>
            <a:solidFill>
              <a:schemeClr val="tx1"/>
            </a:solidFill>
          </a:ln>
        </p:spPr>
        <p:txBody>
          <a:bodyPr wrap="square" rtlCol="0">
            <a:spAutoFit/>
          </a:bodyPr>
          <a:lstStyle/>
          <a:p>
            <a:endParaRPr lang="en-US" altLang="ja-JP" dirty="0">
              <a:latin typeface="游ゴシック" panose="020B0400000000000000" pitchFamily="50" charset="-128"/>
              <a:ea typeface="游ゴシック" panose="020B0400000000000000" pitchFamily="50" charset="-128"/>
            </a:endParaRPr>
          </a:p>
          <a:p>
            <a:r>
              <a:rPr lang="ja-JP" altLang="en-US" dirty="0">
                <a:latin typeface="游ゴシック" panose="020B0400000000000000" pitchFamily="50" charset="-128"/>
                <a:ea typeface="游ゴシック" panose="020B0400000000000000" pitchFamily="50" charset="-128"/>
              </a:rPr>
              <a:t>（５） 補助金交付決定</a:t>
            </a:r>
            <a:endParaRPr lang="en-US" altLang="ja-JP" dirty="0">
              <a:latin typeface="游ゴシック" panose="020B0400000000000000" pitchFamily="50" charset="-128"/>
              <a:ea typeface="游ゴシック" panose="020B0400000000000000" pitchFamily="50" charset="-128"/>
            </a:endParaRPr>
          </a:p>
          <a:p>
            <a:r>
              <a:rPr lang="en-US" altLang="ja-JP" dirty="0">
                <a:latin typeface="游ゴシック" panose="020B0400000000000000" pitchFamily="50" charset="-128"/>
                <a:ea typeface="游ゴシック" panose="020B0400000000000000" pitchFamily="50" charset="-128"/>
              </a:rPr>
              <a:t>  </a:t>
            </a:r>
          </a:p>
        </p:txBody>
      </p:sp>
      <p:sp>
        <p:nvSpPr>
          <p:cNvPr id="2" name="下矢印 1"/>
          <p:cNvSpPr/>
          <p:nvPr/>
        </p:nvSpPr>
        <p:spPr>
          <a:xfrm>
            <a:off x="4165828" y="1887804"/>
            <a:ext cx="720080" cy="308498"/>
          </a:xfrm>
          <a:prstGeom prst="down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8" name="下矢印 47"/>
          <p:cNvSpPr/>
          <p:nvPr/>
        </p:nvSpPr>
        <p:spPr>
          <a:xfrm>
            <a:off x="4165828" y="3114794"/>
            <a:ext cx="720080" cy="308498"/>
          </a:xfrm>
          <a:prstGeom prst="down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9" name="下矢印 48"/>
          <p:cNvSpPr/>
          <p:nvPr/>
        </p:nvSpPr>
        <p:spPr>
          <a:xfrm>
            <a:off x="4165828" y="4357024"/>
            <a:ext cx="720080" cy="308498"/>
          </a:xfrm>
          <a:prstGeom prst="down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0" name="下矢印 49"/>
          <p:cNvSpPr/>
          <p:nvPr/>
        </p:nvSpPr>
        <p:spPr>
          <a:xfrm>
            <a:off x="4165828" y="5584014"/>
            <a:ext cx="720080" cy="308498"/>
          </a:xfrm>
          <a:prstGeom prst="down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5566051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6" name="表 35"/>
          <p:cNvGraphicFramePr>
            <a:graphicFrameLocks noGrp="1"/>
          </p:cNvGraphicFramePr>
          <p:nvPr>
            <p:extLst>
              <p:ext uri="{D42A27DB-BD31-4B8C-83A1-F6EECF244321}">
                <p14:modId xmlns:p14="http://schemas.microsoft.com/office/powerpoint/2010/main" val="1500528089"/>
              </p:ext>
            </p:extLst>
          </p:nvPr>
        </p:nvGraphicFramePr>
        <p:xfrm>
          <a:off x="42983" y="851227"/>
          <a:ext cx="9036495" cy="5191990"/>
        </p:xfrm>
        <a:graphic>
          <a:graphicData uri="http://schemas.openxmlformats.org/drawingml/2006/table">
            <a:tbl>
              <a:tblPr firstRow="1" bandRow="1">
                <a:tableStyleId>{5C22544A-7EE6-4342-B048-85BDC9FD1C3A}</a:tableStyleId>
              </a:tblPr>
              <a:tblGrid>
                <a:gridCol w="695115">
                  <a:extLst>
                    <a:ext uri="{9D8B030D-6E8A-4147-A177-3AD203B41FA5}">
                      <a16:colId xmlns:a16="http://schemas.microsoft.com/office/drawing/2014/main" val="20000"/>
                    </a:ext>
                  </a:extLst>
                </a:gridCol>
                <a:gridCol w="695115">
                  <a:extLst>
                    <a:ext uri="{9D8B030D-6E8A-4147-A177-3AD203B41FA5}">
                      <a16:colId xmlns:a16="http://schemas.microsoft.com/office/drawing/2014/main" val="20001"/>
                    </a:ext>
                  </a:extLst>
                </a:gridCol>
                <a:gridCol w="695115">
                  <a:extLst>
                    <a:ext uri="{9D8B030D-6E8A-4147-A177-3AD203B41FA5}">
                      <a16:colId xmlns:a16="http://schemas.microsoft.com/office/drawing/2014/main" val="20002"/>
                    </a:ext>
                  </a:extLst>
                </a:gridCol>
                <a:gridCol w="695115">
                  <a:extLst>
                    <a:ext uri="{9D8B030D-6E8A-4147-A177-3AD203B41FA5}">
                      <a16:colId xmlns:a16="http://schemas.microsoft.com/office/drawing/2014/main" val="20003"/>
                    </a:ext>
                  </a:extLst>
                </a:gridCol>
                <a:gridCol w="695115">
                  <a:extLst>
                    <a:ext uri="{9D8B030D-6E8A-4147-A177-3AD203B41FA5}">
                      <a16:colId xmlns:a16="http://schemas.microsoft.com/office/drawing/2014/main" val="20004"/>
                    </a:ext>
                  </a:extLst>
                </a:gridCol>
                <a:gridCol w="695115">
                  <a:extLst>
                    <a:ext uri="{9D8B030D-6E8A-4147-A177-3AD203B41FA5}">
                      <a16:colId xmlns:a16="http://schemas.microsoft.com/office/drawing/2014/main" val="20005"/>
                    </a:ext>
                  </a:extLst>
                </a:gridCol>
                <a:gridCol w="695115">
                  <a:extLst>
                    <a:ext uri="{9D8B030D-6E8A-4147-A177-3AD203B41FA5}">
                      <a16:colId xmlns:a16="http://schemas.microsoft.com/office/drawing/2014/main" val="20006"/>
                    </a:ext>
                  </a:extLst>
                </a:gridCol>
                <a:gridCol w="695115">
                  <a:extLst>
                    <a:ext uri="{9D8B030D-6E8A-4147-A177-3AD203B41FA5}">
                      <a16:colId xmlns:a16="http://schemas.microsoft.com/office/drawing/2014/main" val="20007"/>
                    </a:ext>
                  </a:extLst>
                </a:gridCol>
                <a:gridCol w="695115">
                  <a:extLst>
                    <a:ext uri="{9D8B030D-6E8A-4147-A177-3AD203B41FA5}">
                      <a16:colId xmlns:a16="http://schemas.microsoft.com/office/drawing/2014/main" val="20008"/>
                    </a:ext>
                  </a:extLst>
                </a:gridCol>
                <a:gridCol w="695115">
                  <a:extLst>
                    <a:ext uri="{9D8B030D-6E8A-4147-A177-3AD203B41FA5}">
                      <a16:colId xmlns:a16="http://schemas.microsoft.com/office/drawing/2014/main" val="20009"/>
                    </a:ext>
                  </a:extLst>
                </a:gridCol>
                <a:gridCol w="695115">
                  <a:extLst>
                    <a:ext uri="{9D8B030D-6E8A-4147-A177-3AD203B41FA5}">
                      <a16:colId xmlns:a16="http://schemas.microsoft.com/office/drawing/2014/main" val="20010"/>
                    </a:ext>
                  </a:extLst>
                </a:gridCol>
                <a:gridCol w="695115">
                  <a:extLst>
                    <a:ext uri="{9D8B030D-6E8A-4147-A177-3AD203B41FA5}">
                      <a16:colId xmlns:a16="http://schemas.microsoft.com/office/drawing/2014/main" val="20011"/>
                    </a:ext>
                  </a:extLst>
                </a:gridCol>
                <a:gridCol w="695115">
                  <a:extLst>
                    <a:ext uri="{9D8B030D-6E8A-4147-A177-3AD203B41FA5}">
                      <a16:colId xmlns:a16="http://schemas.microsoft.com/office/drawing/2014/main" val="20012"/>
                    </a:ext>
                  </a:extLst>
                </a:gridCol>
              </a:tblGrid>
              <a:tr h="668820">
                <a:tc>
                  <a:txBody>
                    <a:bodyPr/>
                    <a:lstStyle/>
                    <a:p>
                      <a:pPr algn="ctr"/>
                      <a:endParaRPr kumimoji="1" lang="ja-JP" altLang="en-US" sz="1900" dirty="0">
                        <a:latin typeface="游ゴシック" panose="020B0400000000000000" pitchFamily="50" charset="-128"/>
                        <a:ea typeface="游ゴシック" panose="020B0400000000000000" pitchFamily="50" charset="-128"/>
                      </a:endParaRPr>
                    </a:p>
                  </a:txBody>
                  <a:tcPr anchor="ctr"/>
                </a:tc>
                <a:tc>
                  <a:txBody>
                    <a:bodyPr/>
                    <a:lstStyle/>
                    <a:p>
                      <a:pPr algn="ctr"/>
                      <a:r>
                        <a:rPr kumimoji="1" lang="ja-JP" altLang="en-US" sz="1900" dirty="0">
                          <a:latin typeface="游ゴシック" panose="020B0400000000000000" pitchFamily="50" charset="-128"/>
                          <a:ea typeface="游ゴシック" panose="020B0400000000000000" pitchFamily="50" charset="-128"/>
                        </a:rPr>
                        <a:t>４月</a:t>
                      </a:r>
                    </a:p>
                  </a:txBody>
                  <a:tcPr anchor="ctr"/>
                </a:tc>
                <a:tc>
                  <a:txBody>
                    <a:bodyPr/>
                    <a:lstStyle/>
                    <a:p>
                      <a:pPr algn="ctr"/>
                      <a:r>
                        <a:rPr kumimoji="1" lang="ja-JP" altLang="en-US" sz="1900" dirty="0">
                          <a:latin typeface="游ゴシック" panose="020B0400000000000000" pitchFamily="50" charset="-128"/>
                          <a:ea typeface="游ゴシック" panose="020B0400000000000000" pitchFamily="50" charset="-128"/>
                        </a:rPr>
                        <a:t>５月</a:t>
                      </a:r>
                    </a:p>
                  </a:txBody>
                  <a:tcPr anchor="ctr"/>
                </a:tc>
                <a:tc>
                  <a:txBody>
                    <a:bodyPr/>
                    <a:lstStyle/>
                    <a:p>
                      <a:pPr algn="ctr"/>
                      <a:r>
                        <a:rPr kumimoji="1" lang="ja-JP" altLang="en-US" sz="1900" dirty="0">
                          <a:latin typeface="游ゴシック" panose="020B0400000000000000" pitchFamily="50" charset="-128"/>
                          <a:ea typeface="游ゴシック" panose="020B0400000000000000" pitchFamily="50" charset="-128"/>
                        </a:rPr>
                        <a:t>６月</a:t>
                      </a:r>
                    </a:p>
                  </a:txBody>
                  <a:tcPr anchor="ctr"/>
                </a:tc>
                <a:tc>
                  <a:txBody>
                    <a:bodyPr/>
                    <a:lstStyle/>
                    <a:p>
                      <a:pPr algn="ctr"/>
                      <a:r>
                        <a:rPr kumimoji="1" lang="ja-JP" altLang="en-US" sz="1900" dirty="0">
                          <a:latin typeface="游ゴシック" panose="020B0400000000000000" pitchFamily="50" charset="-128"/>
                          <a:ea typeface="游ゴシック" panose="020B0400000000000000" pitchFamily="50" charset="-128"/>
                        </a:rPr>
                        <a:t>７月</a:t>
                      </a:r>
                    </a:p>
                  </a:txBody>
                  <a:tcPr anchor="ctr"/>
                </a:tc>
                <a:tc>
                  <a:txBody>
                    <a:bodyPr/>
                    <a:lstStyle/>
                    <a:p>
                      <a:pPr algn="ctr"/>
                      <a:r>
                        <a:rPr kumimoji="1" lang="ja-JP" altLang="en-US" sz="1900" dirty="0">
                          <a:latin typeface="游ゴシック" panose="020B0400000000000000" pitchFamily="50" charset="-128"/>
                          <a:ea typeface="游ゴシック" panose="020B0400000000000000" pitchFamily="50" charset="-128"/>
                        </a:rPr>
                        <a:t>８月</a:t>
                      </a:r>
                    </a:p>
                  </a:txBody>
                  <a:tcPr anchor="ctr"/>
                </a:tc>
                <a:tc>
                  <a:txBody>
                    <a:bodyPr/>
                    <a:lstStyle/>
                    <a:p>
                      <a:pPr algn="ctr"/>
                      <a:r>
                        <a:rPr kumimoji="1" lang="ja-JP" altLang="en-US" sz="1900" dirty="0">
                          <a:latin typeface="游ゴシック" panose="020B0400000000000000" pitchFamily="50" charset="-128"/>
                          <a:ea typeface="游ゴシック" panose="020B0400000000000000" pitchFamily="50" charset="-128"/>
                        </a:rPr>
                        <a:t>９月</a:t>
                      </a:r>
                    </a:p>
                  </a:txBody>
                  <a:tcPr anchor="ctr"/>
                </a:tc>
                <a:tc>
                  <a:txBody>
                    <a:bodyPr/>
                    <a:lstStyle/>
                    <a:p>
                      <a:pPr algn="ctr"/>
                      <a:r>
                        <a:rPr kumimoji="1" lang="en-US" altLang="ja-JP" sz="1900" dirty="0">
                          <a:latin typeface="游ゴシック" panose="020B0400000000000000" pitchFamily="50" charset="-128"/>
                          <a:ea typeface="游ゴシック" panose="020B0400000000000000" pitchFamily="50" charset="-128"/>
                        </a:rPr>
                        <a:t>10</a:t>
                      </a:r>
                      <a:r>
                        <a:rPr kumimoji="1" lang="ja-JP" altLang="en-US" sz="1900" dirty="0">
                          <a:latin typeface="游ゴシック" panose="020B0400000000000000" pitchFamily="50" charset="-128"/>
                          <a:ea typeface="游ゴシック" panose="020B0400000000000000" pitchFamily="50" charset="-128"/>
                        </a:rPr>
                        <a:t>月</a:t>
                      </a:r>
                    </a:p>
                  </a:txBody>
                  <a:tcPr anchor="ctr"/>
                </a:tc>
                <a:tc>
                  <a:txBody>
                    <a:bodyPr/>
                    <a:lstStyle/>
                    <a:p>
                      <a:pPr algn="ctr"/>
                      <a:r>
                        <a:rPr kumimoji="1" lang="en-US" altLang="ja-JP" sz="1900" dirty="0">
                          <a:latin typeface="游ゴシック" panose="020B0400000000000000" pitchFamily="50" charset="-128"/>
                          <a:ea typeface="游ゴシック" panose="020B0400000000000000" pitchFamily="50" charset="-128"/>
                        </a:rPr>
                        <a:t>11</a:t>
                      </a:r>
                      <a:r>
                        <a:rPr kumimoji="1" lang="ja-JP" altLang="en-US" sz="1900" dirty="0">
                          <a:latin typeface="游ゴシック" panose="020B0400000000000000" pitchFamily="50" charset="-128"/>
                          <a:ea typeface="游ゴシック" panose="020B0400000000000000" pitchFamily="50" charset="-128"/>
                        </a:rPr>
                        <a:t>月</a:t>
                      </a:r>
                    </a:p>
                  </a:txBody>
                  <a:tcPr anchor="ctr"/>
                </a:tc>
                <a:tc>
                  <a:txBody>
                    <a:bodyPr/>
                    <a:lstStyle/>
                    <a:p>
                      <a:pPr algn="ctr"/>
                      <a:r>
                        <a:rPr kumimoji="1" lang="en-US" altLang="ja-JP" sz="1900" dirty="0">
                          <a:latin typeface="游ゴシック" panose="020B0400000000000000" pitchFamily="50" charset="-128"/>
                          <a:ea typeface="游ゴシック" panose="020B0400000000000000" pitchFamily="50" charset="-128"/>
                        </a:rPr>
                        <a:t>12</a:t>
                      </a:r>
                      <a:r>
                        <a:rPr kumimoji="1" lang="ja-JP" altLang="en-US" sz="1900" dirty="0">
                          <a:latin typeface="游ゴシック" panose="020B0400000000000000" pitchFamily="50" charset="-128"/>
                          <a:ea typeface="游ゴシック" panose="020B0400000000000000" pitchFamily="50" charset="-128"/>
                        </a:rPr>
                        <a:t>月</a:t>
                      </a:r>
                    </a:p>
                  </a:txBody>
                  <a:tcPr anchor="ctr"/>
                </a:tc>
                <a:tc>
                  <a:txBody>
                    <a:bodyPr/>
                    <a:lstStyle/>
                    <a:p>
                      <a:pPr algn="ctr"/>
                      <a:r>
                        <a:rPr kumimoji="1" lang="ja-JP" altLang="en-US" sz="1900" dirty="0">
                          <a:latin typeface="游ゴシック" panose="020B0400000000000000" pitchFamily="50" charset="-128"/>
                          <a:ea typeface="游ゴシック" panose="020B0400000000000000" pitchFamily="50" charset="-128"/>
                        </a:rPr>
                        <a:t>１月</a:t>
                      </a:r>
                    </a:p>
                  </a:txBody>
                  <a:tcPr anchor="ctr"/>
                </a:tc>
                <a:tc>
                  <a:txBody>
                    <a:bodyPr/>
                    <a:lstStyle/>
                    <a:p>
                      <a:pPr algn="ctr"/>
                      <a:r>
                        <a:rPr kumimoji="1" lang="ja-JP" altLang="en-US" sz="1900" dirty="0">
                          <a:latin typeface="游ゴシック" panose="020B0400000000000000" pitchFamily="50" charset="-128"/>
                          <a:ea typeface="游ゴシック" panose="020B0400000000000000" pitchFamily="50" charset="-128"/>
                        </a:rPr>
                        <a:t>２月</a:t>
                      </a:r>
                    </a:p>
                  </a:txBody>
                  <a:tcPr anchor="ctr"/>
                </a:tc>
                <a:tc>
                  <a:txBody>
                    <a:bodyPr/>
                    <a:lstStyle/>
                    <a:p>
                      <a:pPr algn="ctr"/>
                      <a:r>
                        <a:rPr kumimoji="1" lang="ja-JP" altLang="en-US" sz="1900" dirty="0">
                          <a:latin typeface="游ゴシック" panose="020B0400000000000000" pitchFamily="50" charset="-128"/>
                          <a:ea typeface="游ゴシック" panose="020B0400000000000000" pitchFamily="50" charset="-128"/>
                        </a:rPr>
                        <a:t>３月</a:t>
                      </a:r>
                    </a:p>
                  </a:txBody>
                  <a:tcPr anchor="ctr"/>
                </a:tc>
                <a:extLst>
                  <a:ext uri="{0D108BD9-81ED-4DB2-BD59-A6C34878D82A}">
                    <a16:rowId xmlns:a16="http://schemas.microsoft.com/office/drawing/2014/main" val="10000"/>
                  </a:ext>
                </a:extLst>
              </a:tr>
              <a:tr h="2113510">
                <a:tc>
                  <a:txBody>
                    <a:bodyPr/>
                    <a:lstStyle/>
                    <a:p>
                      <a:pPr algn="ctr"/>
                      <a:r>
                        <a:rPr kumimoji="1" lang="ja-JP" altLang="en-US" sz="1900" dirty="0">
                          <a:latin typeface="游ゴシック" panose="020B0400000000000000" pitchFamily="50" charset="-128"/>
                          <a:ea typeface="游ゴシック" panose="020B0400000000000000" pitchFamily="50" charset="-128"/>
                        </a:rPr>
                        <a:t>申</a:t>
                      </a:r>
                      <a:endParaRPr kumimoji="1" lang="en-US" altLang="ja-JP" sz="1900" dirty="0">
                        <a:latin typeface="游ゴシック" panose="020B0400000000000000" pitchFamily="50" charset="-128"/>
                        <a:ea typeface="游ゴシック" panose="020B0400000000000000" pitchFamily="50" charset="-128"/>
                      </a:endParaRPr>
                    </a:p>
                    <a:p>
                      <a:pPr algn="ctr"/>
                      <a:r>
                        <a:rPr kumimoji="1" lang="ja-JP" altLang="en-US" sz="1900" dirty="0">
                          <a:latin typeface="游ゴシック" panose="020B0400000000000000" pitchFamily="50" charset="-128"/>
                          <a:ea typeface="游ゴシック" panose="020B0400000000000000" pitchFamily="50" charset="-128"/>
                        </a:rPr>
                        <a:t>請</a:t>
                      </a:r>
                      <a:endParaRPr kumimoji="1" lang="en-US" altLang="ja-JP" sz="1900" dirty="0">
                        <a:latin typeface="游ゴシック" panose="020B0400000000000000" pitchFamily="50" charset="-128"/>
                        <a:ea typeface="游ゴシック" panose="020B0400000000000000" pitchFamily="50" charset="-128"/>
                      </a:endParaRPr>
                    </a:p>
                    <a:p>
                      <a:pPr algn="ctr"/>
                      <a:r>
                        <a:rPr kumimoji="1" lang="ja-JP" altLang="en-US" sz="1900" dirty="0">
                          <a:latin typeface="游ゴシック" panose="020B0400000000000000" pitchFamily="50" charset="-128"/>
                          <a:ea typeface="游ゴシック" panose="020B0400000000000000" pitchFamily="50" charset="-128"/>
                        </a:rPr>
                        <a:t>募</a:t>
                      </a:r>
                      <a:endParaRPr kumimoji="1" lang="en-US" altLang="ja-JP" sz="1900" dirty="0">
                        <a:latin typeface="游ゴシック" panose="020B0400000000000000" pitchFamily="50" charset="-128"/>
                        <a:ea typeface="游ゴシック" panose="020B0400000000000000" pitchFamily="50" charset="-128"/>
                      </a:endParaRPr>
                    </a:p>
                    <a:p>
                      <a:pPr algn="ctr"/>
                      <a:r>
                        <a:rPr kumimoji="1" lang="ja-JP" altLang="en-US" sz="1900" dirty="0">
                          <a:latin typeface="游ゴシック" panose="020B0400000000000000" pitchFamily="50" charset="-128"/>
                          <a:ea typeface="游ゴシック" panose="020B0400000000000000" pitchFamily="50" charset="-128"/>
                        </a:rPr>
                        <a:t>集</a:t>
                      </a:r>
                      <a:endParaRPr kumimoji="1" lang="en-US" altLang="ja-JP" sz="1900" dirty="0">
                        <a:latin typeface="游ゴシック" panose="020B0400000000000000" pitchFamily="50" charset="-128"/>
                        <a:ea typeface="游ゴシック" panose="020B0400000000000000" pitchFamily="50" charset="-128"/>
                      </a:endParaRPr>
                    </a:p>
                    <a:p>
                      <a:pPr algn="ctr"/>
                      <a:r>
                        <a:rPr kumimoji="1" lang="ja-JP" altLang="en-US" sz="1900" dirty="0">
                          <a:latin typeface="游ゴシック" panose="020B0400000000000000" pitchFamily="50" charset="-128"/>
                          <a:ea typeface="游ゴシック" panose="020B0400000000000000" pitchFamily="50" charset="-128"/>
                        </a:rPr>
                        <a:t>期</a:t>
                      </a:r>
                      <a:endParaRPr kumimoji="1" lang="en-US" altLang="ja-JP" sz="1900" dirty="0">
                        <a:latin typeface="游ゴシック" panose="020B0400000000000000" pitchFamily="50" charset="-128"/>
                        <a:ea typeface="游ゴシック" panose="020B0400000000000000" pitchFamily="50" charset="-128"/>
                      </a:endParaRPr>
                    </a:p>
                    <a:p>
                      <a:pPr algn="ctr"/>
                      <a:r>
                        <a:rPr kumimoji="1" lang="ja-JP" altLang="en-US" sz="1900" dirty="0">
                          <a:latin typeface="游ゴシック" panose="020B0400000000000000" pitchFamily="50" charset="-128"/>
                          <a:ea typeface="游ゴシック" panose="020B0400000000000000" pitchFamily="50" charset="-128"/>
                        </a:rPr>
                        <a:t>間</a:t>
                      </a:r>
                      <a:endParaRPr kumimoji="1" lang="en-US" altLang="ja-JP" sz="1900" dirty="0">
                        <a:latin typeface="游ゴシック" panose="020B0400000000000000" pitchFamily="50" charset="-128"/>
                        <a:ea typeface="游ゴシック" panose="020B0400000000000000" pitchFamily="50" charset="-128"/>
                      </a:endParaRPr>
                    </a:p>
                  </a:txBody>
                  <a:tcPr anchor="ctr"/>
                </a:tc>
                <a:tc>
                  <a:txBody>
                    <a:bodyPr/>
                    <a:lstStyle/>
                    <a:p>
                      <a:endParaRPr kumimoji="1" lang="ja-JP" altLang="en-US" sz="1900" dirty="0">
                        <a:latin typeface="游ゴシック" panose="020B0400000000000000" pitchFamily="50" charset="-128"/>
                        <a:ea typeface="游ゴシック" panose="020B0400000000000000" pitchFamily="50" charset="-128"/>
                      </a:endParaRPr>
                    </a:p>
                  </a:txBody>
                  <a:tcPr/>
                </a:tc>
                <a:tc>
                  <a:txBody>
                    <a:bodyPr/>
                    <a:lstStyle/>
                    <a:p>
                      <a:endParaRPr kumimoji="1" lang="ja-JP" altLang="en-US" sz="1900" dirty="0">
                        <a:latin typeface="游ゴシック" panose="020B0400000000000000" pitchFamily="50" charset="-128"/>
                        <a:ea typeface="游ゴシック" panose="020B0400000000000000" pitchFamily="50" charset="-128"/>
                      </a:endParaRPr>
                    </a:p>
                  </a:txBody>
                  <a:tcPr/>
                </a:tc>
                <a:tc>
                  <a:txBody>
                    <a:bodyPr/>
                    <a:lstStyle/>
                    <a:p>
                      <a:endParaRPr kumimoji="1" lang="ja-JP" altLang="en-US" sz="1900" dirty="0">
                        <a:latin typeface="游ゴシック" panose="020B0400000000000000" pitchFamily="50" charset="-128"/>
                        <a:ea typeface="游ゴシック" panose="020B0400000000000000" pitchFamily="50" charset="-128"/>
                      </a:endParaRPr>
                    </a:p>
                  </a:txBody>
                  <a:tcPr/>
                </a:tc>
                <a:tc>
                  <a:txBody>
                    <a:bodyPr/>
                    <a:lstStyle/>
                    <a:p>
                      <a:endParaRPr kumimoji="1" lang="ja-JP" altLang="en-US" sz="1900" dirty="0">
                        <a:latin typeface="游ゴシック" panose="020B0400000000000000" pitchFamily="50" charset="-128"/>
                        <a:ea typeface="游ゴシック" panose="020B0400000000000000" pitchFamily="50" charset="-128"/>
                      </a:endParaRPr>
                    </a:p>
                  </a:txBody>
                  <a:tcPr/>
                </a:tc>
                <a:tc>
                  <a:txBody>
                    <a:bodyPr/>
                    <a:lstStyle/>
                    <a:p>
                      <a:endParaRPr kumimoji="1" lang="ja-JP" altLang="en-US" sz="1900" dirty="0">
                        <a:latin typeface="游ゴシック" panose="020B0400000000000000" pitchFamily="50" charset="-128"/>
                        <a:ea typeface="游ゴシック" panose="020B0400000000000000" pitchFamily="50" charset="-128"/>
                      </a:endParaRPr>
                    </a:p>
                  </a:txBody>
                  <a:tcPr/>
                </a:tc>
                <a:tc>
                  <a:txBody>
                    <a:bodyPr/>
                    <a:lstStyle/>
                    <a:p>
                      <a:endParaRPr kumimoji="1" lang="ja-JP" altLang="en-US" sz="1900" dirty="0">
                        <a:latin typeface="游ゴシック" panose="020B0400000000000000" pitchFamily="50" charset="-128"/>
                        <a:ea typeface="游ゴシック" panose="020B0400000000000000" pitchFamily="50" charset="-128"/>
                      </a:endParaRPr>
                    </a:p>
                  </a:txBody>
                  <a:tcPr/>
                </a:tc>
                <a:tc>
                  <a:txBody>
                    <a:bodyPr/>
                    <a:lstStyle/>
                    <a:p>
                      <a:endParaRPr kumimoji="1" lang="ja-JP" altLang="en-US" sz="1900" dirty="0">
                        <a:latin typeface="游ゴシック" panose="020B0400000000000000" pitchFamily="50" charset="-128"/>
                        <a:ea typeface="游ゴシック" panose="020B0400000000000000" pitchFamily="50" charset="-128"/>
                      </a:endParaRPr>
                    </a:p>
                  </a:txBody>
                  <a:tcPr/>
                </a:tc>
                <a:tc>
                  <a:txBody>
                    <a:bodyPr/>
                    <a:lstStyle/>
                    <a:p>
                      <a:endParaRPr kumimoji="1" lang="ja-JP" altLang="en-US" sz="1900" dirty="0">
                        <a:latin typeface="游ゴシック" panose="020B0400000000000000" pitchFamily="50" charset="-128"/>
                        <a:ea typeface="游ゴシック" panose="020B0400000000000000" pitchFamily="50" charset="-128"/>
                      </a:endParaRPr>
                    </a:p>
                  </a:txBody>
                  <a:tcPr/>
                </a:tc>
                <a:tc>
                  <a:txBody>
                    <a:bodyPr/>
                    <a:lstStyle/>
                    <a:p>
                      <a:endParaRPr kumimoji="1" lang="ja-JP" altLang="en-US" sz="1900" dirty="0">
                        <a:latin typeface="游ゴシック" panose="020B0400000000000000" pitchFamily="50" charset="-128"/>
                        <a:ea typeface="游ゴシック" panose="020B0400000000000000" pitchFamily="50" charset="-128"/>
                      </a:endParaRPr>
                    </a:p>
                  </a:txBody>
                  <a:tcPr/>
                </a:tc>
                <a:tc>
                  <a:txBody>
                    <a:bodyPr/>
                    <a:lstStyle/>
                    <a:p>
                      <a:endParaRPr kumimoji="1" lang="ja-JP" altLang="en-US" sz="1900" dirty="0">
                        <a:latin typeface="游ゴシック" panose="020B0400000000000000" pitchFamily="50" charset="-128"/>
                        <a:ea typeface="游ゴシック" panose="020B0400000000000000" pitchFamily="50" charset="-128"/>
                      </a:endParaRPr>
                    </a:p>
                  </a:txBody>
                  <a:tcPr/>
                </a:tc>
                <a:tc>
                  <a:txBody>
                    <a:bodyPr/>
                    <a:lstStyle/>
                    <a:p>
                      <a:endParaRPr kumimoji="1" lang="ja-JP" altLang="en-US" sz="1900" dirty="0">
                        <a:latin typeface="游ゴシック" panose="020B0400000000000000" pitchFamily="50" charset="-128"/>
                        <a:ea typeface="游ゴシック" panose="020B0400000000000000" pitchFamily="50" charset="-128"/>
                      </a:endParaRPr>
                    </a:p>
                  </a:txBody>
                  <a:tcPr/>
                </a:tc>
                <a:tc>
                  <a:txBody>
                    <a:bodyPr/>
                    <a:lstStyle/>
                    <a:p>
                      <a:endParaRPr kumimoji="1" lang="ja-JP" altLang="en-US" sz="1900" dirty="0">
                        <a:latin typeface="游ゴシック" panose="020B0400000000000000" pitchFamily="50" charset="-128"/>
                        <a:ea typeface="游ゴシック" panose="020B0400000000000000" pitchFamily="50" charset="-128"/>
                      </a:endParaRPr>
                    </a:p>
                  </a:txBody>
                  <a:tcPr/>
                </a:tc>
                <a:extLst>
                  <a:ext uri="{0D108BD9-81ED-4DB2-BD59-A6C34878D82A}">
                    <a16:rowId xmlns:a16="http://schemas.microsoft.com/office/drawing/2014/main" val="10001"/>
                  </a:ext>
                </a:extLst>
              </a:tr>
              <a:tr h="2401670">
                <a:tc>
                  <a:txBody>
                    <a:bodyPr/>
                    <a:lstStyle/>
                    <a:p>
                      <a:pPr algn="ctr"/>
                      <a:r>
                        <a:rPr kumimoji="1" lang="ja-JP" altLang="en-US" sz="1900" dirty="0">
                          <a:latin typeface="游ゴシック" panose="020B0400000000000000" pitchFamily="50" charset="-128"/>
                          <a:ea typeface="游ゴシック" panose="020B0400000000000000" pitchFamily="50" charset="-128"/>
                        </a:rPr>
                        <a:t>事</a:t>
                      </a:r>
                      <a:endParaRPr kumimoji="1" lang="en-US" altLang="ja-JP" sz="1900" dirty="0">
                        <a:latin typeface="游ゴシック" panose="020B0400000000000000" pitchFamily="50" charset="-128"/>
                        <a:ea typeface="游ゴシック" panose="020B0400000000000000" pitchFamily="50" charset="-128"/>
                      </a:endParaRPr>
                    </a:p>
                    <a:p>
                      <a:pPr algn="ctr"/>
                      <a:r>
                        <a:rPr kumimoji="1" lang="ja-JP" altLang="en-US" sz="1900" dirty="0">
                          <a:latin typeface="游ゴシック" panose="020B0400000000000000" pitchFamily="50" charset="-128"/>
                          <a:ea typeface="游ゴシック" panose="020B0400000000000000" pitchFamily="50" charset="-128"/>
                        </a:rPr>
                        <a:t>業</a:t>
                      </a:r>
                      <a:endParaRPr kumimoji="1" lang="en-US" altLang="ja-JP" sz="1900" dirty="0">
                        <a:latin typeface="游ゴシック" panose="020B0400000000000000" pitchFamily="50" charset="-128"/>
                        <a:ea typeface="游ゴシック" panose="020B0400000000000000" pitchFamily="50" charset="-128"/>
                      </a:endParaRPr>
                    </a:p>
                    <a:p>
                      <a:pPr algn="ctr"/>
                      <a:r>
                        <a:rPr kumimoji="1" lang="ja-JP" altLang="en-US" sz="1900" dirty="0">
                          <a:latin typeface="游ゴシック" panose="020B0400000000000000" pitchFamily="50" charset="-128"/>
                          <a:ea typeface="游ゴシック" panose="020B0400000000000000" pitchFamily="50" charset="-128"/>
                        </a:rPr>
                        <a:t>実</a:t>
                      </a:r>
                      <a:endParaRPr kumimoji="1" lang="en-US" altLang="ja-JP" sz="1900" dirty="0">
                        <a:latin typeface="游ゴシック" panose="020B0400000000000000" pitchFamily="50" charset="-128"/>
                        <a:ea typeface="游ゴシック" panose="020B0400000000000000" pitchFamily="50" charset="-128"/>
                      </a:endParaRPr>
                    </a:p>
                    <a:p>
                      <a:pPr algn="ctr"/>
                      <a:r>
                        <a:rPr kumimoji="1" lang="ja-JP" altLang="en-US" sz="1900" dirty="0">
                          <a:latin typeface="游ゴシック" panose="020B0400000000000000" pitchFamily="50" charset="-128"/>
                          <a:ea typeface="游ゴシック" panose="020B0400000000000000" pitchFamily="50" charset="-128"/>
                        </a:rPr>
                        <a:t>施</a:t>
                      </a:r>
                      <a:endParaRPr kumimoji="1" lang="en-US" altLang="ja-JP" sz="1900" dirty="0">
                        <a:latin typeface="游ゴシック" panose="020B0400000000000000" pitchFamily="50" charset="-128"/>
                        <a:ea typeface="游ゴシック" panose="020B0400000000000000" pitchFamily="50" charset="-128"/>
                      </a:endParaRPr>
                    </a:p>
                    <a:p>
                      <a:pPr algn="ctr"/>
                      <a:r>
                        <a:rPr kumimoji="1" lang="ja-JP" altLang="en-US" sz="1900" dirty="0">
                          <a:latin typeface="游ゴシック" panose="020B0400000000000000" pitchFamily="50" charset="-128"/>
                          <a:ea typeface="游ゴシック" panose="020B0400000000000000" pitchFamily="50" charset="-128"/>
                        </a:rPr>
                        <a:t>の</a:t>
                      </a:r>
                      <a:endParaRPr kumimoji="1" lang="en-US" altLang="ja-JP" sz="1900" dirty="0">
                        <a:latin typeface="游ゴシック" panose="020B0400000000000000" pitchFamily="50" charset="-128"/>
                        <a:ea typeface="游ゴシック" panose="020B0400000000000000" pitchFamily="50" charset="-128"/>
                      </a:endParaRPr>
                    </a:p>
                    <a:p>
                      <a:pPr algn="ctr"/>
                      <a:r>
                        <a:rPr kumimoji="1" lang="ja-JP" altLang="en-US" sz="1900" dirty="0">
                          <a:latin typeface="游ゴシック" panose="020B0400000000000000" pitchFamily="50" charset="-128"/>
                          <a:ea typeface="游ゴシック" panose="020B0400000000000000" pitchFamily="50" charset="-128"/>
                        </a:rPr>
                        <a:t>流</a:t>
                      </a:r>
                      <a:endParaRPr kumimoji="1" lang="en-US" altLang="ja-JP" sz="1900" dirty="0">
                        <a:latin typeface="游ゴシック" panose="020B0400000000000000" pitchFamily="50" charset="-128"/>
                        <a:ea typeface="游ゴシック" panose="020B0400000000000000" pitchFamily="50" charset="-128"/>
                      </a:endParaRPr>
                    </a:p>
                    <a:p>
                      <a:pPr algn="ctr"/>
                      <a:r>
                        <a:rPr kumimoji="1" lang="ja-JP" altLang="en-US" sz="1900" dirty="0">
                          <a:latin typeface="游ゴシック" panose="020B0400000000000000" pitchFamily="50" charset="-128"/>
                          <a:ea typeface="游ゴシック" panose="020B0400000000000000" pitchFamily="50" charset="-128"/>
                        </a:rPr>
                        <a:t>れ</a:t>
                      </a:r>
                      <a:r>
                        <a:rPr kumimoji="1" lang="en-US" altLang="ja-JP" sz="1900" dirty="0">
                          <a:latin typeface="游ゴシック" panose="020B0400000000000000" pitchFamily="50" charset="-128"/>
                          <a:ea typeface="游ゴシック" panose="020B0400000000000000" pitchFamily="50" charset="-128"/>
                        </a:rPr>
                        <a:t>(</a:t>
                      </a:r>
                      <a:r>
                        <a:rPr kumimoji="1" lang="ja-JP" altLang="en-US" sz="1900" dirty="0">
                          <a:latin typeface="游ゴシック" panose="020B0400000000000000" pitchFamily="50" charset="-128"/>
                          <a:ea typeface="游ゴシック" panose="020B0400000000000000" pitchFamily="50" charset="-128"/>
                        </a:rPr>
                        <a:t>例</a:t>
                      </a:r>
                      <a:r>
                        <a:rPr kumimoji="1" lang="en-US" altLang="ja-JP" sz="1900" dirty="0">
                          <a:latin typeface="游ゴシック" panose="020B0400000000000000" pitchFamily="50" charset="-128"/>
                          <a:ea typeface="游ゴシック" panose="020B0400000000000000" pitchFamily="50" charset="-128"/>
                        </a:rPr>
                        <a:t>)</a:t>
                      </a:r>
                    </a:p>
                  </a:txBody>
                  <a:tcPr anchor="ctr"/>
                </a:tc>
                <a:tc>
                  <a:txBody>
                    <a:bodyPr/>
                    <a:lstStyle/>
                    <a:p>
                      <a:endParaRPr kumimoji="1" lang="ja-JP" altLang="en-US" sz="1900" dirty="0">
                        <a:latin typeface="游ゴシック" panose="020B0400000000000000" pitchFamily="50" charset="-128"/>
                        <a:ea typeface="游ゴシック" panose="020B0400000000000000" pitchFamily="50" charset="-128"/>
                      </a:endParaRPr>
                    </a:p>
                  </a:txBody>
                  <a:tcPr/>
                </a:tc>
                <a:tc>
                  <a:txBody>
                    <a:bodyPr/>
                    <a:lstStyle/>
                    <a:p>
                      <a:endParaRPr kumimoji="1" lang="ja-JP" altLang="en-US" sz="1900" dirty="0">
                        <a:latin typeface="游ゴシック" panose="020B0400000000000000" pitchFamily="50" charset="-128"/>
                        <a:ea typeface="游ゴシック" panose="020B0400000000000000" pitchFamily="50" charset="-128"/>
                      </a:endParaRPr>
                    </a:p>
                  </a:txBody>
                  <a:tcPr/>
                </a:tc>
                <a:tc>
                  <a:txBody>
                    <a:bodyPr/>
                    <a:lstStyle/>
                    <a:p>
                      <a:endParaRPr kumimoji="1" lang="ja-JP" altLang="en-US" sz="1900" dirty="0">
                        <a:latin typeface="游ゴシック" panose="020B0400000000000000" pitchFamily="50" charset="-128"/>
                        <a:ea typeface="游ゴシック" panose="020B0400000000000000" pitchFamily="50" charset="-128"/>
                      </a:endParaRPr>
                    </a:p>
                  </a:txBody>
                  <a:tcPr/>
                </a:tc>
                <a:tc>
                  <a:txBody>
                    <a:bodyPr/>
                    <a:lstStyle/>
                    <a:p>
                      <a:endParaRPr kumimoji="1" lang="ja-JP" altLang="en-US" sz="1900" dirty="0">
                        <a:latin typeface="游ゴシック" panose="020B0400000000000000" pitchFamily="50" charset="-128"/>
                        <a:ea typeface="游ゴシック" panose="020B0400000000000000" pitchFamily="50" charset="-128"/>
                      </a:endParaRPr>
                    </a:p>
                  </a:txBody>
                  <a:tcPr/>
                </a:tc>
                <a:tc>
                  <a:txBody>
                    <a:bodyPr/>
                    <a:lstStyle/>
                    <a:p>
                      <a:endParaRPr kumimoji="1" lang="ja-JP" altLang="en-US" sz="1900" dirty="0">
                        <a:latin typeface="游ゴシック" panose="020B0400000000000000" pitchFamily="50" charset="-128"/>
                        <a:ea typeface="游ゴシック" panose="020B0400000000000000" pitchFamily="50" charset="-128"/>
                      </a:endParaRPr>
                    </a:p>
                  </a:txBody>
                  <a:tcPr/>
                </a:tc>
                <a:tc>
                  <a:txBody>
                    <a:bodyPr/>
                    <a:lstStyle/>
                    <a:p>
                      <a:endParaRPr kumimoji="1" lang="ja-JP" altLang="en-US" sz="1900" dirty="0">
                        <a:latin typeface="游ゴシック" panose="020B0400000000000000" pitchFamily="50" charset="-128"/>
                        <a:ea typeface="游ゴシック" panose="020B0400000000000000" pitchFamily="50" charset="-128"/>
                      </a:endParaRPr>
                    </a:p>
                  </a:txBody>
                  <a:tcPr/>
                </a:tc>
                <a:tc>
                  <a:txBody>
                    <a:bodyPr/>
                    <a:lstStyle/>
                    <a:p>
                      <a:endParaRPr kumimoji="1" lang="ja-JP" altLang="en-US" sz="1900" dirty="0">
                        <a:latin typeface="游ゴシック" panose="020B0400000000000000" pitchFamily="50" charset="-128"/>
                        <a:ea typeface="游ゴシック" panose="020B0400000000000000" pitchFamily="50" charset="-128"/>
                      </a:endParaRPr>
                    </a:p>
                  </a:txBody>
                  <a:tcPr/>
                </a:tc>
                <a:tc>
                  <a:txBody>
                    <a:bodyPr/>
                    <a:lstStyle/>
                    <a:p>
                      <a:endParaRPr kumimoji="1" lang="ja-JP" altLang="en-US" sz="1900" dirty="0">
                        <a:latin typeface="游ゴシック" panose="020B0400000000000000" pitchFamily="50" charset="-128"/>
                        <a:ea typeface="游ゴシック" panose="020B0400000000000000" pitchFamily="50" charset="-128"/>
                      </a:endParaRPr>
                    </a:p>
                  </a:txBody>
                  <a:tcPr/>
                </a:tc>
                <a:tc>
                  <a:txBody>
                    <a:bodyPr/>
                    <a:lstStyle/>
                    <a:p>
                      <a:endParaRPr kumimoji="1" lang="ja-JP" altLang="en-US" sz="1900" dirty="0">
                        <a:latin typeface="游ゴシック" panose="020B0400000000000000" pitchFamily="50" charset="-128"/>
                        <a:ea typeface="游ゴシック" panose="020B0400000000000000" pitchFamily="50" charset="-128"/>
                      </a:endParaRPr>
                    </a:p>
                  </a:txBody>
                  <a:tcPr/>
                </a:tc>
                <a:tc>
                  <a:txBody>
                    <a:bodyPr/>
                    <a:lstStyle/>
                    <a:p>
                      <a:endParaRPr kumimoji="1" lang="ja-JP" altLang="en-US" sz="1900" dirty="0">
                        <a:latin typeface="游ゴシック" panose="020B0400000000000000" pitchFamily="50" charset="-128"/>
                        <a:ea typeface="游ゴシック" panose="020B0400000000000000" pitchFamily="50" charset="-128"/>
                      </a:endParaRPr>
                    </a:p>
                  </a:txBody>
                  <a:tcPr/>
                </a:tc>
                <a:tc>
                  <a:txBody>
                    <a:bodyPr/>
                    <a:lstStyle/>
                    <a:p>
                      <a:endParaRPr kumimoji="1" lang="ja-JP" altLang="en-US" sz="1900" dirty="0">
                        <a:latin typeface="游ゴシック" panose="020B0400000000000000" pitchFamily="50" charset="-128"/>
                        <a:ea typeface="游ゴシック" panose="020B0400000000000000" pitchFamily="50" charset="-128"/>
                      </a:endParaRPr>
                    </a:p>
                  </a:txBody>
                  <a:tcPr/>
                </a:tc>
                <a:tc>
                  <a:txBody>
                    <a:bodyPr/>
                    <a:lstStyle/>
                    <a:p>
                      <a:endParaRPr kumimoji="1" lang="ja-JP" altLang="en-US" sz="1900" dirty="0">
                        <a:latin typeface="游ゴシック" panose="020B0400000000000000" pitchFamily="50" charset="-128"/>
                        <a:ea typeface="游ゴシック" panose="020B0400000000000000" pitchFamily="50" charset="-128"/>
                      </a:endParaRPr>
                    </a:p>
                  </a:txBody>
                  <a:tcPr/>
                </a:tc>
                <a:extLst>
                  <a:ext uri="{0D108BD9-81ED-4DB2-BD59-A6C34878D82A}">
                    <a16:rowId xmlns:a16="http://schemas.microsoft.com/office/drawing/2014/main" val="10002"/>
                  </a:ext>
                </a:extLst>
              </a:tr>
            </a:tbl>
          </a:graphicData>
        </a:graphic>
      </p:graphicFrame>
      <p:cxnSp>
        <p:nvCxnSpPr>
          <p:cNvPr id="7" name="直線矢印コネクタ 6"/>
          <p:cNvCxnSpPr/>
          <p:nvPr/>
        </p:nvCxnSpPr>
        <p:spPr>
          <a:xfrm>
            <a:off x="2699792" y="4798980"/>
            <a:ext cx="936104"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8" name="角丸四角形 7"/>
          <p:cNvSpPr/>
          <p:nvPr/>
        </p:nvSpPr>
        <p:spPr>
          <a:xfrm>
            <a:off x="2195736" y="3927868"/>
            <a:ext cx="504056" cy="1807540"/>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a:latin typeface="游ゴシック" panose="020B0400000000000000" pitchFamily="50" charset="-128"/>
                <a:ea typeface="游ゴシック" panose="020B0400000000000000" pitchFamily="50" charset="-128"/>
              </a:rPr>
              <a:t>事前協議</a:t>
            </a:r>
            <a:endParaRPr kumimoji="1" lang="ja-JP" altLang="en-US" sz="1200" dirty="0">
              <a:latin typeface="游ゴシック" panose="020B0400000000000000" pitchFamily="50" charset="-128"/>
              <a:ea typeface="游ゴシック" panose="020B0400000000000000" pitchFamily="50" charset="-128"/>
            </a:endParaRPr>
          </a:p>
        </p:txBody>
      </p:sp>
      <p:sp>
        <p:nvSpPr>
          <p:cNvPr id="13" name="角丸四角形 12"/>
          <p:cNvSpPr/>
          <p:nvPr/>
        </p:nvSpPr>
        <p:spPr>
          <a:xfrm>
            <a:off x="3635896" y="3901371"/>
            <a:ext cx="504056" cy="1821666"/>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latin typeface="游ゴシック" panose="020B0400000000000000" pitchFamily="50" charset="-128"/>
                <a:ea typeface="游ゴシック" panose="020B0400000000000000" pitchFamily="50" charset="-128"/>
              </a:rPr>
              <a:t>調整会議</a:t>
            </a:r>
          </a:p>
        </p:txBody>
      </p:sp>
      <p:sp>
        <p:nvSpPr>
          <p:cNvPr id="14" name="角丸四角形 13"/>
          <p:cNvSpPr/>
          <p:nvPr/>
        </p:nvSpPr>
        <p:spPr>
          <a:xfrm>
            <a:off x="4312718" y="3920805"/>
            <a:ext cx="504056" cy="1821666"/>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a:latin typeface="游ゴシック" panose="020B0400000000000000" pitchFamily="50" charset="-128"/>
                <a:ea typeface="游ゴシック" panose="020B0400000000000000" pitchFamily="50" charset="-128"/>
              </a:rPr>
              <a:t>医療審議会計画部会</a:t>
            </a:r>
            <a:endParaRPr kumimoji="1" lang="ja-JP" altLang="en-US" sz="1200" dirty="0">
              <a:latin typeface="游ゴシック" panose="020B0400000000000000" pitchFamily="50" charset="-128"/>
              <a:ea typeface="游ゴシック" panose="020B0400000000000000" pitchFamily="50" charset="-128"/>
            </a:endParaRPr>
          </a:p>
        </p:txBody>
      </p:sp>
      <p:sp>
        <p:nvSpPr>
          <p:cNvPr id="30" name="テキスト ボックス 29"/>
          <p:cNvSpPr txBox="1"/>
          <p:nvPr/>
        </p:nvSpPr>
        <p:spPr>
          <a:xfrm>
            <a:off x="-36512" y="490624"/>
            <a:ext cx="7848872" cy="400110"/>
          </a:xfrm>
          <a:prstGeom prst="rect">
            <a:avLst/>
          </a:prstGeom>
          <a:noFill/>
        </p:spPr>
        <p:txBody>
          <a:bodyPr wrap="square" rtlCol="0">
            <a:spAutoFit/>
          </a:bodyPr>
          <a:lstStyle/>
          <a:p>
            <a:r>
              <a:rPr lang="ja-JP" altLang="en-US" sz="2000" b="1" u="sng" dirty="0">
                <a:latin typeface="游ゴシック" panose="020B0400000000000000" pitchFamily="50" charset="-128"/>
                <a:ea typeface="游ゴシック" panose="020B0400000000000000" pitchFamily="50" charset="-128"/>
              </a:rPr>
              <a:t>６</a:t>
            </a:r>
            <a:r>
              <a:rPr kumimoji="1" lang="ja-JP" altLang="en-US" sz="2000" b="1" u="sng" dirty="0">
                <a:latin typeface="游ゴシック" panose="020B0400000000000000" pitchFamily="50" charset="-128"/>
                <a:ea typeface="游ゴシック" panose="020B0400000000000000" pitchFamily="50" charset="-128"/>
              </a:rPr>
              <a:t> 年間スケジュール（想定）</a:t>
            </a:r>
          </a:p>
        </p:txBody>
      </p:sp>
      <p:sp>
        <p:nvSpPr>
          <p:cNvPr id="39" name="テキスト ボックス 38"/>
          <p:cNvSpPr txBox="1"/>
          <p:nvPr/>
        </p:nvSpPr>
        <p:spPr>
          <a:xfrm>
            <a:off x="-14508" y="-5440"/>
            <a:ext cx="9158508" cy="464964"/>
          </a:xfrm>
          <a:prstGeom prst="rect">
            <a:avLst/>
          </a:prstGeom>
          <a:solidFill>
            <a:srgbClr val="09A723"/>
          </a:solidFill>
        </p:spPr>
        <p:txBody>
          <a:bodyPr wrap="square" tIns="0" bIns="0" rtlCol="0" anchor="ctr">
            <a:noAutofit/>
          </a:bodyPr>
          <a:lstStyle/>
          <a:p>
            <a:pPr>
              <a:lnSpc>
                <a:spcPts val="3100"/>
              </a:lnSpc>
            </a:pPr>
            <a:r>
              <a:rPr lang="ja-JP" altLang="en-US" sz="2400" b="1" dirty="0">
                <a:solidFill>
                  <a:schemeClr val="bg1"/>
                </a:solidFill>
                <a:effectLst>
                  <a:outerShdw blurRad="38100" dist="38100" dir="2700000" algn="tl">
                    <a:srgbClr val="000000">
                      <a:alpha val="43137"/>
                    </a:srgbClr>
                  </a:outerShdw>
                </a:effectLst>
                <a:latin typeface="游ゴシック" panose="020B0400000000000000" pitchFamily="50" charset="-128"/>
                <a:ea typeface="游ゴシック" panose="020B0400000000000000" pitchFamily="50" charset="-128"/>
                <a:cs typeface="Meiryo UI" panose="020B0604030504040204" pitchFamily="50" charset="-128"/>
              </a:rPr>
              <a:t>病床規模適正化支援整備事業</a:t>
            </a:r>
          </a:p>
        </p:txBody>
      </p:sp>
      <p:sp>
        <p:nvSpPr>
          <p:cNvPr id="40" name="テキスト ボックス 39"/>
          <p:cNvSpPr txBox="1"/>
          <p:nvPr/>
        </p:nvSpPr>
        <p:spPr>
          <a:xfrm>
            <a:off x="0" y="6093296"/>
            <a:ext cx="9144000" cy="1015663"/>
          </a:xfrm>
          <a:prstGeom prst="rect">
            <a:avLst/>
          </a:prstGeom>
          <a:noFill/>
        </p:spPr>
        <p:txBody>
          <a:bodyPr wrap="square" rtlCol="0">
            <a:spAutoFit/>
          </a:bodyPr>
          <a:lstStyle/>
          <a:p>
            <a:r>
              <a:rPr kumimoji="1" lang="en-US" altLang="ja-JP" sz="1200" dirty="0">
                <a:latin typeface="游ゴシック" panose="020B0400000000000000" pitchFamily="50" charset="-128"/>
                <a:ea typeface="游ゴシック" panose="020B0400000000000000" pitchFamily="50" charset="-128"/>
              </a:rPr>
              <a:t>※</a:t>
            </a:r>
            <a:r>
              <a:rPr kumimoji="1" lang="ja-JP" altLang="en-US" sz="1200" dirty="0">
                <a:latin typeface="游ゴシック" panose="020B0400000000000000" pitchFamily="50" charset="-128"/>
                <a:ea typeface="游ゴシック" panose="020B0400000000000000" pitchFamily="50" charset="-128"/>
              </a:rPr>
              <a:t>申請募集期間の中で随時募集</a:t>
            </a:r>
            <a:endParaRPr kumimoji="1" lang="en-US" altLang="ja-JP" sz="1200" dirty="0">
              <a:latin typeface="游ゴシック" panose="020B0400000000000000" pitchFamily="50" charset="-128"/>
              <a:ea typeface="游ゴシック" panose="020B0400000000000000" pitchFamily="50" charset="-128"/>
            </a:endParaRPr>
          </a:p>
          <a:p>
            <a:r>
              <a:rPr kumimoji="1" lang="en-US" altLang="ja-JP" sz="1200" dirty="0">
                <a:latin typeface="游ゴシック" panose="020B0400000000000000" pitchFamily="50" charset="-128"/>
                <a:ea typeface="游ゴシック" panose="020B0400000000000000" pitchFamily="50" charset="-128"/>
              </a:rPr>
              <a:t>※</a:t>
            </a:r>
            <a:r>
              <a:rPr kumimoji="1" lang="ja-JP" altLang="en-US" sz="1200" dirty="0">
                <a:latin typeface="游ゴシック" panose="020B0400000000000000" pitchFamily="50" charset="-128"/>
                <a:ea typeface="游ゴシック" panose="020B0400000000000000" pitchFamily="50" charset="-128"/>
              </a:rPr>
              <a:t>医療審議会計画部会は、年２～３回（９月、</a:t>
            </a:r>
            <a:r>
              <a:rPr kumimoji="1" lang="en-US" altLang="ja-JP" sz="1200" dirty="0">
                <a:latin typeface="游ゴシック" panose="020B0400000000000000" pitchFamily="50" charset="-128"/>
                <a:ea typeface="游ゴシック" panose="020B0400000000000000" pitchFamily="50" charset="-128"/>
              </a:rPr>
              <a:t>12</a:t>
            </a:r>
            <a:r>
              <a:rPr kumimoji="1" lang="ja-JP" altLang="en-US" sz="1200" dirty="0">
                <a:latin typeface="游ゴシック" panose="020B0400000000000000" pitchFamily="50" charset="-128"/>
                <a:ea typeface="游ゴシック" panose="020B0400000000000000" pitchFamily="50" charset="-128"/>
              </a:rPr>
              <a:t>月、２月頃）開催</a:t>
            </a:r>
            <a:r>
              <a:rPr lang="ja-JP" altLang="en-US" sz="1200" dirty="0">
                <a:latin typeface="游ゴシック" panose="020B0400000000000000" pitchFamily="50" charset="-128"/>
                <a:ea typeface="游ゴシック" panose="020B0400000000000000" pitchFamily="50" charset="-128"/>
              </a:rPr>
              <a:t>予定（上図は、年２回ほど計画部会を開催した場合を想定）</a:t>
            </a:r>
          </a:p>
          <a:p>
            <a:pPr latinLnBrk="1"/>
            <a:r>
              <a:rPr lang="en-US" altLang="ja-JP" sz="1200" dirty="0">
                <a:latin typeface="游ゴシック" panose="020B0400000000000000" pitchFamily="50" charset="-128"/>
                <a:ea typeface="游ゴシック" panose="020B0400000000000000" pitchFamily="50" charset="-128"/>
              </a:rPr>
              <a:t>※</a:t>
            </a:r>
            <a:r>
              <a:rPr lang="ja-JP" altLang="ja-JP" sz="1200" u="sng" dirty="0">
                <a:latin typeface="游ゴシック" panose="020B0400000000000000" pitchFamily="50" charset="-128"/>
                <a:ea typeface="游ゴシック" panose="020B0400000000000000" pitchFamily="50" charset="-128"/>
              </a:rPr>
              <a:t>やむを得ず補助金交付決定前に事業着手する場合は、少なくとも圏域地域医療構想調整会議で了承を得られた</a:t>
            </a:r>
            <a:r>
              <a:rPr lang="ja-JP" altLang="en-US" sz="1200" u="sng" dirty="0">
                <a:latin typeface="游ゴシック" panose="020B0400000000000000" pitchFamily="50" charset="-128"/>
                <a:ea typeface="游ゴシック" panose="020B0400000000000000" pitchFamily="50" charset="-128"/>
              </a:rPr>
              <a:t>補助</a:t>
            </a:r>
            <a:r>
              <a:rPr lang="ja-JP" altLang="ja-JP" sz="1200" u="sng" dirty="0">
                <a:latin typeface="游ゴシック" panose="020B0400000000000000" pitchFamily="50" charset="-128"/>
                <a:ea typeface="游ゴシック" panose="020B0400000000000000" pitchFamily="50" charset="-128"/>
              </a:rPr>
              <a:t>事業計画で</a:t>
            </a:r>
            <a:endParaRPr lang="en-US" altLang="ja-JP" sz="1200" u="sng" dirty="0">
              <a:latin typeface="游ゴシック" panose="020B0400000000000000" pitchFamily="50" charset="-128"/>
              <a:ea typeface="游ゴシック" panose="020B0400000000000000" pitchFamily="50" charset="-128"/>
            </a:endParaRPr>
          </a:p>
          <a:p>
            <a:pPr latinLnBrk="1"/>
            <a:r>
              <a:rPr lang="ja-JP" altLang="en-US" sz="1200" dirty="0">
                <a:latin typeface="游ゴシック" panose="020B0400000000000000" pitchFamily="50" charset="-128"/>
                <a:ea typeface="游ゴシック" panose="020B0400000000000000" pitchFamily="50" charset="-128"/>
              </a:rPr>
              <a:t>　</a:t>
            </a:r>
            <a:r>
              <a:rPr lang="ja-JP" altLang="ja-JP" sz="1200" u="sng" dirty="0">
                <a:latin typeface="游ゴシック" panose="020B0400000000000000" pitchFamily="50" charset="-128"/>
                <a:ea typeface="游ゴシック" panose="020B0400000000000000" pitchFamily="50" charset="-128"/>
              </a:rPr>
              <a:t>あることを前提に、別に定める交付決定前着手届を提出する必要があ</a:t>
            </a:r>
            <a:r>
              <a:rPr lang="ja-JP" altLang="en-US" sz="1200" u="sng" dirty="0">
                <a:latin typeface="游ゴシック" panose="020B0400000000000000" pitchFamily="50" charset="-128"/>
                <a:ea typeface="游ゴシック" panose="020B0400000000000000" pitchFamily="50" charset="-128"/>
              </a:rPr>
              <a:t>る</a:t>
            </a:r>
            <a:r>
              <a:rPr lang="ja-JP" altLang="ja-JP" sz="1200" dirty="0">
                <a:latin typeface="游ゴシック" panose="020B0400000000000000" pitchFamily="50" charset="-128"/>
                <a:ea typeface="游ゴシック" panose="020B0400000000000000" pitchFamily="50" charset="-128"/>
              </a:rPr>
              <a:t>。</a:t>
            </a:r>
            <a:endParaRPr lang="en-US" altLang="ja-JP" sz="1200" dirty="0">
              <a:latin typeface="游ゴシック" panose="020B0400000000000000" pitchFamily="50" charset="-128"/>
              <a:ea typeface="游ゴシック" panose="020B0400000000000000" pitchFamily="50" charset="-128"/>
            </a:endParaRPr>
          </a:p>
          <a:p>
            <a:endParaRPr kumimoji="1" lang="ja-JP" altLang="en-US" sz="1200" dirty="0">
              <a:latin typeface="游ゴシック" panose="020B0400000000000000" pitchFamily="50" charset="-128"/>
              <a:ea typeface="游ゴシック" panose="020B0400000000000000" pitchFamily="50" charset="-128"/>
            </a:endParaRPr>
          </a:p>
        </p:txBody>
      </p:sp>
      <p:sp>
        <p:nvSpPr>
          <p:cNvPr id="42" name="角丸四角形 41"/>
          <p:cNvSpPr/>
          <p:nvPr/>
        </p:nvSpPr>
        <p:spPr>
          <a:xfrm>
            <a:off x="5670732" y="3915497"/>
            <a:ext cx="504056" cy="1807540"/>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a:latin typeface="游ゴシック" panose="020B0400000000000000" pitchFamily="50" charset="-128"/>
                <a:ea typeface="游ゴシック" panose="020B0400000000000000" pitchFamily="50" charset="-128"/>
              </a:rPr>
              <a:t>事業実施</a:t>
            </a:r>
            <a:endParaRPr kumimoji="1" lang="ja-JP" altLang="en-US" sz="1200" dirty="0">
              <a:latin typeface="游ゴシック" panose="020B0400000000000000" pitchFamily="50" charset="-128"/>
              <a:ea typeface="游ゴシック" panose="020B0400000000000000" pitchFamily="50" charset="-128"/>
            </a:endParaRPr>
          </a:p>
        </p:txBody>
      </p:sp>
      <p:sp>
        <p:nvSpPr>
          <p:cNvPr id="43" name="角丸四角形 42"/>
          <p:cNvSpPr/>
          <p:nvPr/>
        </p:nvSpPr>
        <p:spPr>
          <a:xfrm>
            <a:off x="8460432" y="3934931"/>
            <a:ext cx="504056" cy="1807540"/>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latin typeface="游ゴシック" panose="020B0400000000000000" pitchFamily="50" charset="-128"/>
                <a:ea typeface="游ゴシック" panose="020B0400000000000000" pitchFamily="50" charset="-128"/>
              </a:rPr>
              <a:t>実績報告</a:t>
            </a:r>
          </a:p>
        </p:txBody>
      </p:sp>
      <p:sp>
        <p:nvSpPr>
          <p:cNvPr id="49" name="角丸四角形 48"/>
          <p:cNvSpPr/>
          <p:nvPr/>
        </p:nvSpPr>
        <p:spPr>
          <a:xfrm>
            <a:off x="5004048" y="3920805"/>
            <a:ext cx="504056" cy="1821666"/>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a:latin typeface="游ゴシック" panose="020B0400000000000000" pitchFamily="50" charset="-128"/>
                <a:ea typeface="游ゴシック" panose="020B0400000000000000" pitchFamily="50" charset="-128"/>
              </a:rPr>
              <a:t>交付申請手続き</a:t>
            </a:r>
            <a:endParaRPr kumimoji="1" lang="ja-JP" altLang="en-US" sz="1200" dirty="0">
              <a:latin typeface="游ゴシック" panose="020B0400000000000000" pitchFamily="50" charset="-128"/>
              <a:ea typeface="游ゴシック" panose="020B0400000000000000" pitchFamily="50" charset="-128"/>
            </a:endParaRPr>
          </a:p>
        </p:txBody>
      </p:sp>
      <p:cxnSp>
        <p:nvCxnSpPr>
          <p:cNvPr id="52" name="直線矢印コネクタ 51"/>
          <p:cNvCxnSpPr/>
          <p:nvPr/>
        </p:nvCxnSpPr>
        <p:spPr>
          <a:xfrm flipV="1">
            <a:off x="4096694" y="4798980"/>
            <a:ext cx="216024" cy="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3" name="直線矢印コネクタ 52"/>
          <p:cNvCxnSpPr/>
          <p:nvPr/>
        </p:nvCxnSpPr>
        <p:spPr>
          <a:xfrm flipV="1">
            <a:off x="5491074" y="4798981"/>
            <a:ext cx="180020" cy="104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4" name="直線矢印コネクタ 53"/>
          <p:cNvCxnSpPr>
            <a:cxnSpLocks/>
          </p:cNvCxnSpPr>
          <p:nvPr/>
        </p:nvCxnSpPr>
        <p:spPr>
          <a:xfrm>
            <a:off x="4816774" y="4798980"/>
            <a:ext cx="187274" cy="105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8" name="角丸四角形 37"/>
          <p:cNvSpPr/>
          <p:nvPr/>
        </p:nvSpPr>
        <p:spPr>
          <a:xfrm>
            <a:off x="6456108" y="1916832"/>
            <a:ext cx="504056" cy="1080120"/>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200" dirty="0">
                <a:latin typeface="游ゴシック" panose="020B0400000000000000" pitchFamily="50" charset="-128"/>
                <a:ea typeface="游ゴシック" panose="020B0400000000000000" pitchFamily="50" charset="-128"/>
              </a:rPr>
              <a:t>12</a:t>
            </a:r>
            <a:r>
              <a:rPr lang="ja-JP" altLang="en-US" sz="1200" dirty="0">
                <a:latin typeface="游ゴシック" panose="020B0400000000000000" pitchFamily="50" charset="-128"/>
                <a:ea typeface="游ゴシック" panose="020B0400000000000000" pitchFamily="50" charset="-128"/>
              </a:rPr>
              <a:t>月</a:t>
            </a:r>
            <a:endParaRPr lang="en-US" altLang="ja-JP" sz="1200" dirty="0">
              <a:latin typeface="游ゴシック" panose="020B0400000000000000" pitchFamily="50" charset="-128"/>
              <a:ea typeface="游ゴシック" panose="020B0400000000000000" pitchFamily="50" charset="-128"/>
            </a:endParaRPr>
          </a:p>
          <a:p>
            <a:pPr algn="ctr"/>
            <a:r>
              <a:rPr lang="en-US" altLang="ja-JP" sz="1200" dirty="0">
                <a:latin typeface="游ゴシック" panose="020B0400000000000000" pitchFamily="50" charset="-128"/>
                <a:ea typeface="游ゴシック" panose="020B0400000000000000" pitchFamily="50" charset="-128"/>
              </a:rPr>
              <a:t>15</a:t>
            </a:r>
            <a:r>
              <a:rPr lang="ja-JP" altLang="en-US" sz="1200" dirty="0">
                <a:latin typeface="游ゴシック" panose="020B0400000000000000" pitchFamily="50" charset="-128"/>
                <a:ea typeface="游ゴシック" panose="020B0400000000000000" pitchFamily="50" charset="-128"/>
              </a:rPr>
              <a:t>　日</a:t>
            </a:r>
            <a:r>
              <a:rPr lang="en-US" altLang="ja-JP" sz="1200" dirty="0">
                <a:latin typeface="游ゴシック" panose="020B0400000000000000" pitchFamily="50" charset="-128"/>
                <a:ea typeface="游ゴシック" panose="020B0400000000000000" pitchFamily="50" charset="-128"/>
              </a:rPr>
              <a:t>(</a:t>
            </a:r>
            <a:r>
              <a:rPr lang="ja-JP" altLang="en-US" sz="1200" dirty="0">
                <a:latin typeface="游ゴシック" panose="020B0400000000000000" pitchFamily="50" charset="-128"/>
                <a:ea typeface="游ゴシック" panose="020B0400000000000000" pitchFamily="50" charset="-128"/>
              </a:rPr>
              <a:t>金</a:t>
            </a:r>
            <a:r>
              <a:rPr lang="en-US" altLang="ja-JP" sz="1200" dirty="0">
                <a:latin typeface="游ゴシック" panose="020B0400000000000000" pitchFamily="50" charset="-128"/>
                <a:ea typeface="游ゴシック" panose="020B0400000000000000" pitchFamily="50" charset="-128"/>
              </a:rPr>
              <a:t>)</a:t>
            </a:r>
            <a:endParaRPr kumimoji="1" lang="ja-JP" altLang="en-US" sz="1200" dirty="0">
              <a:latin typeface="游ゴシック" panose="020B0400000000000000" pitchFamily="50" charset="-128"/>
              <a:ea typeface="游ゴシック" panose="020B0400000000000000" pitchFamily="50" charset="-128"/>
            </a:endParaRPr>
          </a:p>
        </p:txBody>
      </p:sp>
      <p:cxnSp>
        <p:nvCxnSpPr>
          <p:cNvPr id="58" name="直線矢印コネクタ 57"/>
          <p:cNvCxnSpPr>
            <a:cxnSpLocks/>
          </p:cNvCxnSpPr>
          <p:nvPr/>
        </p:nvCxnSpPr>
        <p:spPr>
          <a:xfrm>
            <a:off x="2699792" y="2473067"/>
            <a:ext cx="3759790" cy="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59" name="直線矢印コネクタ 58"/>
          <p:cNvCxnSpPr/>
          <p:nvPr/>
        </p:nvCxnSpPr>
        <p:spPr>
          <a:xfrm>
            <a:off x="6174788" y="4824575"/>
            <a:ext cx="2285644"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48" name="四角形吹き出し 47"/>
          <p:cNvSpPr/>
          <p:nvPr/>
        </p:nvSpPr>
        <p:spPr>
          <a:xfrm>
            <a:off x="6456108" y="3134708"/>
            <a:ext cx="1410443" cy="347950"/>
          </a:xfrm>
          <a:prstGeom prst="wedgeRectCallout">
            <a:avLst>
              <a:gd name="adj1" fmla="val -36722"/>
              <a:gd name="adj2" fmla="val -77780"/>
            </a:avLst>
          </a:prstGeom>
          <a:solidFill>
            <a:schemeClr val="accent1">
              <a:lumMod val="20000"/>
              <a:lumOff val="80000"/>
            </a:schemeClr>
          </a:solid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a:solidFill>
                  <a:schemeClr val="tx1"/>
                </a:solidFill>
              </a:rPr>
              <a:t>医務課申請期限</a:t>
            </a:r>
            <a:endParaRPr kumimoji="1" lang="ja-JP" altLang="en-US" sz="1200" dirty="0">
              <a:solidFill>
                <a:schemeClr val="tx1"/>
              </a:solidFill>
            </a:endParaRPr>
          </a:p>
        </p:txBody>
      </p:sp>
    </p:spTree>
    <p:extLst>
      <p:ext uri="{BB962C8B-B14F-4D97-AF65-F5344CB8AC3E}">
        <p14:creationId xmlns:p14="http://schemas.microsoft.com/office/powerpoint/2010/main" val="37866837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テキスト ボックス 29"/>
          <p:cNvSpPr txBox="1"/>
          <p:nvPr/>
        </p:nvSpPr>
        <p:spPr>
          <a:xfrm>
            <a:off x="-36512" y="580618"/>
            <a:ext cx="9289032" cy="400110"/>
          </a:xfrm>
          <a:prstGeom prst="rect">
            <a:avLst/>
          </a:prstGeom>
          <a:noFill/>
        </p:spPr>
        <p:txBody>
          <a:bodyPr wrap="square" rtlCol="0">
            <a:spAutoFit/>
          </a:bodyPr>
          <a:lstStyle/>
          <a:p>
            <a:r>
              <a:rPr lang="ja-JP" altLang="en-US" sz="2000" b="1" u="sng" dirty="0">
                <a:latin typeface="游ゴシック" panose="020B0400000000000000" pitchFamily="50" charset="-128"/>
                <a:ea typeface="游ゴシック" panose="020B0400000000000000" pitchFamily="50" charset="-128"/>
              </a:rPr>
              <a:t>７</a:t>
            </a:r>
            <a:r>
              <a:rPr kumimoji="1" lang="ja-JP" altLang="en-US" sz="2000" b="1" u="sng" dirty="0">
                <a:latin typeface="游ゴシック" panose="020B0400000000000000" pitchFamily="50" charset="-128"/>
                <a:ea typeface="游ゴシック" panose="020B0400000000000000" pitchFamily="50" charset="-128"/>
              </a:rPr>
              <a:t> 補助事業実施に係る主な</a:t>
            </a:r>
            <a:r>
              <a:rPr lang="ja-JP" altLang="en-US" sz="2000" b="1" u="sng" dirty="0">
                <a:latin typeface="游ゴシック" panose="020B0400000000000000" pitchFamily="50" charset="-128"/>
                <a:ea typeface="游ゴシック" panose="020B0400000000000000" pitchFamily="50" charset="-128"/>
              </a:rPr>
              <a:t>留意事項</a:t>
            </a:r>
            <a:endParaRPr lang="en-US" altLang="ja-JP" sz="2000" b="1" u="sng" dirty="0">
              <a:latin typeface="游ゴシック" panose="020B0400000000000000" pitchFamily="50" charset="-128"/>
              <a:ea typeface="游ゴシック" panose="020B0400000000000000" pitchFamily="50" charset="-128"/>
            </a:endParaRPr>
          </a:p>
        </p:txBody>
      </p:sp>
      <p:sp>
        <p:nvSpPr>
          <p:cNvPr id="39" name="テキスト ボックス 38"/>
          <p:cNvSpPr txBox="1"/>
          <p:nvPr/>
        </p:nvSpPr>
        <p:spPr>
          <a:xfrm>
            <a:off x="-7254" y="0"/>
            <a:ext cx="9144000" cy="464964"/>
          </a:xfrm>
          <a:prstGeom prst="rect">
            <a:avLst/>
          </a:prstGeom>
          <a:solidFill>
            <a:srgbClr val="09A723"/>
          </a:solidFill>
        </p:spPr>
        <p:txBody>
          <a:bodyPr wrap="square" tIns="0" bIns="0" rtlCol="0" anchor="ctr">
            <a:noAutofit/>
          </a:bodyPr>
          <a:lstStyle/>
          <a:p>
            <a:pPr>
              <a:lnSpc>
                <a:spcPts val="3100"/>
              </a:lnSpc>
            </a:pPr>
            <a:r>
              <a:rPr lang="ja-JP" altLang="en-US" sz="2400" b="1" dirty="0">
                <a:solidFill>
                  <a:schemeClr val="bg1"/>
                </a:solidFill>
                <a:effectLst>
                  <a:outerShdw blurRad="38100" dist="38100" dir="2700000" algn="tl">
                    <a:srgbClr val="000000">
                      <a:alpha val="43137"/>
                    </a:srgbClr>
                  </a:outerShdw>
                </a:effectLst>
                <a:latin typeface="游ゴシック" panose="020B0400000000000000" pitchFamily="50" charset="-128"/>
                <a:ea typeface="游ゴシック" panose="020B0400000000000000" pitchFamily="50" charset="-128"/>
                <a:cs typeface="Meiryo UI" panose="020B0604030504040204" pitchFamily="50" charset="-128"/>
              </a:rPr>
              <a:t>病床規模適正化支援整備事業</a:t>
            </a:r>
          </a:p>
        </p:txBody>
      </p:sp>
      <p:sp>
        <p:nvSpPr>
          <p:cNvPr id="3" name="テキスト ボックス 2"/>
          <p:cNvSpPr txBox="1"/>
          <p:nvPr/>
        </p:nvSpPr>
        <p:spPr>
          <a:xfrm>
            <a:off x="-36512" y="1196752"/>
            <a:ext cx="9101250" cy="4524315"/>
          </a:xfrm>
          <a:prstGeom prst="rect">
            <a:avLst/>
          </a:prstGeom>
          <a:noFill/>
        </p:spPr>
        <p:txBody>
          <a:bodyPr wrap="square" rtlCol="0">
            <a:spAutoFit/>
          </a:bodyPr>
          <a:lstStyle/>
          <a:p>
            <a:r>
              <a:rPr lang="ja-JP" altLang="en-US" dirty="0">
                <a:latin typeface="游ゴシック" panose="020B0400000000000000" pitchFamily="50" charset="-128"/>
                <a:ea typeface="游ゴシック" panose="020B0400000000000000" pitchFamily="50" charset="-128"/>
              </a:rPr>
              <a:t>（１）</a:t>
            </a:r>
            <a:r>
              <a:rPr lang="ja-JP" altLang="ja-JP" dirty="0">
                <a:latin typeface="游ゴシック" panose="020B0400000000000000" pitchFamily="50" charset="-128"/>
                <a:ea typeface="游ゴシック" panose="020B0400000000000000" pitchFamily="50" charset="-128"/>
              </a:rPr>
              <a:t>補助事業者が、補助金申請書に添付する整備計画は、予め整備する施設が所</a:t>
            </a:r>
            <a:endParaRPr lang="en-US" altLang="ja-JP" dirty="0">
              <a:latin typeface="游ゴシック" panose="020B0400000000000000" pitchFamily="50" charset="-128"/>
              <a:ea typeface="游ゴシック" panose="020B0400000000000000" pitchFamily="50" charset="-128"/>
            </a:endParaRPr>
          </a:p>
          <a:p>
            <a:r>
              <a:rPr lang="ja-JP" altLang="en-US" dirty="0">
                <a:latin typeface="游ゴシック" panose="020B0400000000000000" pitchFamily="50" charset="-128"/>
                <a:ea typeface="游ゴシック" panose="020B0400000000000000" pitchFamily="50" charset="-128"/>
              </a:rPr>
              <a:t>　　</a:t>
            </a:r>
            <a:r>
              <a:rPr lang="ja-JP" altLang="ja-JP" dirty="0" err="1">
                <a:latin typeface="游ゴシック" panose="020B0400000000000000" pitchFamily="50" charset="-128"/>
                <a:ea typeface="游ゴシック" panose="020B0400000000000000" pitchFamily="50" charset="-128"/>
              </a:rPr>
              <a:t>在する</a:t>
            </a:r>
            <a:r>
              <a:rPr lang="ja-JP" altLang="ja-JP" dirty="0">
                <a:latin typeface="游ゴシック" panose="020B0400000000000000" pitchFamily="50" charset="-128"/>
                <a:ea typeface="游ゴシック" panose="020B0400000000000000" pitchFamily="50" charset="-128"/>
              </a:rPr>
              <a:t>二次医療圏単位に設置する圏域地域医療構想調整会議及び兵庫県医療審</a:t>
            </a:r>
            <a:endParaRPr lang="en-US" altLang="ja-JP" dirty="0">
              <a:latin typeface="游ゴシック" panose="020B0400000000000000" pitchFamily="50" charset="-128"/>
              <a:ea typeface="游ゴシック" panose="020B0400000000000000" pitchFamily="50" charset="-128"/>
            </a:endParaRPr>
          </a:p>
          <a:p>
            <a:r>
              <a:rPr lang="ja-JP" altLang="en-US" dirty="0">
                <a:latin typeface="游ゴシック" panose="020B0400000000000000" pitchFamily="50" charset="-128"/>
                <a:ea typeface="游ゴシック" panose="020B0400000000000000" pitchFamily="50" charset="-128"/>
              </a:rPr>
              <a:t>　　</a:t>
            </a:r>
            <a:r>
              <a:rPr lang="ja-JP" altLang="ja-JP" dirty="0">
                <a:latin typeface="游ゴシック" panose="020B0400000000000000" pitchFamily="50" charset="-128"/>
                <a:ea typeface="游ゴシック" panose="020B0400000000000000" pitchFamily="50" charset="-128"/>
              </a:rPr>
              <a:t>議会の意見を踏まえたものでなければな</a:t>
            </a:r>
            <a:r>
              <a:rPr lang="ja-JP" altLang="en-US" dirty="0">
                <a:latin typeface="游ゴシック" panose="020B0400000000000000" pitchFamily="50" charset="-128"/>
                <a:ea typeface="游ゴシック" panose="020B0400000000000000" pitchFamily="50" charset="-128"/>
              </a:rPr>
              <a:t>らない。</a:t>
            </a:r>
            <a:endParaRPr lang="en-US" altLang="ja-JP" dirty="0">
              <a:latin typeface="游ゴシック" panose="020B0400000000000000" pitchFamily="50" charset="-128"/>
              <a:ea typeface="游ゴシック" panose="020B0400000000000000" pitchFamily="50" charset="-128"/>
            </a:endParaRPr>
          </a:p>
          <a:p>
            <a:endParaRPr kumimoji="1" lang="en-US" altLang="ja-JP" dirty="0">
              <a:latin typeface="游ゴシック" panose="020B0400000000000000" pitchFamily="50" charset="-128"/>
              <a:ea typeface="游ゴシック" panose="020B0400000000000000" pitchFamily="50" charset="-128"/>
            </a:endParaRPr>
          </a:p>
          <a:p>
            <a:pPr latinLnBrk="1"/>
            <a:r>
              <a:rPr lang="ja-JP" altLang="en-US" dirty="0">
                <a:latin typeface="游ゴシック" panose="020B0400000000000000" pitchFamily="50" charset="-128"/>
                <a:ea typeface="游ゴシック" panose="020B0400000000000000" pitchFamily="50" charset="-128"/>
              </a:rPr>
              <a:t>（２）</a:t>
            </a:r>
            <a:r>
              <a:rPr lang="ja-JP" altLang="ja-JP" dirty="0">
                <a:latin typeface="游ゴシック" panose="020B0400000000000000" pitchFamily="50" charset="-128"/>
                <a:ea typeface="游ゴシック" panose="020B0400000000000000" pitchFamily="50" charset="-128"/>
              </a:rPr>
              <a:t>事業着手は、原則として、補助金の交付決定の日からとな</a:t>
            </a:r>
            <a:r>
              <a:rPr lang="ja-JP" altLang="en-US" dirty="0">
                <a:latin typeface="游ゴシック" panose="020B0400000000000000" pitchFamily="50" charset="-128"/>
                <a:ea typeface="游ゴシック" panose="020B0400000000000000" pitchFamily="50" charset="-128"/>
              </a:rPr>
              <a:t>る</a:t>
            </a:r>
            <a:r>
              <a:rPr lang="ja-JP" altLang="ja-JP" dirty="0">
                <a:latin typeface="游ゴシック" panose="020B0400000000000000" pitchFamily="50" charset="-128"/>
                <a:ea typeface="游ゴシック" panose="020B0400000000000000" pitchFamily="50" charset="-128"/>
              </a:rPr>
              <a:t>。</a:t>
            </a:r>
            <a:endParaRPr lang="en-US" altLang="ja-JP" dirty="0">
              <a:latin typeface="游ゴシック" panose="020B0400000000000000" pitchFamily="50" charset="-128"/>
              <a:ea typeface="游ゴシック" panose="020B0400000000000000" pitchFamily="50" charset="-128"/>
            </a:endParaRPr>
          </a:p>
          <a:p>
            <a:pPr latinLnBrk="1"/>
            <a:r>
              <a:rPr lang="ja-JP" altLang="en-US" dirty="0">
                <a:latin typeface="游ゴシック" panose="020B0400000000000000" pitchFamily="50" charset="-128"/>
                <a:ea typeface="游ゴシック" panose="020B0400000000000000" pitchFamily="50" charset="-128"/>
              </a:rPr>
              <a:t>　　　</a:t>
            </a:r>
            <a:r>
              <a:rPr lang="ja-JP" altLang="ja-JP" dirty="0">
                <a:latin typeface="游ゴシック" panose="020B0400000000000000" pitchFamily="50" charset="-128"/>
                <a:ea typeface="游ゴシック" panose="020B0400000000000000" pitchFamily="50" charset="-128"/>
              </a:rPr>
              <a:t>やむを得ず補助金交付決定前に事業着手する場合は、少なくとも圏域地域医</a:t>
            </a:r>
            <a:endParaRPr lang="en-US" altLang="ja-JP" dirty="0">
              <a:latin typeface="游ゴシック" panose="020B0400000000000000" pitchFamily="50" charset="-128"/>
              <a:ea typeface="游ゴシック" panose="020B0400000000000000" pitchFamily="50" charset="-128"/>
            </a:endParaRPr>
          </a:p>
          <a:p>
            <a:pPr latinLnBrk="1"/>
            <a:r>
              <a:rPr lang="ja-JP" altLang="en-US" dirty="0">
                <a:latin typeface="游ゴシック" panose="020B0400000000000000" pitchFamily="50" charset="-128"/>
                <a:ea typeface="游ゴシック" panose="020B0400000000000000" pitchFamily="50" charset="-128"/>
              </a:rPr>
              <a:t>　　</a:t>
            </a:r>
            <a:r>
              <a:rPr lang="ja-JP" altLang="ja-JP" dirty="0">
                <a:latin typeface="游ゴシック" panose="020B0400000000000000" pitchFamily="50" charset="-128"/>
                <a:ea typeface="游ゴシック" panose="020B0400000000000000" pitchFamily="50" charset="-128"/>
              </a:rPr>
              <a:t>療構想調整会議で了承を得られた事業計画であることを前提に、別に定める交</a:t>
            </a:r>
            <a:endParaRPr lang="en-US" altLang="ja-JP" dirty="0">
              <a:latin typeface="游ゴシック" panose="020B0400000000000000" pitchFamily="50" charset="-128"/>
              <a:ea typeface="游ゴシック" panose="020B0400000000000000" pitchFamily="50" charset="-128"/>
            </a:endParaRPr>
          </a:p>
          <a:p>
            <a:pPr latinLnBrk="1"/>
            <a:r>
              <a:rPr lang="ja-JP" altLang="en-US" dirty="0">
                <a:latin typeface="游ゴシック" panose="020B0400000000000000" pitchFamily="50" charset="-128"/>
                <a:ea typeface="游ゴシック" panose="020B0400000000000000" pitchFamily="50" charset="-128"/>
              </a:rPr>
              <a:t>　　</a:t>
            </a:r>
            <a:r>
              <a:rPr lang="ja-JP" altLang="ja-JP" dirty="0">
                <a:latin typeface="游ゴシック" panose="020B0400000000000000" pitchFamily="50" charset="-128"/>
                <a:ea typeface="游ゴシック" panose="020B0400000000000000" pitchFamily="50" charset="-128"/>
              </a:rPr>
              <a:t>付決定前着手届を提出する必要があ</a:t>
            </a:r>
            <a:r>
              <a:rPr lang="ja-JP" altLang="en-US" dirty="0">
                <a:latin typeface="游ゴシック" panose="020B0400000000000000" pitchFamily="50" charset="-128"/>
                <a:ea typeface="游ゴシック" panose="020B0400000000000000" pitchFamily="50" charset="-128"/>
              </a:rPr>
              <a:t>る</a:t>
            </a:r>
            <a:r>
              <a:rPr lang="ja-JP" altLang="ja-JP" dirty="0">
                <a:latin typeface="游ゴシック" panose="020B0400000000000000" pitchFamily="50" charset="-128"/>
                <a:ea typeface="游ゴシック" panose="020B0400000000000000" pitchFamily="50" charset="-128"/>
              </a:rPr>
              <a:t>。</a:t>
            </a:r>
            <a:endParaRPr lang="en-US" altLang="ja-JP" dirty="0">
              <a:latin typeface="游ゴシック" panose="020B0400000000000000" pitchFamily="50" charset="-128"/>
              <a:ea typeface="游ゴシック" panose="020B0400000000000000" pitchFamily="50" charset="-128"/>
            </a:endParaRPr>
          </a:p>
          <a:p>
            <a:pPr latinLnBrk="1"/>
            <a:endParaRPr lang="en-US" altLang="ja-JP" dirty="0">
              <a:latin typeface="游ゴシック" panose="020B0400000000000000" pitchFamily="50" charset="-128"/>
              <a:ea typeface="游ゴシック" panose="020B0400000000000000" pitchFamily="50" charset="-128"/>
            </a:endParaRPr>
          </a:p>
          <a:p>
            <a:pPr latinLnBrk="1"/>
            <a:r>
              <a:rPr lang="ja-JP" altLang="en-US" dirty="0">
                <a:latin typeface="游ゴシック" panose="020B0400000000000000" pitchFamily="50" charset="-128"/>
                <a:ea typeface="游ゴシック" panose="020B0400000000000000" pitchFamily="50" charset="-128"/>
              </a:rPr>
              <a:t>（３）補助事業者は、当該補助金の交付と対象経費が重複する他の法律又は予算制</a:t>
            </a:r>
            <a:endParaRPr lang="en-US" altLang="ja-JP" dirty="0">
              <a:latin typeface="游ゴシック" panose="020B0400000000000000" pitchFamily="50" charset="-128"/>
              <a:ea typeface="游ゴシック" panose="020B0400000000000000" pitchFamily="50" charset="-128"/>
            </a:endParaRPr>
          </a:p>
          <a:p>
            <a:pPr latinLnBrk="1"/>
            <a:r>
              <a:rPr lang="ja-JP" altLang="en-US" dirty="0">
                <a:latin typeface="游ゴシック" panose="020B0400000000000000" pitchFamily="50" charset="-128"/>
                <a:ea typeface="游ゴシック" panose="020B0400000000000000" pitchFamily="50" charset="-128"/>
              </a:rPr>
              <a:t>　　度に基づく国の負担又は補助を受けてはならない。</a:t>
            </a:r>
            <a:endParaRPr lang="en-US" altLang="ja-JP" dirty="0">
              <a:latin typeface="游ゴシック" panose="020B0400000000000000" pitchFamily="50" charset="-128"/>
              <a:ea typeface="游ゴシック" panose="020B0400000000000000" pitchFamily="50" charset="-128"/>
            </a:endParaRPr>
          </a:p>
          <a:p>
            <a:pPr latinLnBrk="1"/>
            <a:endParaRPr lang="en-US" altLang="ja-JP" dirty="0">
              <a:latin typeface="游ゴシック" panose="020B0400000000000000" pitchFamily="50" charset="-128"/>
              <a:ea typeface="游ゴシック" panose="020B0400000000000000" pitchFamily="50" charset="-128"/>
            </a:endParaRPr>
          </a:p>
          <a:p>
            <a:pPr latinLnBrk="1"/>
            <a:r>
              <a:rPr lang="ja-JP" altLang="en-US" dirty="0">
                <a:latin typeface="游ゴシック" panose="020B0400000000000000" pitchFamily="50" charset="-128"/>
                <a:ea typeface="游ゴシック" panose="020B0400000000000000" pitchFamily="50" charset="-128"/>
              </a:rPr>
              <a:t>（４）その他、厚生労働省が定める地域医療介護総合確保基金管理運営要領（平成</a:t>
            </a:r>
            <a:r>
              <a:rPr lang="en-US" altLang="ja-JP" dirty="0">
                <a:latin typeface="游ゴシック" panose="020B0400000000000000" pitchFamily="50" charset="-128"/>
                <a:ea typeface="游ゴシック" panose="020B0400000000000000" pitchFamily="50" charset="-128"/>
              </a:rPr>
              <a:t>26</a:t>
            </a:r>
            <a:r>
              <a:rPr lang="ja-JP" altLang="en-US" dirty="0">
                <a:latin typeface="游ゴシック" panose="020B0400000000000000" pitchFamily="50" charset="-128"/>
                <a:ea typeface="游ゴシック" panose="020B0400000000000000" pitchFamily="50" charset="-128"/>
              </a:rPr>
              <a:t>　</a:t>
            </a:r>
            <a:endParaRPr lang="en-US" altLang="ja-JP" dirty="0">
              <a:latin typeface="游ゴシック" panose="020B0400000000000000" pitchFamily="50" charset="-128"/>
              <a:ea typeface="游ゴシック" panose="020B0400000000000000" pitchFamily="50" charset="-128"/>
            </a:endParaRPr>
          </a:p>
          <a:p>
            <a:pPr latinLnBrk="1"/>
            <a:r>
              <a:rPr lang="ja-JP" altLang="en-US" dirty="0">
                <a:latin typeface="游ゴシック" panose="020B0400000000000000" pitchFamily="50" charset="-128"/>
                <a:ea typeface="游ゴシック" panose="020B0400000000000000" pitchFamily="50" charset="-128"/>
              </a:rPr>
              <a:t>　　 年９月</a:t>
            </a:r>
            <a:r>
              <a:rPr lang="en-US" altLang="ja-JP" dirty="0">
                <a:latin typeface="游ゴシック" panose="020B0400000000000000" pitchFamily="50" charset="-128"/>
                <a:ea typeface="游ゴシック" panose="020B0400000000000000" pitchFamily="50" charset="-128"/>
              </a:rPr>
              <a:t>12</a:t>
            </a:r>
            <a:r>
              <a:rPr lang="ja-JP" altLang="en-US" dirty="0">
                <a:latin typeface="游ゴシック" panose="020B0400000000000000" pitchFamily="50" charset="-128"/>
                <a:ea typeface="游ゴシック" panose="020B0400000000000000" pitchFamily="50" charset="-128"/>
              </a:rPr>
              <a:t>付け医政発</a:t>
            </a:r>
            <a:r>
              <a:rPr lang="en-US" altLang="ja-JP" dirty="0">
                <a:latin typeface="游ゴシック" panose="020B0400000000000000" pitchFamily="50" charset="-128"/>
                <a:ea typeface="游ゴシック" panose="020B0400000000000000" pitchFamily="50" charset="-128"/>
              </a:rPr>
              <a:t>0912</a:t>
            </a:r>
            <a:r>
              <a:rPr lang="ja-JP" altLang="en-US" dirty="0">
                <a:latin typeface="游ゴシック" panose="020B0400000000000000" pitchFamily="50" charset="-128"/>
                <a:ea typeface="游ゴシック" panose="020B0400000000000000" pitchFamily="50" charset="-128"/>
              </a:rPr>
              <a:t>第５号）の各事項を遵守すること。</a:t>
            </a:r>
            <a:endParaRPr lang="en-US" altLang="ja-JP" dirty="0">
              <a:latin typeface="游ゴシック" panose="020B0400000000000000" pitchFamily="50" charset="-128"/>
              <a:ea typeface="游ゴシック" panose="020B0400000000000000" pitchFamily="50" charset="-128"/>
            </a:endParaRPr>
          </a:p>
          <a:p>
            <a:pPr latinLnBrk="1"/>
            <a:endParaRPr kumimoji="1" lang="en-US" altLang="ja-JP" dirty="0">
              <a:latin typeface="游ゴシック" panose="020B0400000000000000" pitchFamily="50" charset="-128"/>
              <a:ea typeface="游ゴシック" panose="020B0400000000000000" pitchFamily="50" charset="-128"/>
            </a:endParaRPr>
          </a:p>
          <a:p>
            <a:r>
              <a:rPr lang="ja-JP" altLang="en-US" dirty="0">
                <a:latin typeface="游ゴシック" panose="020B0400000000000000" pitchFamily="50" charset="-128"/>
                <a:ea typeface="游ゴシック" panose="020B0400000000000000" pitchFamily="50" charset="-128"/>
              </a:rPr>
              <a:t>　　</a:t>
            </a:r>
            <a:r>
              <a:rPr lang="en-US" altLang="ja-JP" dirty="0">
                <a:latin typeface="游ゴシック" panose="020B0400000000000000" pitchFamily="50" charset="-128"/>
                <a:ea typeface="游ゴシック" panose="020B0400000000000000" pitchFamily="50" charset="-128"/>
              </a:rPr>
              <a:t>※</a:t>
            </a:r>
            <a:r>
              <a:rPr lang="ja-JP" altLang="en-US" dirty="0">
                <a:latin typeface="游ゴシック" panose="020B0400000000000000" pitchFamily="50" charset="-128"/>
                <a:ea typeface="游ゴシック" panose="020B0400000000000000" pitchFamily="50" charset="-128"/>
              </a:rPr>
              <a:t>その他留意事項については、</a:t>
            </a:r>
            <a:r>
              <a:rPr lang="ja-JP" altLang="ja-JP" dirty="0">
                <a:latin typeface="游ゴシック" panose="020B0400000000000000" pitchFamily="50" charset="-128"/>
                <a:ea typeface="游ゴシック" panose="020B0400000000000000" pitchFamily="50" charset="-128"/>
              </a:rPr>
              <a:t> 「</a:t>
            </a:r>
            <a:r>
              <a:rPr lang="ja-JP" altLang="en-US" dirty="0">
                <a:latin typeface="游ゴシック" panose="020B0400000000000000" pitchFamily="50" charset="-128"/>
                <a:ea typeface="游ゴシック" panose="020B0400000000000000" pitchFamily="50" charset="-128"/>
              </a:rPr>
              <a:t>保健医療部</a:t>
            </a:r>
            <a:r>
              <a:rPr lang="ja-JP" altLang="ja-JP" dirty="0">
                <a:latin typeface="游ゴシック" panose="020B0400000000000000" pitchFamily="50" charset="-128"/>
                <a:ea typeface="游ゴシック" panose="020B0400000000000000" pitchFamily="50" charset="-128"/>
              </a:rPr>
              <a:t>補助金交付要綱」の別表</a:t>
            </a:r>
            <a:r>
              <a:rPr lang="ja-JP" altLang="en-US" dirty="0">
                <a:latin typeface="游ゴシック" panose="020B0400000000000000" pitchFamily="50" charset="-128"/>
                <a:ea typeface="游ゴシック" panose="020B0400000000000000" pitchFamily="50" charset="-128"/>
              </a:rPr>
              <a:t>に記載</a:t>
            </a:r>
            <a:endParaRPr lang="en-US" altLang="ja-JP" dirty="0">
              <a:latin typeface="游ゴシック" panose="020B0400000000000000" pitchFamily="50" charset="-128"/>
              <a:ea typeface="游ゴシック" panose="020B0400000000000000" pitchFamily="50" charset="-128"/>
            </a:endParaRPr>
          </a:p>
        </p:txBody>
      </p:sp>
    </p:spTree>
    <p:extLst>
      <p:ext uri="{BB962C8B-B14F-4D97-AF65-F5344CB8AC3E}">
        <p14:creationId xmlns:p14="http://schemas.microsoft.com/office/powerpoint/2010/main" val="10152415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コンテンツ プレースホルダー 3">
            <a:extLst>
              <a:ext uri="{FF2B5EF4-FFF2-40B4-BE49-F238E27FC236}">
                <a16:creationId xmlns:a16="http://schemas.microsoft.com/office/drawing/2014/main" id="{C784CA4C-3B60-4095-AC4A-39D3C1F1F401}"/>
              </a:ext>
            </a:extLst>
          </p:cNvPr>
          <p:cNvGraphicFramePr>
            <a:graphicFrameLocks noGrp="1"/>
          </p:cNvGraphicFramePr>
          <p:nvPr>
            <p:ph idx="1"/>
            <p:extLst>
              <p:ext uri="{D42A27DB-BD31-4B8C-83A1-F6EECF244321}">
                <p14:modId xmlns:p14="http://schemas.microsoft.com/office/powerpoint/2010/main" val="1137855542"/>
              </p:ext>
            </p:extLst>
          </p:nvPr>
        </p:nvGraphicFramePr>
        <p:xfrm>
          <a:off x="1259632" y="846139"/>
          <a:ext cx="6918991" cy="5859752"/>
        </p:xfrm>
        <a:graphic>
          <a:graphicData uri="http://schemas.openxmlformats.org/drawingml/2006/table">
            <a:tbl>
              <a:tblPr firstRow="1" firstCol="1" bandRow="1">
                <a:tableStyleId>{5C22544A-7EE6-4342-B048-85BDC9FD1C3A}</a:tableStyleId>
              </a:tblPr>
              <a:tblGrid>
                <a:gridCol w="345560">
                  <a:extLst>
                    <a:ext uri="{9D8B030D-6E8A-4147-A177-3AD203B41FA5}">
                      <a16:colId xmlns:a16="http://schemas.microsoft.com/office/drawing/2014/main" val="3076513014"/>
                    </a:ext>
                  </a:extLst>
                </a:gridCol>
                <a:gridCol w="1322389">
                  <a:extLst>
                    <a:ext uri="{9D8B030D-6E8A-4147-A177-3AD203B41FA5}">
                      <a16:colId xmlns:a16="http://schemas.microsoft.com/office/drawing/2014/main" val="3747491341"/>
                    </a:ext>
                  </a:extLst>
                </a:gridCol>
                <a:gridCol w="2351780">
                  <a:extLst>
                    <a:ext uri="{9D8B030D-6E8A-4147-A177-3AD203B41FA5}">
                      <a16:colId xmlns:a16="http://schemas.microsoft.com/office/drawing/2014/main" val="2510973145"/>
                    </a:ext>
                  </a:extLst>
                </a:gridCol>
                <a:gridCol w="2351780">
                  <a:extLst>
                    <a:ext uri="{9D8B030D-6E8A-4147-A177-3AD203B41FA5}">
                      <a16:colId xmlns:a16="http://schemas.microsoft.com/office/drawing/2014/main" val="2074384102"/>
                    </a:ext>
                  </a:extLst>
                </a:gridCol>
                <a:gridCol w="547482">
                  <a:extLst>
                    <a:ext uri="{9D8B030D-6E8A-4147-A177-3AD203B41FA5}">
                      <a16:colId xmlns:a16="http://schemas.microsoft.com/office/drawing/2014/main" val="1378904973"/>
                    </a:ext>
                  </a:extLst>
                </a:gridCol>
              </a:tblGrid>
              <a:tr h="150946">
                <a:tc gridSpan="2">
                  <a:txBody>
                    <a:bodyPr/>
                    <a:lstStyle/>
                    <a:p>
                      <a:pPr algn="ctr">
                        <a:lnSpc>
                          <a:spcPts val="1200"/>
                        </a:lnSpc>
                        <a:spcAft>
                          <a:spcPts val="0"/>
                        </a:spcAft>
                      </a:pPr>
                      <a:r>
                        <a:rPr lang="ja-JP" sz="900" kern="100">
                          <a:effectLst/>
                        </a:rPr>
                        <a:t>圏 域　</a:t>
                      </a:r>
                      <a:endParaRPr lang="ja-JP" sz="8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53916" marR="53916" marT="0" marB="0"/>
                </a:tc>
                <a:tc hMerge="1">
                  <a:txBody>
                    <a:bodyPr/>
                    <a:lstStyle/>
                    <a:p>
                      <a:endParaRPr kumimoji="1" lang="ja-JP" altLang="en-US"/>
                    </a:p>
                  </a:txBody>
                  <a:tcPr/>
                </a:tc>
                <a:tc>
                  <a:txBody>
                    <a:bodyPr/>
                    <a:lstStyle/>
                    <a:p>
                      <a:pPr algn="ctr">
                        <a:lnSpc>
                          <a:spcPts val="1200"/>
                        </a:lnSpc>
                        <a:spcAft>
                          <a:spcPts val="0"/>
                        </a:spcAft>
                      </a:pPr>
                      <a:r>
                        <a:rPr lang="ja-JP" sz="900" kern="100">
                          <a:effectLst/>
                        </a:rPr>
                        <a:t>市町名</a:t>
                      </a:r>
                      <a:endParaRPr lang="ja-JP" sz="8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53916" marR="53916" marT="0" marB="0"/>
                </a:tc>
                <a:tc>
                  <a:txBody>
                    <a:bodyPr/>
                    <a:lstStyle/>
                    <a:p>
                      <a:pPr algn="ctr">
                        <a:lnSpc>
                          <a:spcPts val="1200"/>
                        </a:lnSpc>
                        <a:spcAft>
                          <a:spcPts val="0"/>
                        </a:spcAft>
                      </a:pPr>
                      <a:r>
                        <a:rPr lang="ja-JP" sz="900" kern="100">
                          <a:effectLst/>
                        </a:rPr>
                        <a:t>事前相談及び事前協議書の提出の窓口</a:t>
                      </a:r>
                      <a:endParaRPr lang="ja-JP" sz="8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53916" marR="53916" marT="0" marB="0"/>
                </a:tc>
                <a:tc>
                  <a:txBody>
                    <a:bodyPr/>
                    <a:lstStyle/>
                    <a:p>
                      <a:pPr marL="8890" algn="ctr">
                        <a:lnSpc>
                          <a:spcPts val="1200"/>
                        </a:lnSpc>
                        <a:spcAft>
                          <a:spcPts val="0"/>
                        </a:spcAft>
                      </a:pPr>
                      <a:r>
                        <a:rPr lang="ja-JP" sz="900" kern="100">
                          <a:effectLst/>
                        </a:rPr>
                        <a:t>補助金</a:t>
                      </a:r>
                      <a:endParaRPr lang="ja-JP" sz="8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53916" marR="53916" marT="0" marB="0"/>
                </a:tc>
                <a:extLst>
                  <a:ext uri="{0D108BD9-81ED-4DB2-BD59-A6C34878D82A}">
                    <a16:rowId xmlns:a16="http://schemas.microsoft.com/office/drawing/2014/main" val="1298559545"/>
                  </a:ext>
                </a:extLst>
              </a:tr>
              <a:tr h="632931">
                <a:tc gridSpan="2">
                  <a:txBody>
                    <a:bodyPr/>
                    <a:lstStyle/>
                    <a:p>
                      <a:pPr algn="ctr">
                        <a:lnSpc>
                          <a:spcPts val="1500"/>
                        </a:lnSpc>
                        <a:spcAft>
                          <a:spcPts val="0"/>
                        </a:spcAft>
                      </a:pPr>
                      <a:r>
                        <a:rPr lang="ja-JP" sz="900" kern="100">
                          <a:effectLst/>
                        </a:rPr>
                        <a:t>神　戸</a:t>
                      </a:r>
                      <a:endParaRPr lang="ja-JP" sz="8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53916" marR="53916" marT="0" marB="0"/>
                </a:tc>
                <a:tc hMerge="1">
                  <a:txBody>
                    <a:bodyPr/>
                    <a:lstStyle/>
                    <a:p>
                      <a:endParaRPr kumimoji="1" lang="ja-JP" altLang="en-US"/>
                    </a:p>
                  </a:txBody>
                  <a:tcPr/>
                </a:tc>
                <a:tc>
                  <a:txBody>
                    <a:bodyPr/>
                    <a:lstStyle/>
                    <a:p>
                      <a:pPr algn="just">
                        <a:lnSpc>
                          <a:spcPts val="1500"/>
                        </a:lnSpc>
                        <a:spcAft>
                          <a:spcPts val="0"/>
                        </a:spcAft>
                      </a:pPr>
                      <a:r>
                        <a:rPr lang="ja-JP" sz="900" kern="100">
                          <a:effectLst/>
                        </a:rPr>
                        <a:t>神戸市</a:t>
                      </a:r>
                      <a:endParaRPr lang="ja-JP" sz="8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53916" marR="53916" marT="0" marB="0"/>
                </a:tc>
                <a:tc>
                  <a:txBody>
                    <a:bodyPr/>
                    <a:lstStyle/>
                    <a:p>
                      <a:pPr algn="just">
                        <a:lnSpc>
                          <a:spcPts val="1500"/>
                        </a:lnSpc>
                        <a:spcAft>
                          <a:spcPts val="0"/>
                        </a:spcAft>
                      </a:pPr>
                      <a:r>
                        <a:rPr lang="ja-JP" sz="900" kern="100">
                          <a:effectLst/>
                        </a:rPr>
                        <a:t>神戸市保健福祉局健康部地域医療課</a:t>
                      </a:r>
                      <a:endParaRPr lang="ja-JP" sz="800" kern="100">
                        <a:effectLst/>
                      </a:endParaRPr>
                    </a:p>
                    <a:p>
                      <a:pPr indent="139700" algn="just">
                        <a:lnSpc>
                          <a:spcPts val="1200"/>
                        </a:lnSpc>
                        <a:spcAft>
                          <a:spcPts val="0"/>
                        </a:spcAft>
                      </a:pPr>
                      <a:r>
                        <a:rPr lang="ja-JP" sz="900" kern="100">
                          <a:effectLst/>
                        </a:rPr>
                        <a:t>神戸市中央区加納町</a:t>
                      </a:r>
                      <a:r>
                        <a:rPr lang="en-US" sz="900" kern="100">
                          <a:effectLst/>
                        </a:rPr>
                        <a:t>6-5-1</a:t>
                      </a:r>
                      <a:endParaRPr lang="ja-JP" sz="800" kern="100">
                        <a:effectLst/>
                      </a:endParaRPr>
                    </a:p>
                    <a:p>
                      <a:pPr indent="279400" algn="l">
                        <a:lnSpc>
                          <a:spcPts val="1200"/>
                        </a:lnSpc>
                        <a:spcAft>
                          <a:spcPts val="0"/>
                        </a:spcAft>
                      </a:pPr>
                      <a:r>
                        <a:rPr lang="ja-JP" sz="900" kern="100">
                          <a:effectLst/>
                        </a:rPr>
                        <a:t>神戸市役所</a:t>
                      </a:r>
                      <a:r>
                        <a:rPr lang="en-US" sz="900" kern="100">
                          <a:effectLst/>
                        </a:rPr>
                        <a:t>1</a:t>
                      </a:r>
                      <a:r>
                        <a:rPr lang="ja-JP" sz="900" kern="100">
                          <a:effectLst/>
                        </a:rPr>
                        <a:t>号館</a:t>
                      </a:r>
                      <a:r>
                        <a:rPr lang="en-US" sz="900" kern="100">
                          <a:effectLst/>
                        </a:rPr>
                        <a:t>19</a:t>
                      </a:r>
                      <a:r>
                        <a:rPr lang="ja-JP" sz="900" kern="100">
                          <a:effectLst/>
                        </a:rPr>
                        <a:t>階</a:t>
                      </a:r>
                      <a:endParaRPr lang="ja-JP" sz="800" kern="100">
                        <a:effectLst/>
                      </a:endParaRPr>
                    </a:p>
                    <a:p>
                      <a:pPr indent="698500" algn="just">
                        <a:lnSpc>
                          <a:spcPts val="1200"/>
                        </a:lnSpc>
                        <a:spcAft>
                          <a:spcPts val="0"/>
                        </a:spcAft>
                      </a:pPr>
                      <a:r>
                        <a:rPr lang="ja-JP" sz="900" kern="100">
                          <a:effectLst/>
                        </a:rPr>
                        <a:t>電話</a:t>
                      </a:r>
                      <a:r>
                        <a:rPr lang="en-US" sz="900" kern="100">
                          <a:effectLst/>
                        </a:rPr>
                        <a:t>078-322-5246</a:t>
                      </a:r>
                      <a:endParaRPr lang="ja-JP" sz="800" kern="100">
                        <a:effectLst/>
                      </a:endParaRPr>
                    </a:p>
                    <a:p>
                      <a:pPr indent="698500" algn="just">
                        <a:lnSpc>
                          <a:spcPts val="600"/>
                        </a:lnSpc>
                        <a:spcAft>
                          <a:spcPts val="0"/>
                        </a:spcAft>
                      </a:pPr>
                      <a:r>
                        <a:rPr lang="en-US" sz="900" kern="100">
                          <a:effectLst/>
                        </a:rPr>
                        <a:t> </a:t>
                      </a:r>
                      <a:endParaRPr lang="ja-JP" sz="8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53916" marR="53916" marT="0" marB="0"/>
                </a:tc>
                <a:tc rowSpan="10">
                  <a:txBody>
                    <a:bodyPr/>
                    <a:lstStyle/>
                    <a:p>
                      <a:pPr algn="just">
                        <a:spcAft>
                          <a:spcPts val="0"/>
                        </a:spcAft>
                      </a:pPr>
                      <a:r>
                        <a:rPr lang="en-US" sz="900" kern="100" dirty="0">
                          <a:effectLst/>
                        </a:rPr>
                        <a:t> </a:t>
                      </a:r>
                      <a:endParaRPr lang="ja-JP" sz="800" kern="100" dirty="0">
                        <a:effectLst/>
                      </a:endParaRPr>
                    </a:p>
                    <a:p>
                      <a:pPr indent="279400" algn="just">
                        <a:spcAft>
                          <a:spcPts val="0"/>
                        </a:spcAft>
                      </a:pPr>
                      <a:r>
                        <a:rPr lang="en-US" sz="900" kern="100" dirty="0">
                          <a:effectLst/>
                        </a:rPr>
                        <a:t> </a:t>
                      </a:r>
                      <a:endParaRPr lang="ja-JP" sz="800" kern="100" dirty="0">
                        <a:effectLst/>
                      </a:endParaRPr>
                    </a:p>
                    <a:p>
                      <a:pPr indent="279400" algn="just">
                        <a:spcAft>
                          <a:spcPts val="0"/>
                        </a:spcAft>
                      </a:pPr>
                      <a:r>
                        <a:rPr lang="en-US" sz="900" kern="100" dirty="0">
                          <a:effectLst/>
                        </a:rPr>
                        <a:t> </a:t>
                      </a:r>
                      <a:endParaRPr lang="ja-JP" sz="800" kern="100" dirty="0">
                        <a:effectLst/>
                      </a:endParaRPr>
                    </a:p>
                    <a:p>
                      <a:pPr indent="279400" algn="just">
                        <a:spcAft>
                          <a:spcPts val="0"/>
                        </a:spcAft>
                      </a:pPr>
                      <a:r>
                        <a:rPr lang="en-US" sz="900" kern="100" dirty="0">
                          <a:effectLst/>
                        </a:rPr>
                        <a:t> </a:t>
                      </a:r>
                      <a:endParaRPr lang="ja-JP" sz="800" kern="100" dirty="0">
                        <a:effectLst/>
                      </a:endParaRPr>
                    </a:p>
                    <a:p>
                      <a:pPr indent="279400" algn="just">
                        <a:spcAft>
                          <a:spcPts val="0"/>
                        </a:spcAft>
                      </a:pPr>
                      <a:r>
                        <a:rPr lang="en-US" sz="900" kern="100" dirty="0">
                          <a:effectLst/>
                        </a:rPr>
                        <a:t> </a:t>
                      </a:r>
                      <a:endParaRPr lang="ja-JP" sz="800" kern="100" dirty="0">
                        <a:effectLst/>
                      </a:endParaRPr>
                    </a:p>
                    <a:p>
                      <a:pPr indent="279400" algn="just">
                        <a:spcAft>
                          <a:spcPts val="0"/>
                        </a:spcAft>
                      </a:pPr>
                      <a:r>
                        <a:rPr lang="en-US" sz="900" kern="100" dirty="0">
                          <a:effectLst/>
                        </a:rPr>
                        <a:t> </a:t>
                      </a:r>
                      <a:endParaRPr lang="ja-JP" sz="800" kern="100" dirty="0">
                        <a:effectLst/>
                      </a:endParaRPr>
                    </a:p>
                    <a:p>
                      <a:pPr indent="279400" algn="just">
                        <a:spcAft>
                          <a:spcPts val="0"/>
                        </a:spcAft>
                      </a:pPr>
                      <a:r>
                        <a:rPr lang="en-US" sz="900" kern="100" dirty="0">
                          <a:effectLst/>
                        </a:rPr>
                        <a:t> </a:t>
                      </a:r>
                      <a:endParaRPr lang="ja-JP" sz="800" kern="100" dirty="0">
                        <a:effectLst/>
                      </a:endParaRPr>
                    </a:p>
                    <a:p>
                      <a:pPr indent="279400" algn="just">
                        <a:spcAft>
                          <a:spcPts val="0"/>
                        </a:spcAft>
                      </a:pPr>
                      <a:r>
                        <a:rPr lang="en-US" sz="900" kern="100" dirty="0">
                          <a:effectLst/>
                        </a:rPr>
                        <a:t> </a:t>
                      </a:r>
                      <a:endParaRPr lang="ja-JP" sz="800" kern="100" dirty="0">
                        <a:effectLst/>
                      </a:endParaRPr>
                    </a:p>
                    <a:p>
                      <a:pPr indent="279400" algn="just">
                        <a:spcAft>
                          <a:spcPts val="0"/>
                        </a:spcAft>
                      </a:pPr>
                      <a:r>
                        <a:rPr lang="en-US" sz="900" kern="100" dirty="0">
                          <a:effectLst/>
                        </a:rPr>
                        <a:t> </a:t>
                      </a:r>
                      <a:endParaRPr lang="ja-JP" sz="800" kern="100" dirty="0">
                        <a:effectLst/>
                      </a:endParaRPr>
                    </a:p>
                    <a:p>
                      <a:pPr indent="279400" algn="just">
                        <a:spcAft>
                          <a:spcPts val="0"/>
                        </a:spcAft>
                      </a:pPr>
                      <a:r>
                        <a:rPr lang="en-US" sz="900" kern="100" dirty="0">
                          <a:effectLst/>
                        </a:rPr>
                        <a:t> </a:t>
                      </a:r>
                      <a:endParaRPr lang="ja-JP" sz="800" kern="100" dirty="0">
                        <a:effectLst/>
                      </a:endParaRPr>
                    </a:p>
                    <a:p>
                      <a:pPr algn="l">
                        <a:lnSpc>
                          <a:spcPts val="1800"/>
                        </a:lnSpc>
                        <a:spcAft>
                          <a:spcPts val="0"/>
                        </a:spcAft>
                      </a:pPr>
                      <a:r>
                        <a:rPr lang="ja-JP" sz="900" kern="100" dirty="0">
                          <a:effectLst/>
                        </a:rPr>
                        <a:t>兵庫県</a:t>
                      </a:r>
                      <a:endParaRPr lang="ja-JP" sz="800" kern="100" dirty="0">
                        <a:effectLst/>
                      </a:endParaRPr>
                    </a:p>
                    <a:p>
                      <a:pPr algn="ctr">
                        <a:lnSpc>
                          <a:spcPts val="1800"/>
                        </a:lnSpc>
                        <a:spcAft>
                          <a:spcPts val="0"/>
                        </a:spcAft>
                      </a:pPr>
                      <a:r>
                        <a:rPr lang="ja-JP" sz="900" kern="100" dirty="0">
                          <a:effectLst/>
                        </a:rPr>
                        <a:t>医務課</a:t>
                      </a:r>
                      <a:endParaRPr lang="ja-JP" sz="800" kern="100" dirty="0">
                        <a:effectLst/>
                      </a:endParaRPr>
                    </a:p>
                    <a:p>
                      <a:pPr algn="l">
                        <a:spcAft>
                          <a:spcPts val="0"/>
                        </a:spcAft>
                      </a:pPr>
                      <a:r>
                        <a:rPr lang="ja-JP" sz="600" kern="100" dirty="0">
                          <a:effectLst/>
                        </a:rPr>
                        <a:t>企画調整班</a:t>
                      </a:r>
                      <a:endParaRPr lang="ja-JP" sz="800" kern="100" dirty="0">
                        <a:effectLst/>
                      </a:endParaRPr>
                    </a:p>
                    <a:p>
                      <a:pPr algn="l">
                        <a:lnSpc>
                          <a:spcPts val="500"/>
                        </a:lnSpc>
                        <a:spcAft>
                          <a:spcPts val="0"/>
                        </a:spcAft>
                      </a:pPr>
                      <a:r>
                        <a:rPr lang="en-US" sz="600" kern="100" dirty="0">
                          <a:effectLst/>
                        </a:rPr>
                        <a:t> </a:t>
                      </a:r>
                      <a:endParaRPr lang="ja-JP" sz="800" kern="100" dirty="0">
                        <a:effectLst/>
                      </a:endParaRPr>
                    </a:p>
                    <a:p>
                      <a:pPr algn="l">
                        <a:lnSpc>
                          <a:spcPts val="1200"/>
                        </a:lnSpc>
                        <a:spcAft>
                          <a:spcPts val="0"/>
                        </a:spcAft>
                      </a:pPr>
                      <a:r>
                        <a:rPr lang="ja-JP" sz="700" kern="100" dirty="0">
                          <a:effectLst/>
                        </a:rPr>
                        <a:t>電話</a:t>
                      </a:r>
                      <a:endParaRPr lang="ja-JP" sz="800" kern="100" dirty="0">
                        <a:effectLst/>
                      </a:endParaRPr>
                    </a:p>
                    <a:p>
                      <a:pPr algn="l">
                        <a:lnSpc>
                          <a:spcPts val="1200"/>
                        </a:lnSpc>
                        <a:spcAft>
                          <a:spcPts val="0"/>
                        </a:spcAft>
                      </a:pPr>
                      <a:r>
                        <a:rPr lang="en-US" sz="900" kern="100" dirty="0">
                          <a:effectLst/>
                        </a:rPr>
                        <a:t>078</a:t>
                      </a:r>
                      <a:endParaRPr lang="ja-JP" sz="800" kern="100" dirty="0">
                        <a:effectLst/>
                      </a:endParaRPr>
                    </a:p>
                    <a:p>
                      <a:pPr algn="ctr">
                        <a:lnSpc>
                          <a:spcPts val="1200"/>
                        </a:lnSpc>
                        <a:spcAft>
                          <a:spcPts val="0"/>
                        </a:spcAft>
                      </a:pPr>
                      <a:r>
                        <a:rPr lang="en-US" sz="900" kern="100" dirty="0">
                          <a:effectLst/>
                        </a:rPr>
                        <a:t>-341</a:t>
                      </a:r>
                      <a:endParaRPr lang="ja-JP" sz="800" kern="100" dirty="0">
                        <a:effectLst/>
                      </a:endParaRPr>
                    </a:p>
                    <a:p>
                      <a:pPr algn="r">
                        <a:lnSpc>
                          <a:spcPts val="1200"/>
                        </a:lnSpc>
                        <a:spcAft>
                          <a:spcPts val="0"/>
                        </a:spcAft>
                      </a:pPr>
                      <a:r>
                        <a:rPr lang="en-US" sz="900" kern="100" dirty="0">
                          <a:effectLst/>
                        </a:rPr>
                        <a:t>-7711</a:t>
                      </a:r>
                      <a:endParaRPr lang="ja-JP" sz="800" kern="100" dirty="0">
                        <a:effectLst/>
                      </a:endParaRPr>
                    </a:p>
                    <a:p>
                      <a:pPr algn="ctr">
                        <a:lnSpc>
                          <a:spcPts val="1200"/>
                        </a:lnSpc>
                        <a:spcAft>
                          <a:spcPts val="0"/>
                        </a:spcAft>
                      </a:pPr>
                      <a:r>
                        <a:rPr lang="ja-JP" sz="900" kern="100" dirty="0">
                          <a:effectLst/>
                        </a:rPr>
                        <a:t>内線</a:t>
                      </a:r>
                      <a:endParaRPr lang="ja-JP" sz="800" kern="100" dirty="0">
                        <a:effectLst/>
                      </a:endParaRPr>
                    </a:p>
                    <a:p>
                      <a:pPr algn="r">
                        <a:lnSpc>
                          <a:spcPts val="1200"/>
                        </a:lnSpc>
                        <a:spcAft>
                          <a:spcPts val="0"/>
                        </a:spcAft>
                      </a:pPr>
                      <a:r>
                        <a:rPr lang="en-US" sz="900" kern="100" dirty="0">
                          <a:effectLst/>
                        </a:rPr>
                        <a:t>(325</a:t>
                      </a:r>
                      <a:r>
                        <a:rPr lang="en-US" altLang="ja-JP" sz="900" kern="100" dirty="0">
                          <a:effectLst/>
                        </a:rPr>
                        <a:t>8</a:t>
                      </a:r>
                      <a:r>
                        <a:rPr lang="en-US" sz="900" kern="100" dirty="0">
                          <a:effectLst/>
                        </a:rPr>
                        <a:t>)</a:t>
                      </a:r>
                      <a:endParaRPr lang="ja-JP" sz="8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53916" marR="53916" marT="0" marB="0"/>
                </a:tc>
                <a:extLst>
                  <a:ext uri="{0D108BD9-81ED-4DB2-BD59-A6C34878D82A}">
                    <a16:rowId xmlns:a16="http://schemas.microsoft.com/office/drawing/2014/main" val="3890821986"/>
                  </a:ext>
                </a:extLst>
              </a:tr>
              <a:tr h="556343">
                <a:tc rowSpan="2">
                  <a:txBody>
                    <a:bodyPr/>
                    <a:lstStyle/>
                    <a:p>
                      <a:pPr algn="ctr">
                        <a:lnSpc>
                          <a:spcPts val="1200"/>
                        </a:lnSpc>
                        <a:spcAft>
                          <a:spcPts val="0"/>
                        </a:spcAft>
                      </a:pPr>
                      <a:r>
                        <a:rPr lang="en-US" sz="900" kern="100">
                          <a:effectLst/>
                        </a:rPr>
                        <a:t> </a:t>
                      </a:r>
                      <a:endParaRPr lang="ja-JP" sz="800" kern="100">
                        <a:effectLst/>
                      </a:endParaRPr>
                    </a:p>
                    <a:p>
                      <a:pPr algn="ctr">
                        <a:lnSpc>
                          <a:spcPts val="1200"/>
                        </a:lnSpc>
                        <a:spcAft>
                          <a:spcPts val="0"/>
                        </a:spcAft>
                      </a:pPr>
                      <a:r>
                        <a:rPr lang="en-US" sz="900" kern="100">
                          <a:effectLst/>
                        </a:rPr>
                        <a:t> </a:t>
                      </a:r>
                      <a:endParaRPr lang="ja-JP" sz="800" kern="100">
                        <a:effectLst/>
                      </a:endParaRPr>
                    </a:p>
                    <a:p>
                      <a:pPr algn="ctr">
                        <a:lnSpc>
                          <a:spcPts val="1200"/>
                        </a:lnSpc>
                        <a:spcAft>
                          <a:spcPts val="0"/>
                        </a:spcAft>
                      </a:pPr>
                      <a:r>
                        <a:rPr lang="ja-JP" sz="900" kern="100">
                          <a:effectLst/>
                        </a:rPr>
                        <a:t>阪</a:t>
                      </a:r>
                      <a:endParaRPr lang="ja-JP" sz="800" kern="100">
                        <a:effectLst/>
                      </a:endParaRPr>
                    </a:p>
                    <a:p>
                      <a:pPr algn="ctr">
                        <a:lnSpc>
                          <a:spcPts val="1200"/>
                        </a:lnSpc>
                        <a:spcAft>
                          <a:spcPts val="0"/>
                        </a:spcAft>
                      </a:pPr>
                      <a:r>
                        <a:rPr lang="en-US" sz="900" kern="100">
                          <a:effectLst/>
                        </a:rPr>
                        <a:t> </a:t>
                      </a:r>
                      <a:endParaRPr lang="ja-JP" sz="800" kern="100">
                        <a:effectLst/>
                      </a:endParaRPr>
                    </a:p>
                    <a:p>
                      <a:pPr algn="ctr">
                        <a:lnSpc>
                          <a:spcPts val="1200"/>
                        </a:lnSpc>
                        <a:spcAft>
                          <a:spcPts val="0"/>
                        </a:spcAft>
                      </a:pPr>
                      <a:r>
                        <a:rPr lang="ja-JP" sz="900" kern="100">
                          <a:effectLst/>
                        </a:rPr>
                        <a:t>神</a:t>
                      </a:r>
                      <a:endParaRPr lang="ja-JP" sz="8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53916" marR="53916" marT="0" marB="0"/>
                </a:tc>
                <a:tc>
                  <a:txBody>
                    <a:bodyPr/>
                    <a:lstStyle/>
                    <a:p>
                      <a:pPr algn="ctr">
                        <a:lnSpc>
                          <a:spcPts val="1200"/>
                        </a:lnSpc>
                        <a:spcAft>
                          <a:spcPts val="0"/>
                        </a:spcAft>
                      </a:pPr>
                      <a:r>
                        <a:rPr lang="ja-JP" sz="900" kern="100" dirty="0">
                          <a:effectLst/>
                        </a:rPr>
                        <a:t>阪</a:t>
                      </a:r>
                      <a:endParaRPr lang="ja-JP" sz="800" kern="100" dirty="0">
                        <a:effectLst/>
                      </a:endParaRPr>
                    </a:p>
                    <a:p>
                      <a:pPr algn="ctr">
                        <a:lnSpc>
                          <a:spcPts val="1200"/>
                        </a:lnSpc>
                        <a:spcAft>
                          <a:spcPts val="0"/>
                        </a:spcAft>
                      </a:pPr>
                      <a:r>
                        <a:rPr lang="ja-JP" sz="900" kern="100" dirty="0">
                          <a:effectLst/>
                        </a:rPr>
                        <a:t>神</a:t>
                      </a:r>
                      <a:endParaRPr lang="ja-JP" sz="800" kern="100" dirty="0">
                        <a:effectLst/>
                      </a:endParaRPr>
                    </a:p>
                    <a:p>
                      <a:pPr algn="ctr">
                        <a:lnSpc>
                          <a:spcPts val="1200"/>
                        </a:lnSpc>
                        <a:spcAft>
                          <a:spcPts val="0"/>
                        </a:spcAft>
                      </a:pPr>
                      <a:r>
                        <a:rPr lang="ja-JP" sz="900" kern="100" dirty="0">
                          <a:effectLst/>
                        </a:rPr>
                        <a:t>南</a:t>
                      </a:r>
                      <a:endParaRPr lang="ja-JP" sz="8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53916" marR="53916" marT="0" marB="0"/>
                </a:tc>
                <a:tc>
                  <a:txBody>
                    <a:bodyPr/>
                    <a:lstStyle/>
                    <a:p>
                      <a:pPr algn="just">
                        <a:lnSpc>
                          <a:spcPts val="1200"/>
                        </a:lnSpc>
                        <a:spcAft>
                          <a:spcPts val="0"/>
                        </a:spcAft>
                      </a:pPr>
                      <a:r>
                        <a:rPr lang="ja-JP" sz="900" kern="100">
                          <a:effectLst/>
                        </a:rPr>
                        <a:t>尼崎市、西宮市、芦屋市</a:t>
                      </a:r>
                      <a:endParaRPr lang="ja-JP" sz="8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53916" marR="53916" marT="0" marB="0"/>
                </a:tc>
                <a:tc>
                  <a:txBody>
                    <a:bodyPr/>
                    <a:lstStyle/>
                    <a:p>
                      <a:pPr algn="just">
                        <a:lnSpc>
                          <a:spcPts val="1200"/>
                        </a:lnSpc>
                        <a:spcAft>
                          <a:spcPts val="0"/>
                        </a:spcAft>
                      </a:pPr>
                      <a:r>
                        <a:rPr lang="ja-JP" sz="900" kern="100">
                          <a:effectLst/>
                        </a:rPr>
                        <a:t>芦屋健康福祉事務所（芦屋保健所）企画課</a:t>
                      </a:r>
                      <a:endParaRPr lang="ja-JP" sz="800" kern="100">
                        <a:effectLst/>
                      </a:endParaRPr>
                    </a:p>
                    <a:p>
                      <a:pPr indent="279400" algn="just">
                        <a:lnSpc>
                          <a:spcPts val="1200"/>
                        </a:lnSpc>
                        <a:spcAft>
                          <a:spcPts val="0"/>
                        </a:spcAft>
                      </a:pPr>
                      <a:r>
                        <a:rPr lang="ja-JP" sz="900" kern="100">
                          <a:effectLst/>
                        </a:rPr>
                        <a:t>芦屋市公光町</a:t>
                      </a:r>
                      <a:r>
                        <a:rPr lang="en-US" sz="900" kern="100">
                          <a:effectLst/>
                        </a:rPr>
                        <a:t>1-23</a:t>
                      </a:r>
                      <a:endParaRPr lang="ja-JP" sz="800" kern="100">
                        <a:effectLst/>
                      </a:endParaRPr>
                    </a:p>
                    <a:p>
                      <a:pPr indent="139700" algn="just">
                        <a:lnSpc>
                          <a:spcPts val="1200"/>
                        </a:lnSpc>
                        <a:spcAft>
                          <a:spcPts val="0"/>
                        </a:spcAft>
                      </a:pPr>
                      <a:r>
                        <a:rPr lang="ja-JP" sz="900" kern="100">
                          <a:effectLst/>
                        </a:rPr>
                        <a:t>　　　　電話</a:t>
                      </a:r>
                      <a:r>
                        <a:rPr lang="en-US" sz="900" kern="100">
                          <a:effectLst/>
                        </a:rPr>
                        <a:t>0797-32-0707</a:t>
                      </a:r>
                      <a:r>
                        <a:rPr lang="ja-JP" sz="900" kern="100">
                          <a:effectLst/>
                        </a:rPr>
                        <a:t>（代）</a:t>
                      </a:r>
                      <a:endParaRPr lang="ja-JP" sz="800" kern="100">
                        <a:effectLst/>
                      </a:endParaRPr>
                    </a:p>
                    <a:p>
                      <a:pPr algn="just">
                        <a:lnSpc>
                          <a:spcPts val="400"/>
                        </a:lnSpc>
                        <a:spcAft>
                          <a:spcPts val="0"/>
                        </a:spcAft>
                      </a:pPr>
                      <a:r>
                        <a:rPr lang="en-US" sz="900" kern="100">
                          <a:effectLst/>
                        </a:rPr>
                        <a:t> </a:t>
                      </a:r>
                      <a:endParaRPr lang="ja-JP" sz="8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53916" marR="53916" marT="0" marB="0"/>
                </a:tc>
                <a:tc vMerge="1">
                  <a:txBody>
                    <a:bodyPr/>
                    <a:lstStyle/>
                    <a:p>
                      <a:endParaRPr kumimoji="1" lang="ja-JP" altLang="en-US"/>
                    </a:p>
                  </a:txBody>
                  <a:tcPr/>
                </a:tc>
                <a:extLst>
                  <a:ext uri="{0D108BD9-81ED-4DB2-BD59-A6C34878D82A}">
                    <a16:rowId xmlns:a16="http://schemas.microsoft.com/office/drawing/2014/main" val="716212446"/>
                  </a:ext>
                </a:extLst>
              </a:tr>
              <a:tr h="556343">
                <a:tc vMerge="1">
                  <a:txBody>
                    <a:bodyPr/>
                    <a:lstStyle/>
                    <a:p>
                      <a:endParaRPr kumimoji="1" lang="ja-JP" altLang="en-US"/>
                    </a:p>
                  </a:txBody>
                  <a:tcPr/>
                </a:tc>
                <a:tc>
                  <a:txBody>
                    <a:bodyPr/>
                    <a:lstStyle/>
                    <a:p>
                      <a:pPr algn="ctr">
                        <a:lnSpc>
                          <a:spcPts val="1200"/>
                        </a:lnSpc>
                        <a:spcAft>
                          <a:spcPts val="0"/>
                        </a:spcAft>
                      </a:pPr>
                      <a:r>
                        <a:rPr lang="ja-JP" sz="900" kern="100">
                          <a:effectLst/>
                        </a:rPr>
                        <a:t>阪</a:t>
                      </a:r>
                      <a:endParaRPr lang="ja-JP" sz="800" kern="100">
                        <a:effectLst/>
                      </a:endParaRPr>
                    </a:p>
                    <a:p>
                      <a:pPr algn="ctr">
                        <a:lnSpc>
                          <a:spcPts val="1200"/>
                        </a:lnSpc>
                        <a:spcAft>
                          <a:spcPts val="0"/>
                        </a:spcAft>
                      </a:pPr>
                      <a:r>
                        <a:rPr lang="ja-JP" sz="900" kern="100">
                          <a:effectLst/>
                        </a:rPr>
                        <a:t>神</a:t>
                      </a:r>
                      <a:endParaRPr lang="ja-JP" sz="800" kern="100">
                        <a:effectLst/>
                      </a:endParaRPr>
                    </a:p>
                    <a:p>
                      <a:pPr algn="ctr">
                        <a:lnSpc>
                          <a:spcPts val="1200"/>
                        </a:lnSpc>
                        <a:spcAft>
                          <a:spcPts val="0"/>
                        </a:spcAft>
                      </a:pPr>
                      <a:r>
                        <a:rPr lang="ja-JP" sz="900" kern="100">
                          <a:effectLst/>
                        </a:rPr>
                        <a:t>北</a:t>
                      </a:r>
                      <a:endParaRPr lang="ja-JP" sz="8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53916" marR="53916" marT="0" marB="0"/>
                </a:tc>
                <a:tc>
                  <a:txBody>
                    <a:bodyPr/>
                    <a:lstStyle/>
                    <a:p>
                      <a:pPr algn="just">
                        <a:lnSpc>
                          <a:spcPts val="1200"/>
                        </a:lnSpc>
                        <a:spcAft>
                          <a:spcPts val="0"/>
                        </a:spcAft>
                      </a:pPr>
                      <a:r>
                        <a:rPr lang="ja-JP" sz="900" kern="100">
                          <a:effectLst/>
                        </a:rPr>
                        <a:t>伊丹市、宝塚市、川西市</a:t>
                      </a:r>
                      <a:endParaRPr lang="ja-JP" sz="800" kern="100">
                        <a:effectLst/>
                      </a:endParaRPr>
                    </a:p>
                    <a:p>
                      <a:pPr algn="just">
                        <a:lnSpc>
                          <a:spcPts val="1200"/>
                        </a:lnSpc>
                        <a:spcAft>
                          <a:spcPts val="0"/>
                        </a:spcAft>
                      </a:pPr>
                      <a:r>
                        <a:rPr lang="ja-JP" sz="900" kern="100">
                          <a:effectLst/>
                        </a:rPr>
                        <a:t>三田市、猪名川町</a:t>
                      </a:r>
                      <a:endParaRPr lang="ja-JP" sz="8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53916" marR="53916" marT="0" marB="0"/>
                </a:tc>
                <a:tc>
                  <a:txBody>
                    <a:bodyPr/>
                    <a:lstStyle/>
                    <a:p>
                      <a:pPr algn="just">
                        <a:lnSpc>
                          <a:spcPts val="1200"/>
                        </a:lnSpc>
                        <a:spcAft>
                          <a:spcPts val="0"/>
                        </a:spcAft>
                      </a:pPr>
                      <a:r>
                        <a:rPr lang="ja-JP" sz="900" kern="100" dirty="0">
                          <a:effectLst/>
                        </a:rPr>
                        <a:t>宝塚健康福祉事務所（宝塚保健所）企画課</a:t>
                      </a:r>
                      <a:endParaRPr lang="ja-JP" sz="800" kern="100" dirty="0">
                        <a:effectLst/>
                      </a:endParaRPr>
                    </a:p>
                    <a:p>
                      <a:pPr algn="just">
                        <a:lnSpc>
                          <a:spcPts val="1200"/>
                        </a:lnSpc>
                        <a:spcAft>
                          <a:spcPts val="0"/>
                        </a:spcAft>
                      </a:pPr>
                      <a:r>
                        <a:rPr lang="ja-JP" sz="900" kern="100" dirty="0">
                          <a:effectLst/>
                        </a:rPr>
                        <a:t>　　宝塚市東洋町</a:t>
                      </a:r>
                      <a:r>
                        <a:rPr lang="en-US" sz="900" kern="100" dirty="0">
                          <a:effectLst/>
                        </a:rPr>
                        <a:t>2-5</a:t>
                      </a:r>
                      <a:r>
                        <a:rPr lang="ja-JP" sz="900" kern="100" dirty="0">
                          <a:effectLst/>
                        </a:rPr>
                        <a:t>　</a:t>
                      </a:r>
                      <a:endParaRPr lang="ja-JP" sz="800" kern="100" dirty="0">
                        <a:effectLst/>
                      </a:endParaRPr>
                    </a:p>
                    <a:p>
                      <a:pPr algn="just">
                        <a:lnSpc>
                          <a:spcPts val="1200"/>
                        </a:lnSpc>
                        <a:spcAft>
                          <a:spcPts val="0"/>
                        </a:spcAft>
                      </a:pPr>
                      <a:r>
                        <a:rPr lang="ja-JP" sz="900" kern="100" dirty="0">
                          <a:effectLst/>
                        </a:rPr>
                        <a:t>　　　　　電話　</a:t>
                      </a:r>
                      <a:r>
                        <a:rPr lang="en-US" sz="900" kern="100" dirty="0">
                          <a:effectLst/>
                        </a:rPr>
                        <a:t>0797-61-5172</a:t>
                      </a:r>
                      <a:endParaRPr lang="ja-JP" sz="800" kern="100" dirty="0">
                        <a:effectLst/>
                      </a:endParaRPr>
                    </a:p>
                    <a:p>
                      <a:pPr algn="just">
                        <a:lnSpc>
                          <a:spcPts val="400"/>
                        </a:lnSpc>
                        <a:spcAft>
                          <a:spcPts val="0"/>
                        </a:spcAft>
                      </a:pPr>
                      <a:r>
                        <a:rPr lang="en-US" sz="900" kern="100" dirty="0">
                          <a:effectLst/>
                        </a:rPr>
                        <a:t> </a:t>
                      </a:r>
                      <a:endParaRPr lang="ja-JP" sz="8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53916" marR="53916" marT="0" marB="0"/>
                </a:tc>
                <a:tc vMerge="1">
                  <a:txBody>
                    <a:bodyPr/>
                    <a:lstStyle/>
                    <a:p>
                      <a:endParaRPr kumimoji="1" lang="ja-JP" altLang="en-US"/>
                    </a:p>
                  </a:txBody>
                  <a:tcPr/>
                </a:tc>
                <a:extLst>
                  <a:ext uri="{0D108BD9-81ED-4DB2-BD59-A6C34878D82A}">
                    <a16:rowId xmlns:a16="http://schemas.microsoft.com/office/drawing/2014/main" val="2643722420"/>
                  </a:ext>
                </a:extLst>
              </a:tr>
              <a:tr h="469719">
                <a:tc gridSpan="2">
                  <a:txBody>
                    <a:bodyPr/>
                    <a:lstStyle/>
                    <a:p>
                      <a:pPr algn="ctr">
                        <a:lnSpc>
                          <a:spcPts val="1200"/>
                        </a:lnSpc>
                        <a:spcAft>
                          <a:spcPts val="0"/>
                        </a:spcAft>
                      </a:pPr>
                      <a:r>
                        <a:rPr lang="ja-JP" sz="900" kern="100">
                          <a:effectLst/>
                        </a:rPr>
                        <a:t>東播磨</a:t>
                      </a:r>
                      <a:endParaRPr lang="ja-JP" sz="8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53916" marR="53916" marT="0" marB="0"/>
                </a:tc>
                <a:tc hMerge="1">
                  <a:txBody>
                    <a:bodyPr/>
                    <a:lstStyle/>
                    <a:p>
                      <a:endParaRPr kumimoji="1" lang="ja-JP" altLang="en-US"/>
                    </a:p>
                  </a:txBody>
                  <a:tcPr/>
                </a:tc>
                <a:tc>
                  <a:txBody>
                    <a:bodyPr/>
                    <a:lstStyle/>
                    <a:p>
                      <a:pPr algn="just">
                        <a:lnSpc>
                          <a:spcPts val="1200"/>
                        </a:lnSpc>
                        <a:spcAft>
                          <a:spcPts val="0"/>
                        </a:spcAft>
                      </a:pPr>
                      <a:r>
                        <a:rPr lang="ja-JP" sz="900" kern="100">
                          <a:effectLst/>
                        </a:rPr>
                        <a:t>明石市、加古川市、</a:t>
                      </a:r>
                      <a:endParaRPr lang="ja-JP" sz="800" kern="100">
                        <a:effectLst/>
                      </a:endParaRPr>
                    </a:p>
                    <a:p>
                      <a:pPr algn="just">
                        <a:lnSpc>
                          <a:spcPts val="1200"/>
                        </a:lnSpc>
                        <a:spcAft>
                          <a:spcPts val="0"/>
                        </a:spcAft>
                      </a:pPr>
                      <a:r>
                        <a:rPr lang="ja-JP" sz="900" kern="100">
                          <a:effectLst/>
                        </a:rPr>
                        <a:t>高砂市、稲美町、播磨町</a:t>
                      </a:r>
                      <a:endParaRPr lang="ja-JP" sz="8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53916" marR="53916" marT="0" marB="0"/>
                </a:tc>
                <a:tc>
                  <a:txBody>
                    <a:bodyPr/>
                    <a:lstStyle/>
                    <a:p>
                      <a:pPr marL="279400" indent="-279400" algn="just">
                        <a:lnSpc>
                          <a:spcPts val="1200"/>
                        </a:lnSpc>
                        <a:spcAft>
                          <a:spcPts val="0"/>
                        </a:spcAft>
                      </a:pPr>
                      <a:r>
                        <a:rPr lang="ja-JP" sz="900" kern="100">
                          <a:effectLst/>
                        </a:rPr>
                        <a:t>加古川健康福祉事務所</a:t>
                      </a:r>
                      <a:r>
                        <a:rPr lang="ja-JP" sz="900" kern="100" spc="-100">
                          <a:effectLst/>
                        </a:rPr>
                        <a:t>（加古川保健所）</a:t>
                      </a:r>
                      <a:r>
                        <a:rPr lang="ja-JP" sz="900" kern="100">
                          <a:effectLst/>
                        </a:rPr>
                        <a:t>企画課　加古川市加古川町寺家町天神木</a:t>
                      </a:r>
                      <a:r>
                        <a:rPr lang="en-US" sz="900" kern="100">
                          <a:effectLst/>
                        </a:rPr>
                        <a:t>97-1</a:t>
                      </a:r>
                      <a:endParaRPr lang="ja-JP" sz="800" kern="100">
                        <a:effectLst/>
                      </a:endParaRPr>
                    </a:p>
                    <a:p>
                      <a:pPr algn="just">
                        <a:lnSpc>
                          <a:spcPts val="1200"/>
                        </a:lnSpc>
                        <a:spcAft>
                          <a:spcPts val="0"/>
                        </a:spcAft>
                      </a:pPr>
                      <a:r>
                        <a:rPr lang="en-US" sz="900" kern="100">
                          <a:effectLst/>
                        </a:rPr>
                        <a:t>          </a:t>
                      </a:r>
                      <a:r>
                        <a:rPr lang="ja-JP" sz="900" kern="100">
                          <a:effectLst/>
                        </a:rPr>
                        <a:t>電話　</a:t>
                      </a:r>
                      <a:r>
                        <a:rPr lang="en-US" sz="900" kern="100">
                          <a:effectLst/>
                        </a:rPr>
                        <a:t>079-421-9292</a:t>
                      </a:r>
                      <a:endParaRPr lang="ja-JP" sz="800" kern="100">
                        <a:effectLst/>
                      </a:endParaRPr>
                    </a:p>
                    <a:p>
                      <a:pPr algn="just">
                        <a:lnSpc>
                          <a:spcPts val="400"/>
                        </a:lnSpc>
                        <a:spcAft>
                          <a:spcPts val="0"/>
                        </a:spcAft>
                      </a:pPr>
                      <a:r>
                        <a:rPr lang="en-US" sz="900" kern="100">
                          <a:effectLst/>
                        </a:rPr>
                        <a:t> </a:t>
                      </a:r>
                      <a:endParaRPr lang="ja-JP" sz="8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53916" marR="53916" marT="0" marB="0"/>
                </a:tc>
                <a:tc vMerge="1">
                  <a:txBody>
                    <a:bodyPr/>
                    <a:lstStyle/>
                    <a:p>
                      <a:endParaRPr kumimoji="1" lang="ja-JP" altLang="en-US"/>
                    </a:p>
                  </a:txBody>
                  <a:tcPr/>
                </a:tc>
                <a:extLst>
                  <a:ext uri="{0D108BD9-81ED-4DB2-BD59-A6C34878D82A}">
                    <a16:rowId xmlns:a16="http://schemas.microsoft.com/office/drawing/2014/main" val="2044890002"/>
                  </a:ext>
                </a:extLst>
              </a:tr>
              <a:tr h="556343">
                <a:tc gridSpan="2">
                  <a:txBody>
                    <a:bodyPr/>
                    <a:lstStyle/>
                    <a:p>
                      <a:pPr algn="ctr">
                        <a:lnSpc>
                          <a:spcPts val="1200"/>
                        </a:lnSpc>
                        <a:spcAft>
                          <a:spcPts val="0"/>
                        </a:spcAft>
                      </a:pPr>
                      <a:r>
                        <a:rPr lang="ja-JP" sz="900" kern="100">
                          <a:effectLst/>
                        </a:rPr>
                        <a:t>北播磨</a:t>
                      </a:r>
                      <a:endParaRPr lang="ja-JP" sz="8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53916" marR="53916" marT="0" marB="0"/>
                </a:tc>
                <a:tc hMerge="1">
                  <a:txBody>
                    <a:bodyPr/>
                    <a:lstStyle/>
                    <a:p>
                      <a:endParaRPr kumimoji="1" lang="ja-JP" altLang="en-US"/>
                    </a:p>
                  </a:txBody>
                  <a:tcPr/>
                </a:tc>
                <a:tc>
                  <a:txBody>
                    <a:bodyPr/>
                    <a:lstStyle/>
                    <a:p>
                      <a:pPr algn="just">
                        <a:lnSpc>
                          <a:spcPts val="1200"/>
                        </a:lnSpc>
                        <a:spcAft>
                          <a:spcPts val="0"/>
                        </a:spcAft>
                      </a:pPr>
                      <a:r>
                        <a:rPr lang="ja-JP" sz="900" kern="100" dirty="0">
                          <a:effectLst/>
                        </a:rPr>
                        <a:t>西脇市、三木市、小野市</a:t>
                      </a:r>
                      <a:endParaRPr lang="ja-JP" sz="800" kern="100" dirty="0">
                        <a:effectLst/>
                      </a:endParaRPr>
                    </a:p>
                    <a:p>
                      <a:pPr algn="just">
                        <a:lnSpc>
                          <a:spcPts val="1200"/>
                        </a:lnSpc>
                        <a:spcAft>
                          <a:spcPts val="0"/>
                        </a:spcAft>
                      </a:pPr>
                      <a:r>
                        <a:rPr lang="ja-JP" sz="900" kern="100" dirty="0">
                          <a:effectLst/>
                        </a:rPr>
                        <a:t>加西市、加東市、多可町</a:t>
                      </a:r>
                      <a:endParaRPr lang="ja-JP" sz="8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53916" marR="53916" marT="0" marB="0"/>
                </a:tc>
                <a:tc>
                  <a:txBody>
                    <a:bodyPr/>
                    <a:lstStyle/>
                    <a:p>
                      <a:pPr algn="just">
                        <a:lnSpc>
                          <a:spcPts val="1200"/>
                        </a:lnSpc>
                        <a:spcAft>
                          <a:spcPts val="0"/>
                        </a:spcAft>
                      </a:pPr>
                      <a:r>
                        <a:rPr lang="ja-JP" sz="900" kern="100">
                          <a:effectLst/>
                        </a:rPr>
                        <a:t>加東健康福祉事務所（加東保健所）企画課</a:t>
                      </a:r>
                      <a:endParaRPr lang="ja-JP" sz="800" kern="100">
                        <a:effectLst/>
                      </a:endParaRPr>
                    </a:p>
                    <a:p>
                      <a:pPr algn="just">
                        <a:lnSpc>
                          <a:spcPts val="1200"/>
                        </a:lnSpc>
                        <a:spcAft>
                          <a:spcPts val="0"/>
                        </a:spcAft>
                      </a:pPr>
                      <a:r>
                        <a:rPr lang="ja-JP" sz="900" kern="100">
                          <a:effectLst/>
                        </a:rPr>
                        <a:t>　　加東市社字西柿</a:t>
                      </a:r>
                      <a:r>
                        <a:rPr lang="en-US" sz="900" kern="100">
                          <a:effectLst/>
                        </a:rPr>
                        <a:t>1075-2</a:t>
                      </a:r>
                      <a:endParaRPr lang="ja-JP" sz="800" kern="100">
                        <a:effectLst/>
                      </a:endParaRPr>
                    </a:p>
                    <a:p>
                      <a:pPr algn="just">
                        <a:lnSpc>
                          <a:spcPts val="1200"/>
                        </a:lnSpc>
                        <a:spcAft>
                          <a:spcPts val="0"/>
                        </a:spcAft>
                      </a:pPr>
                      <a:r>
                        <a:rPr lang="en-US" sz="900" kern="100">
                          <a:effectLst/>
                        </a:rPr>
                        <a:t>          </a:t>
                      </a:r>
                      <a:r>
                        <a:rPr lang="ja-JP" sz="900" kern="100">
                          <a:effectLst/>
                        </a:rPr>
                        <a:t>電話　</a:t>
                      </a:r>
                      <a:r>
                        <a:rPr lang="en-US" sz="900" kern="100">
                          <a:effectLst/>
                        </a:rPr>
                        <a:t>0795-42-9355</a:t>
                      </a:r>
                      <a:endParaRPr lang="ja-JP" sz="800" kern="100">
                        <a:effectLst/>
                      </a:endParaRPr>
                    </a:p>
                    <a:p>
                      <a:pPr algn="just">
                        <a:lnSpc>
                          <a:spcPts val="400"/>
                        </a:lnSpc>
                        <a:spcAft>
                          <a:spcPts val="0"/>
                        </a:spcAft>
                      </a:pPr>
                      <a:r>
                        <a:rPr lang="en-US" sz="900" kern="100">
                          <a:effectLst/>
                        </a:rPr>
                        <a:t> </a:t>
                      </a:r>
                      <a:endParaRPr lang="ja-JP" sz="8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53916" marR="53916" marT="0" marB="0"/>
                </a:tc>
                <a:tc vMerge="1">
                  <a:txBody>
                    <a:bodyPr/>
                    <a:lstStyle/>
                    <a:p>
                      <a:endParaRPr kumimoji="1" lang="ja-JP" altLang="en-US"/>
                    </a:p>
                  </a:txBody>
                  <a:tcPr/>
                </a:tc>
                <a:extLst>
                  <a:ext uri="{0D108BD9-81ED-4DB2-BD59-A6C34878D82A}">
                    <a16:rowId xmlns:a16="http://schemas.microsoft.com/office/drawing/2014/main" val="1246045921"/>
                  </a:ext>
                </a:extLst>
              </a:tr>
              <a:tr h="556343">
                <a:tc rowSpan="2">
                  <a:txBody>
                    <a:bodyPr/>
                    <a:lstStyle/>
                    <a:p>
                      <a:pPr algn="ctr">
                        <a:lnSpc>
                          <a:spcPts val="1200"/>
                        </a:lnSpc>
                        <a:spcAft>
                          <a:spcPts val="0"/>
                        </a:spcAft>
                      </a:pPr>
                      <a:r>
                        <a:rPr lang="en-US" sz="900" kern="100">
                          <a:effectLst/>
                        </a:rPr>
                        <a:t> </a:t>
                      </a:r>
                      <a:endParaRPr lang="ja-JP" sz="800" kern="100">
                        <a:effectLst/>
                      </a:endParaRPr>
                    </a:p>
                    <a:p>
                      <a:pPr algn="ctr">
                        <a:lnSpc>
                          <a:spcPts val="1200"/>
                        </a:lnSpc>
                        <a:spcAft>
                          <a:spcPts val="0"/>
                        </a:spcAft>
                      </a:pPr>
                      <a:r>
                        <a:rPr lang="ja-JP" sz="900" kern="100">
                          <a:effectLst/>
                        </a:rPr>
                        <a:t>姫路播磨</a:t>
                      </a:r>
                      <a:endParaRPr lang="ja-JP" sz="8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53916" marR="53916" marT="0" marB="0" anchor="ctr"/>
                </a:tc>
                <a:tc>
                  <a:txBody>
                    <a:bodyPr/>
                    <a:lstStyle/>
                    <a:p>
                      <a:pPr algn="ctr">
                        <a:lnSpc>
                          <a:spcPts val="1200"/>
                        </a:lnSpc>
                        <a:spcAft>
                          <a:spcPts val="0"/>
                        </a:spcAft>
                      </a:pPr>
                      <a:r>
                        <a:rPr lang="ja-JP" sz="900" kern="100">
                          <a:effectLst/>
                        </a:rPr>
                        <a:t>中</a:t>
                      </a:r>
                      <a:endParaRPr lang="ja-JP" sz="800" kern="100">
                        <a:effectLst/>
                      </a:endParaRPr>
                    </a:p>
                    <a:p>
                      <a:pPr algn="ctr">
                        <a:lnSpc>
                          <a:spcPts val="1200"/>
                        </a:lnSpc>
                        <a:spcAft>
                          <a:spcPts val="0"/>
                        </a:spcAft>
                      </a:pPr>
                      <a:r>
                        <a:rPr lang="ja-JP" sz="900" kern="100">
                          <a:effectLst/>
                        </a:rPr>
                        <a:t>播</a:t>
                      </a:r>
                      <a:endParaRPr lang="ja-JP" sz="800" kern="100">
                        <a:effectLst/>
                      </a:endParaRPr>
                    </a:p>
                    <a:p>
                      <a:pPr algn="ctr">
                        <a:lnSpc>
                          <a:spcPts val="1200"/>
                        </a:lnSpc>
                        <a:spcAft>
                          <a:spcPts val="0"/>
                        </a:spcAft>
                      </a:pPr>
                      <a:r>
                        <a:rPr lang="ja-JP" sz="900" kern="100">
                          <a:effectLst/>
                        </a:rPr>
                        <a:t>磨</a:t>
                      </a:r>
                      <a:endParaRPr lang="ja-JP" sz="8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53916" marR="53916" marT="0" marB="0"/>
                </a:tc>
                <a:tc>
                  <a:txBody>
                    <a:bodyPr/>
                    <a:lstStyle/>
                    <a:p>
                      <a:pPr algn="just">
                        <a:lnSpc>
                          <a:spcPts val="1200"/>
                        </a:lnSpc>
                        <a:spcAft>
                          <a:spcPts val="0"/>
                        </a:spcAft>
                      </a:pPr>
                      <a:r>
                        <a:rPr lang="ja-JP" sz="900" kern="100">
                          <a:effectLst/>
                        </a:rPr>
                        <a:t>姫路市、神河町、市川町</a:t>
                      </a:r>
                      <a:endParaRPr lang="ja-JP" sz="800" kern="100">
                        <a:effectLst/>
                      </a:endParaRPr>
                    </a:p>
                    <a:p>
                      <a:pPr algn="just">
                        <a:lnSpc>
                          <a:spcPts val="1200"/>
                        </a:lnSpc>
                        <a:spcAft>
                          <a:spcPts val="0"/>
                        </a:spcAft>
                      </a:pPr>
                      <a:r>
                        <a:rPr lang="ja-JP" sz="900" kern="100">
                          <a:effectLst/>
                        </a:rPr>
                        <a:t>福崎町</a:t>
                      </a:r>
                      <a:endParaRPr lang="ja-JP" sz="8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53916" marR="53916" marT="0" marB="0"/>
                </a:tc>
                <a:tc>
                  <a:txBody>
                    <a:bodyPr/>
                    <a:lstStyle/>
                    <a:p>
                      <a:pPr algn="just">
                        <a:lnSpc>
                          <a:spcPts val="1200"/>
                        </a:lnSpc>
                        <a:spcAft>
                          <a:spcPts val="0"/>
                        </a:spcAft>
                      </a:pPr>
                      <a:r>
                        <a:rPr lang="ja-JP" sz="900" kern="100" dirty="0">
                          <a:effectLst/>
                        </a:rPr>
                        <a:t>中播磨健康福祉事務所 企画課</a:t>
                      </a:r>
                      <a:endParaRPr lang="ja-JP" sz="800" kern="100" dirty="0">
                        <a:effectLst/>
                      </a:endParaRPr>
                    </a:p>
                    <a:p>
                      <a:pPr indent="139700" algn="just">
                        <a:lnSpc>
                          <a:spcPts val="1200"/>
                        </a:lnSpc>
                        <a:spcAft>
                          <a:spcPts val="0"/>
                        </a:spcAft>
                      </a:pPr>
                      <a:r>
                        <a:rPr lang="en-US" sz="900" kern="100" dirty="0">
                          <a:effectLst/>
                        </a:rPr>
                        <a:t>  </a:t>
                      </a:r>
                      <a:r>
                        <a:rPr lang="ja-JP" sz="900" kern="100" dirty="0">
                          <a:effectLst/>
                        </a:rPr>
                        <a:t>姫路市北条</a:t>
                      </a:r>
                      <a:r>
                        <a:rPr lang="en-US" sz="900" kern="100" dirty="0">
                          <a:effectLst/>
                        </a:rPr>
                        <a:t>1-98</a:t>
                      </a:r>
                      <a:endParaRPr lang="ja-JP" sz="800" kern="100" dirty="0">
                        <a:effectLst/>
                      </a:endParaRPr>
                    </a:p>
                    <a:p>
                      <a:pPr indent="139700" algn="just">
                        <a:lnSpc>
                          <a:spcPts val="1200"/>
                        </a:lnSpc>
                        <a:spcAft>
                          <a:spcPts val="0"/>
                        </a:spcAft>
                      </a:pPr>
                      <a:r>
                        <a:rPr lang="en-US" sz="900" kern="100" dirty="0">
                          <a:effectLst/>
                        </a:rPr>
                        <a:t>        </a:t>
                      </a:r>
                      <a:r>
                        <a:rPr lang="ja-JP" sz="900" kern="100" dirty="0">
                          <a:effectLst/>
                        </a:rPr>
                        <a:t>電話</a:t>
                      </a:r>
                      <a:r>
                        <a:rPr lang="en-US" sz="900" kern="100" dirty="0">
                          <a:effectLst/>
                        </a:rPr>
                        <a:t>  079-281-9207</a:t>
                      </a:r>
                      <a:endParaRPr lang="ja-JP" sz="800" kern="100" dirty="0">
                        <a:effectLst/>
                      </a:endParaRPr>
                    </a:p>
                    <a:p>
                      <a:pPr indent="139700" algn="just">
                        <a:lnSpc>
                          <a:spcPts val="400"/>
                        </a:lnSpc>
                        <a:spcAft>
                          <a:spcPts val="0"/>
                        </a:spcAft>
                      </a:pPr>
                      <a:r>
                        <a:rPr lang="en-US" sz="900" kern="100" dirty="0">
                          <a:effectLst/>
                        </a:rPr>
                        <a:t> </a:t>
                      </a:r>
                      <a:endParaRPr lang="ja-JP" sz="8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53916" marR="53916" marT="0" marB="0"/>
                </a:tc>
                <a:tc vMerge="1">
                  <a:txBody>
                    <a:bodyPr/>
                    <a:lstStyle/>
                    <a:p>
                      <a:endParaRPr kumimoji="1" lang="ja-JP" altLang="en-US"/>
                    </a:p>
                  </a:txBody>
                  <a:tcPr/>
                </a:tc>
                <a:extLst>
                  <a:ext uri="{0D108BD9-81ED-4DB2-BD59-A6C34878D82A}">
                    <a16:rowId xmlns:a16="http://schemas.microsoft.com/office/drawing/2014/main" val="1634879603"/>
                  </a:ext>
                </a:extLst>
              </a:tr>
              <a:tr h="556343">
                <a:tc vMerge="1">
                  <a:txBody>
                    <a:bodyPr/>
                    <a:lstStyle/>
                    <a:p>
                      <a:endParaRPr kumimoji="1" lang="ja-JP" altLang="en-US"/>
                    </a:p>
                  </a:txBody>
                  <a:tcPr/>
                </a:tc>
                <a:tc>
                  <a:txBody>
                    <a:bodyPr/>
                    <a:lstStyle/>
                    <a:p>
                      <a:pPr algn="ctr">
                        <a:lnSpc>
                          <a:spcPts val="1200"/>
                        </a:lnSpc>
                        <a:spcAft>
                          <a:spcPts val="0"/>
                        </a:spcAft>
                      </a:pPr>
                      <a:r>
                        <a:rPr lang="ja-JP" sz="900" kern="100">
                          <a:effectLst/>
                        </a:rPr>
                        <a:t>西</a:t>
                      </a:r>
                      <a:endParaRPr lang="ja-JP" sz="800" kern="100">
                        <a:effectLst/>
                      </a:endParaRPr>
                    </a:p>
                    <a:p>
                      <a:pPr algn="ctr">
                        <a:lnSpc>
                          <a:spcPts val="1200"/>
                        </a:lnSpc>
                        <a:spcAft>
                          <a:spcPts val="0"/>
                        </a:spcAft>
                      </a:pPr>
                      <a:r>
                        <a:rPr lang="ja-JP" sz="900" kern="100">
                          <a:effectLst/>
                        </a:rPr>
                        <a:t>播</a:t>
                      </a:r>
                      <a:endParaRPr lang="ja-JP" sz="800" kern="100">
                        <a:effectLst/>
                      </a:endParaRPr>
                    </a:p>
                    <a:p>
                      <a:pPr algn="ctr">
                        <a:lnSpc>
                          <a:spcPts val="1200"/>
                        </a:lnSpc>
                        <a:spcAft>
                          <a:spcPts val="0"/>
                        </a:spcAft>
                      </a:pPr>
                      <a:r>
                        <a:rPr lang="ja-JP" sz="900" kern="100">
                          <a:effectLst/>
                        </a:rPr>
                        <a:t>磨</a:t>
                      </a:r>
                      <a:endParaRPr lang="ja-JP" sz="8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53916" marR="53916" marT="0" marB="0"/>
                </a:tc>
                <a:tc>
                  <a:txBody>
                    <a:bodyPr/>
                    <a:lstStyle/>
                    <a:p>
                      <a:pPr algn="just">
                        <a:lnSpc>
                          <a:spcPts val="1200"/>
                        </a:lnSpc>
                        <a:spcAft>
                          <a:spcPts val="0"/>
                        </a:spcAft>
                      </a:pPr>
                      <a:r>
                        <a:rPr lang="ja-JP" sz="900" kern="100">
                          <a:effectLst/>
                        </a:rPr>
                        <a:t>相生市、たつの市、赤穂市、宍粟市、太子町、</a:t>
                      </a:r>
                      <a:endParaRPr lang="ja-JP" sz="800" kern="100">
                        <a:effectLst/>
                      </a:endParaRPr>
                    </a:p>
                    <a:p>
                      <a:pPr algn="just">
                        <a:lnSpc>
                          <a:spcPts val="1200"/>
                        </a:lnSpc>
                        <a:spcAft>
                          <a:spcPts val="0"/>
                        </a:spcAft>
                      </a:pPr>
                      <a:r>
                        <a:rPr lang="ja-JP" sz="900" kern="100">
                          <a:effectLst/>
                        </a:rPr>
                        <a:t>上郡町、佐用町</a:t>
                      </a:r>
                      <a:endParaRPr lang="ja-JP" sz="8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53916" marR="53916" marT="0" marB="0"/>
                </a:tc>
                <a:tc>
                  <a:txBody>
                    <a:bodyPr/>
                    <a:lstStyle/>
                    <a:p>
                      <a:pPr algn="just">
                        <a:lnSpc>
                          <a:spcPts val="1200"/>
                        </a:lnSpc>
                        <a:spcAft>
                          <a:spcPts val="0"/>
                        </a:spcAft>
                      </a:pPr>
                      <a:r>
                        <a:rPr lang="ja-JP" sz="900" kern="100">
                          <a:effectLst/>
                        </a:rPr>
                        <a:t>龍野健康福祉事務所（龍野保健所）企画課</a:t>
                      </a:r>
                      <a:endParaRPr lang="ja-JP" sz="800" kern="100">
                        <a:effectLst/>
                      </a:endParaRPr>
                    </a:p>
                    <a:p>
                      <a:pPr algn="just">
                        <a:lnSpc>
                          <a:spcPts val="1200"/>
                        </a:lnSpc>
                        <a:spcAft>
                          <a:spcPts val="0"/>
                        </a:spcAft>
                      </a:pPr>
                      <a:r>
                        <a:rPr lang="ja-JP" sz="900" kern="100">
                          <a:effectLst/>
                        </a:rPr>
                        <a:t>　　たつの市龍野町富永</a:t>
                      </a:r>
                      <a:r>
                        <a:rPr lang="en-US" sz="900" kern="100">
                          <a:effectLst/>
                        </a:rPr>
                        <a:t>1311-3</a:t>
                      </a:r>
                      <a:endParaRPr lang="ja-JP" sz="800" kern="100">
                        <a:effectLst/>
                      </a:endParaRPr>
                    </a:p>
                    <a:p>
                      <a:pPr algn="just">
                        <a:lnSpc>
                          <a:spcPts val="1200"/>
                        </a:lnSpc>
                        <a:spcAft>
                          <a:spcPts val="0"/>
                        </a:spcAft>
                      </a:pPr>
                      <a:r>
                        <a:rPr lang="en-US" sz="900" kern="100">
                          <a:effectLst/>
                        </a:rPr>
                        <a:t>          </a:t>
                      </a:r>
                      <a:r>
                        <a:rPr lang="ja-JP" sz="900" kern="100">
                          <a:effectLst/>
                        </a:rPr>
                        <a:t>電話</a:t>
                      </a:r>
                      <a:r>
                        <a:rPr lang="en-US" sz="900" kern="100">
                          <a:effectLst/>
                        </a:rPr>
                        <a:t>  0791-63-5150</a:t>
                      </a:r>
                      <a:endParaRPr lang="ja-JP" sz="800" kern="100">
                        <a:effectLst/>
                      </a:endParaRPr>
                    </a:p>
                    <a:p>
                      <a:pPr algn="just">
                        <a:lnSpc>
                          <a:spcPts val="400"/>
                        </a:lnSpc>
                        <a:spcAft>
                          <a:spcPts val="0"/>
                        </a:spcAft>
                      </a:pPr>
                      <a:r>
                        <a:rPr lang="en-US" sz="900" kern="100">
                          <a:effectLst/>
                        </a:rPr>
                        <a:t> </a:t>
                      </a:r>
                      <a:endParaRPr lang="ja-JP" sz="8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53916" marR="53916" marT="0" marB="0"/>
                </a:tc>
                <a:tc vMerge="1">
                  <a:txBody>
                    <a:bodyPr/>
                    <a:lstStyle/>
                    <a:p>
                      <a:endParaRPr kumimoji="1" lang="ja-JP" altLang="en-US"/>
                    </a:p>
                  </a:txBody>
                  <a:tcPr/>
                </a:tc>
                <a:extLst>
                  <a:ext uri="{0D108BD9-81ED-4DB2-BD59-A6C34878D82A}">
                    <a16:rowId xmlns:a16="http://schemas.microsoft.com/office/drawing/2014/main" val="2560196365"/>
                  </a:ext>
                </a:extLst>
              </a:tr>
              <a:tr h="556343">
                <a:tc gridSpan="2">
                  <a:txBody>
                    <a:bodyPr/>
                    <a:lstStyle/>
                    <a:p>
                      <a:pPr algn="ctr">
                        <a:lnSpc>
                          <a:spcPts val="1200"/>
                        </a:lnSpc>
                        <a:spcAft>
                          <a:spcPts val="0"/>
                        </a:spcAft>
                      </a:pPr>
                      <a:r>
                        <a:rPr lang="ja-JP" sz="900" kern="100">
                          <a:effectLst/>
                        </a:rPr>
                        <a:t>但　馬</a:t>
                      </a:r>
                      <a:endParaRPr lang="ja-JP" sz="8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53916" marR="53916" marT="0" marB="0"/>
                </a:tc>
                <a:tc hMerge="1">
                  <a:txBody>
                    <a:bodyPr/>
                    <a:lstStyle/>
                    <a:p>
                      <a:endParaRPr kumimoji="1" lang="ja-JP" altLang="en-US"/>
                    </a:p>
                  </a:txBody>
                  <a:tcPr/>
                </a:tc>
                <a:tc>
                  <a:txBody>
                    <a:bodyPr/>
                    <a:lstStyle/>
                    <a:p>
                      <a:pPr algn="just">
                        <a:lnSpc>
                          <a:spcPts val="1200"/>
                        </a:lnSpc>
                        <a:spcAft>
                          <a:spcPts val="0"/>
                        </a:spcAft>
                      </a:pPr>
                      <a:r>
                        <a:rPr lang="ja-JP" sz="900" kern="100">
                          <a:effectLst/>
                        </a:rPr>
                        <a:t>豊岡市、養父市、朝来市</a:t>
                      </a:r>
                      <a:endParaRPr lang="ja-JP" sz="800" kern="100">
                        <a:effectLst/>
                      </a:endParaRPr>
                    </a:p>
                    <a:p>
                      <a:pPr algn="just">
                        <a:lnSpc>
                          <a:spcPts val="1200"/>
                        </a:lnSpc>
                        <a:spcAft>
                          <a:spcPts val="0"/>
                        </a:spcAft>
                      </a:pPr>
                      <a:r>
                        <a:rPr lang="ja-JP" sz="900" kern="100">
                          <a:effectLst/>
                        </a:rPr>
                        <a:t>香美町、新温泉町</a:t>
                      </a:r>
                      <a:endParaRPr lang="ja-JP" sz="8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53916" marR="53916" marT="0" marB="0"/>
                </a:tc>
                <a:tc>
                  <a:txBody>
                    <a:bodyPr/>
                    <a:lstStyle/>
                    <a:p>
                      <a:pPr algn="just">
                        <a:lnSpc>
                          <a:spcPts val="1200"/>
                        </a:lnSpc>
                        <a:spcAft>
                          <a:spcPts val="0"/>
                        </a:spcAft>
                      </a:pPr>
                      <a:r>
                        <a:rPr lang="ja-JP" sz="900" kern="100">
                          <a:effectLst/>
                        </a:rPr>
                        <a:t>豊岡建康福祉事務所（豊岡保健所）企画課</a:t>
                      </a:r>
                      <a:endParaRPr lang="ja-JP" sz="800" kern="100">
                        <a:effectLst/>
                      </a:endParaRPr>
                    </a:p>
                    <a:p>
                      <a:pPr algn="just">
                        <a:lnSpc>
                          <a:spcPts val="1200"/>
                        </a:lnSpc>
                        <a:spcAft>
                          <a:spcPts val="0"/>
                        </a:spcAft>
                      </a:pPr>
                      <a:r>
                        <a:rPr lang="ja-JP" sz="900" kern="100">
                          <a:effectLst/>
                        </a:rPr>
                        <a:t>　　豊岡市幸町</a:t>
                      </a:r>
                      <a:r>
                        <a:rPr lang="en-US" sz="900" kern="100">
                          <a:effectLst/>
                        </a:rPr>
                        <a:t>7-11</a:t>
                      </a:r>
                      <a:endParaRPr lang="ja-JP" sz="800" kern="100">
                        <a:effectLst/>
                      </a:endParaRPr>
                    </a:p>
                    <a:p>
                      <a:pPr algn="just">
                        <a:lnSpc>
                          <a:spcPts val="1200"/>
                        </a:lnSpc>
                        <a:spcAft>
                          <a:spcPts val="0"/>
                        </a:spcAft>
                      </a:pPr>
                      <a:r>
                        <a:rPr lang="ja-JP" sz="900" kern="100">
                          <a:effectLst/>
                        </a:rPr>
                        <a:t>　　　　　電話　</a:t>
                      </a:r>
                      <a:r>
                        <a:rPr lang="en-US" sz="900" kern="100">
                          <a:effectLst/>
                        </a:rPr>
                        <a:t>0796-26-3655</a:t>
                      </a:r>
                      <a:endParaRPr lang="ja-JP" sz="800" kern="100">
                        <a:effectLst/>
                      </a:endParaRPr>
                    </a:p>
                    <a:p>
                      <a:pPr algn="just">
                        <a:lnSpc>
                          <a:spcPts val="400"/>
                        </a:lnSpc>
                        <a:spcAft>
                          <a:spcPts val="0"/>
                        </a:spcAft>
                      </a:pPr>
                      <a:r>
                        <a:rPr lang="en-US" sz="900" kern="100">
                          <a:effectLst/>
                        </a:rPr>
                        <a:t> </a:t>
                      </a:r>
                      <a:endParaRPr lang="ja-JP" sz="8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53916" marR="53916" marT="0" marB="0"/>
                </a:tc>
                <a:tc vMerge="1">
                  <a:txBody>
                    <a:bodyPr/>
                    <a:lstStyle/>
                    <a:p>
                      <a:endParaRPr kumimoji="1" lang="ja-JP" altLang="en-US"/>
                    </a:p>
                  </a:txBody>
                  <a:tcPr/>
                </a:tc>
                <a:extLst>
                  <a:ext uri="{0D108BD9-81ED-4DB2-BD59-A6C34878D82A}">
                    <a16:rowId xmlns:a16="http://schemas.microsoft.com/office/drawing/2014/main" val="3110700129"/>
                  </a:ext>
                </a:extLst>
              </a:tr>
              <a:tr h="556343">
                <a:tc gridSpan="2">
                  <a:txBody>
                    <a:bodyPr/>
                    <a:lstStyle/>
                    <a:p>
                      <a:pPr algn="ctr">
                        <a:lnSpc>
                          <a:spcPts val="1200"/>
                        </a:lnSpc>
                        <a:spcAft>
                          <a:spcPts val="0"/>
                        </a:spcAft>
                      </a:pPr>
                      <a:r>
                        <a:rPr lang="ja-JP" sz="900" kern="100">
                          <a:effectLst/>
                        </a:rPr>
                        <a:t>丹　波</a:t>
                      </a:r>
                      <a:endParaRPr lang="ja-JP" sz="8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53916" marR="53916" marT="0" marB="0"/>
                </a:tc>
                <a:tc hMerge="1">
                  <a:txBody>
                    <a:bodyPr/>
                    <a:lstStyle/>
                    <a:p>
                      <a:endParaRPr kumimoji="1" lang="ja-JP" altLang="en-US"/>
                    </a:p>
                  </a:txBody>
                  <a:tcPr/>
                </a:tc>
                <a:tc>
                  <a:txBody>
                    <a:bodyPr/>
                    <a:lstStyle/>
                    <a:p>
                      <a:pPr algn="just">
                        <a:lnSpc>
                          <a:spcPts val="1200"/>
                        </a:lnSpc>
                        <a:spcAft>
                          <a:spcPts val="0"/>
                        </a:spcAft>
                      </a:pPr>
                      <a:r>
                        <a:rPr lang="ja-JP" altLang="en-US" sz="900" kern="100" dirty="0">
                          <a:effectLst/>
                        </a:rPr>
                        <a:t>丹波</a:t>
                      </a:r>
                      <a:r>
                        <a:rPr lang="ja-JP" sz="900" kern="100" dirty="0">
                          <a:effectLst/>
                        </a:rPr>
                        <a:t>篠山市、丹波市</a:t>
                      </a:r>
                      <a:endParaRPr lang="ja-JP" sz="8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53916" marR="53916" marT="0" marB="0"/>
                </a:tc>
                <a:tc>
                  <a:txBody>
                    <a:bodyPr/>
                    <a:lstStyle/>
                    <a:p>
                      <a:pPr algn="just">
                        <a:lnSpc>
                          <a:spcPts val="1200"/>
                        </a:lnSpc>
                        <a:spcAft>
                          <a:spcPts val="0"/>
                        </a:spcAft>
                      </a:pPr>
                      <a:r>
                        <a:rPr lang="ja-JP" sz="900" kern="100">
                          <a:effectLst/>
                        </a:rPr>
                        <a:t>丹波健康福祉事務所（丹波保健所）企画課</a:t>
                      </a:r>
                      <a:endParaRPr lang="ja-JP" sz="800" kern="100">
                        <a:effectLst/>
                      </a:endParaRPr>
                    </a:p>
                    <a:p>
                      <a:pPr algn="just">
                        <a:lnSpc>
                          <a:spcPts val="1200"/>
                        </a:lnSpc>
                        <a:spcAft>
                          <a:spcPts val="0"/>
                        </a:spcAft>
                      </a:pPr>
                      <a:r>
                        <a:rPr lang="ja-JP" sz="900" kern="100">
                          <a:effectLst/>
                        </a:rPr>
                        <a:t>　　丹波市柏原町柏原</a:t>
                      </a:r>
                      <a:r>
                        <a:rPr lang="en-US" sz="900" kern="100">
                          <a:effectLst/>
                        </a:rPr>
                        <a:t>688</a:t>
                      </a:r>
                      <a:endParaRPr lang="ja-JP" sz="800" kern="100">
                        <a:effectLst/>
                      </a:endParaRPr>
                    </a:p>
                    <a:p>
                      <a:pPr algn="just">
                        <a:lnSpc>
                          <a:spcPts val="1200"/>
                        </a:lnSpc>
                        <a:spcAft>
                          <a:spcPts val="0"/>
                        </a:spcAft>
                      </a:pPr>
                      <a:r>
                        <a:rPr lang="ja-JP" sz="900" kern="100">
                          <a:effectLst/>
                        </a:rPr>
                        <a:t>　　　　　電話　</a:t>
                      </a:r>
                      <a:r>
                        <a:rPr lang="en-US" sz="900" kern="100">
                          <a:effectLst/>
                        </a:rPr>
                        <a:t>0795-73-3754</a:t>
                      </a:r>
                      <a:endParaRPr lang="ja-JP" sz="800" kern="100">
                        <a:effectLst/>
                      </a:endParaRPr>
                    </a:p>
                    <a:p>
                      <a:pPr algn="just">
                        <a:lnSpc>
                          <a:spcPts val="400"/>
                        </a:lnSpc>
                        <a:spcAft>
                          <a:spcPts val="0"/>
                        </a:spcAft>
                      </a:pPr>
                      <a:r>
                        <a:rPr lang="en-US" sz="900" kern="100">
                          <a:effectLst/>
                        </a:rPr>
                        <a:t> </a:t>
                      </a:r>
                      <a:endParaRPr lang="ja-JP" sz="8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53916" marR="53916" marT="0" marB="0"/>
                </a:tc>
                <a:tc vMerge="1">
                  <a:txBody>
                    <a:bodyPr/>
                    <a:lstStyle/>
                    <a:p>
                      <a:endParaRPr kumimoji="1" lang="ja-JP" altLang="en-US"/>
                    </a:p>
                  </a:txBody>
                  <a:tcPr/>
                </a:tc>
                <a:extLst>
                  <a:ext uri="{0D108BD9-81ED-4DB2-BD59-A6C34878D82A}">
                    <a16:rowId xmlns:a16="http://schemas.microsoft.com/office/drawing/2014/main" val="3461435104"/>
                  </a:ext>
                </a:extLst>
              </a:tr>
              <a:tr h="556343">
                <a:tc gridSpan="2">
                  <a:txBody>
                    <a:bodyPr/>
                    <a:lstStyle/>
                    <a:p>
                      <a:pPr algn="ctr">
                        <a:lnSpc>
                          <a:spcPts val="1200"/>
                        </a:lnSpc>
                        <a:spcAft>
                          <a:spcPts val="0"/>
                        </a:spcAft>
                      </a:pPr>
                      <a:r>
                        <a:rPr lang="ja-JP" sz="900" kern="100">
                          <a:effectLst/>
                        </a:rPr>
                        <a:t>淡　路</a:t>
                      </a:r>
                      <a:endParaRPr lang="ja-JP" sz="8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53916" marR="53916" marT="0" marB="0"/>
                </a:tc>
                <a:tc hMerge="1">
                  <a:txBody>
                    <a:bodyPr/>
                    <a:lstStyle/>
                    <a:p>
                      <a:endParaRPr kumimoji="1" lang="ja-JP" altLang="en-US"/>
                    </a:p>
                  </a:txBody>
                  <a:tcPr/>
                </a:tc>
                <a:tc>
                  <a:txBody>
                    <a:bodyPr/>
                    <a:lstStyle/>
                    <a:p>
                      <a:pPr algn="just">
                        <a:lnSpc>
                          <a:spcPts val="1200"/>
                        </a:lnSpc>
                        <a:spcAft>
                          <a:spcPts val="0"/>
                        </a:spcAft>
                      </a:pPr>
                      <a:r>
                        <a:rPr lang="ja-JP" sz="900" kern="100">
                          <a:effectLst/>
                        </a:rPr>
                        <a:t>洲本市、淡路市、</a:t>
                      </a:r>
                      <a:endParaRPr lang="ja-JP" sz="800" kern="100">
                        <a:effectLst/>
                      </a:endParaRPr>
                    </a:p>
                    <a:p>
                      <a:pPr algn="just">
                        <a:lnSpc>
                          <a:spcPts val="1200"/>
                        </a:lnSpc>
                        <a:spcAft>
                          <a:spcPts val="0"/>
                        </a:spcAft>
                      </a:pPr>
                      <a:r>
                        <a:rPr lang="ja-JP" sz="900" kern="100">
                          <a:effectLst/>
                        </a:rPr>
                        <a:t>南あわじ市</a:t>
                      </a:r>
                      <a:endParaRPr lang="ja-JP" sz="8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53916" marR="53916" marT="0" marB="0"/>
                </a:tc>
                <a:tc>
                  <a:txBody>
                    <a:bodyPr/>
                    <a:lstStyle/>
                    <a:p>
                      <a:pPr algn="just">
                        <a:lnSpc>
                          <a:spcPts val="1200"/>
                        </a:lnSpc>
                        <a:spcAft>
                          <a:spcPts val="0"/>
                        </a:spcAft>
                      </a:pPr>
                      <a:r>
                        <a:rPr lang="ja-JP" sz="900" kern="100" dirty="0">
                          <a:effectLst/>
                        </a:rPr>
                        <a:t>洲本健康福祉事務所（洲本保健所）企画課</a:t>
                      </a:r>
                      <a:endParaRPr lang="ja-JP" sz="800" kern="100" dirty="0">
                        <a:effectLst/>
                      </a:endParaRPr>
                    </a:p>
                    <a:p>
                      <a:pPr algn="just">
                        <a:lnSpc>
                          <a:spcPts val="1200"/>
                        </a:lnSpc>
                        <a:spcAft>
                          <a:spcPts val="0"/>
                        </a:spcAft>
                      </a:pPr>
                      <a:r>
                        <a:rPr lang="ja-JP" sz="900" kern="100" dirty="0">
                          <a:effectLst/>
                        </a:rPr>
                        <a:t>　　洲本市塩屋</a:t>
                      </a:r>
                      <a:r>
                        <a:rPr lang="en-US" sz="900" kern="100" dirty="0">
                          <a:effectLst/>
                        </a:rPr>
                        <a:t>2-4-5</a:t>
                      </a:r>
                      <a:endParaRPr lang="ja-JP" sz="800" kern="100" dirty="0">
                        <a:effectLst/>
                      </a:endParaRPr>
                    </a:p>
                    <a:p>
                      <a:pPr algn="just">
                        <a:lnSpc>
                          <a:spcPts val="1200"/>
                        </a:lnSpc>
                        <a:spcAft>
                          <a:spcPts val="0"/>
                        </a:spcAft>
                      </a:pPr>
                      <a:r>
                        <a:rPr lang="en-US" sz="900" kern="100" dirty="0">
                          <a:effectLst/>
                        </a:rPr>
                        <a:t>          </a:t>
                      </a:r>
                      <a:r>
                        <a:rPr lang="ja-JP" sz="900" kern="100" dirty="0">
                          <a:effectLst/>
                        </a:rPr>
                        <a:t>電話</a:t>
                      </a:r>
                      <a:r>
                        <a:rPr lang="en-US" sz="900" kern="100" dirty="0">
                          <a:effectLst/>
                        </a:rPr>
                        <a:t>  0799-26-2036</a:t>
                      </a:r>
                      <a:endParaRPr lang="ja-JP" sz="800" kern="100" dirty="0">
                        <a:effectLst/>
                      </a:endParaRPr>
                    </a:p>
                    <a:p>
                      <a:pPr algn="just">
                        <a:lnSpc>
                          <a:spcPts val="400"/>
                        </a:lnSpc>
                        <a:spcAft>
                          <a:spcPts val="0"/>
                        </a:spcAft>
                      </a:pPr>
                      <a:r>
                        <a:rPr lang="en-US" sz="900" kern="100" dirty="0">
                          <a:effectLst/>
                        </a:rPr>
                        <a:t> </a:t>
                      </a:r>
                      <a:endParaRPr lang="ja-JP" sz="8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53916" marR="53916" marT="0" marB="0"/>
                </a:tc>
                <a:tc vMerge="1">
                  <a:txBody>
                    <a:bodyPr/>
                    <a:lstStyle/>
                    <a:p>
                      <a:endParaRPr kumimoji="1" lang="ja-JP" altLang="en-US"/>
                    </a:p>
                  </a:txBody>
                  <a:tcPr/>
                </a:tc>
                <a:extLst>
                  <a:ext uri="{0D108BD9-81ED-4DB2-BD59-A6C34878D82A}">
                    <a16:rowId xmlns:a16="http://schemas.microsoft.com/office/drawing/2014/main" val="1332052314"/>
                  </a:ext>
                </a:extLst>
              </a:tr>
            </a:tbl>
          </a:graphicData>
        </a:graphic>
      </p:graphicFrame>
      <p:sp>
        <p:nvSpPr>
          <p:cNvPr id="5" name="Rectangle 1">
            <a:extLst>
              <a:ext uri="{FF2B5EF4-FFF2-40B4-BE49-F238E27FC236}">
                <a16:creationId xmlns:a16="http://schemas.microsoft.com/office/drawing/2014/main" id="{FC872DF5-8B33-4357-BA0C-22FEBD3C9C94}"/>
              </a:ext>
            </a:extLst>
          </p:cNvPr>
          <p:cNvSpPr>
            <a:spLocks noChangeArrowheads="1"/>
          </p:cNvSpPr>
          <p:nvPr/>
        </p:nvSpPr>
        <p:spPr bwMode="auto">
          <a:xfrm>
            <a:off x="670932" y="137166"/>
            <a:ext cx="7802136" cy="10464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indent="139700"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139700" algn="l" defTabSz="914400" rtl="0" eaLnBrk="0" fontAlgn="base" latinLnBrk="0" hangingPunct="0">
              <a:lnSpc>
                <a:spcPct val="100000"/>
              </a:lnSpc>
              <a:spcBef>
                <a:spcPct val="0"/>
              </a:spcBef>
              <a:spcAft>
                <a:spcPct val="0"/>
              </a:spcAft>
              <a:buClrTx/>
              <a:buSzTx/>
              <a:buFontTx/>
              <a:buNone/>
              <a:tabLst/>
            </a:pPr>
            <a:r>
              <a:rPr kumimoji="0" lang="ja-JP" altLang="ja-JP" sz="1100" b="0" i="0" u="none" strike="noStrike" cap="none" normalizeH="0" baseline="0" dirty="0">
                <a:ln>
                  <a:noFill/>
                </a:ln>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　</a:t>
            </a:r>
            <a:r>
              <a:rPr kumimoji="0" lang="ja-JP" altLang="en-US" sz="1100" b="0" i="0" u="none" strike="noStrike" cap="none" normalizeH="0" baseline="0" dirty="0">
                <a:ln>
                  <a:noFill/>
                </a:ln>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　　</a:t>
            </a:r>
            <a:r>
              <a:rPr kumimoji="0" lang="ja-JP" altLang="ja-JP" sz="1100" b="0" i="0" u="none" strike="noStrike" cap="none" normalizeH="0" baseline="0" dirty="0">
                <a:ln>
                  <a:noFill/>
                </a:ln>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事前相談及び事前協議書（事業計画書）提出の窓口</a:t>
            </a:r>
            <a:endParaRPr kumimoji="0" lang="ja-JP" altLang="ja-JP" sz="800" b="0" i="0" u="none" strike="noStrike" cap="none" normalizeH="0" baseline="0" dirty="0">
              <a:ln>
                <a:noFill/>
              </a:ln>
              <a:solidFill>
                <a:schemeClr val="tx1"/>
              </a:solidFill>
              <a:effectLst/>
            </a:endParaRPr>
          </a:p>
          <a:p>
            <a:pPr marL="0" marR="0" lvl="0" indent="139700" algn="l" defTabSz="914400" rtl="0" eaLnBrk="0" fontAlgn="base" latinLnBrk="0" hangingPunct="0">
              <a:lnSpc>
                <a:spcPct val="100000"/>
              </a:lnSpc>
              <a:spcBef>
                <a:spcPct val="0"/>
              </a:spcBef>
              <a:spcAft>
                <a:spcPct val="0"/>
              </a:spcAft>
              <a:buClrTx/>
              <a:buSzTx/>
              <a:buFontTx/>
              <a:buNone/>
              <a:tabLst/>
            </a:pPr>
            <a:r>
              <a:rPr kumimoji="0" lang="ja-JP" altLang="ja-JP" sz="1100" b="0" i="0" u="none" strike="noStrike" cap="none" normalizeH="0" baseline="0" dirty="0">
                <a:ln>
                  <a:noFill/>
                </a:ln>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　　</a:t>
            </a:r>
            <a:r>
              <a:rPr kumimoji="0" lang="ja-JP" altLang="ja-JP" sz="1100" b="0" i="0" u="none" strike="noStrike" cap="none" normalizeH="0" baseline="0" dirty="0">
                <a:ln>
                  <a:noFill/>
                </a:ln>
                <a:solidFill>
                  <a:schemeClr val="tx1"/>
                </a:solidFill>
                <a:effectLst/>
                <a:latin typeface="ＭＳ 明朝" panose="02020609040205080304" pitchFamily="17" charset="-128"/>
                <a:ea typeface="ＭＳ 明朝" panose="02020609040205080304" pitchFamily="17" charset="-128"/>
                <a:cs typeface="Times New Roman" panose="02020603050405020304" pitchFamily="18" charset="0"/>
              </a:rPr>
              <a:t>　</a:t>
            </a:r>
            <a:r>
              <a:rPr kumimoji="0" lang="ja-JP" altLang="en-US" sz="1100" b="0" i="0" u="none" strike="noStrike" cap="none" normalizeH="0" baseline="0" dirty="0">
                <a:ln>
                  <a:noFill/>
                </a:ln>
                <a:solidFill>
                  <a:schemeClr val="tx1"/>
                </a:solidFill>
                <a:effectLst/>
                <a:latin typeface="ＭＳ 明朝" panose="02020609040205080304" pitchFamily="17" charset="-128"/>
                <a:ea typeface="ＭＳ 明朝" panose="02020609040205080304" pitchFamily="17" charset="-128"/>
                <a:cs typeface="Times New Roman" panose="02020603050405020304" pitchFamily="18" charset="0"/>
              </a:rPr>
              <a:t>　</a:t>
            </a:r>
            <a:r>
              <a:rPr kumimoji="0" lang="ja-JP" altLang="ja-JP" sz="1100" b="0" i="0" u="none" strike="noStrike" cap="none" normalizeH="0" baseline="0" dirty="0">
                <a:ln>
                  <a:noFill/>
                </a:ln>
                <a:solidFill>
                  <a:schemeClr val="tx1"/>
                </a:solidFill>
                <a:effectLst/>
                <a:latin typeface="ＭＳ 明朝" panose="02020609040205080304" pitchFamily="17" charset="-128"/>
                <a:ea typeface="ＭＳ 明朝" panose="02020609040205080304" pitchFamily="17" charset="-128"/>
                <a:cs typeface="Times New Roman" panose="02020603050405020304" pitchFamily="18" charset="0"/>
              </a:rPr>
              <a:t>県内８の２次医療圏域毎に設置されている「地域医療構想調整会議」の事務局機能を担う以下の企画調整業務</a:t>
            </a:r>
            <a:endParaRPr kumimoji="0" lang="en-US" altLang="ja-JP" sz="1100" b="0" i="0" u="none" strike="noStrike" cap="none" normalizeH="0" baseline="0" dirty="0">
              <a:ln>
                <a:noFill/>
              </a:ln>
              <a:solidFill>
                <a:schemeClr val="tx1"/>
              </a:solidFill>
              <a:effectLst/>
              <a:latin typeface="ＭＳ 明朝" panose="02020609040205080304" pitchFamily="17" charset="-128"/>
              <a:ea typeface="ＭＳ 明朝" panose="02020609040205080304" pitchFamily="17" charset="-128"/>
              <a:cs typeface="Times New Roman" panose="02020603050405020304" pitchFamily="18" charset="0"/>
            </a:endParaRPr>
          </a:p>
          <a:p>
            <a:pPr marL="0" marR="0" lvl="0" indent="139700" algn="l" defTabSz="914400" rtl="0" eaLnBrk="0" fontAlgn="base" latinLnBrk="0" hangingPunct="0">
              <a:lnSpc>
                <a:spcPct val="100000"/>
              </a:lnSpc>
              <a:spcBef>
                <a:spcPct val="0"/>
              </a:spcBef>
              <a:spcAft>
                <a:spcPct val="0"/>
              </a:spcAft>
              <a:buClrTx/>
              <a:buSzTx/>
              <a:buFontTx/>
              <a:buNone/>
              <a:tabLst/>
            </a:pPr>
            <a:r>
              <a:rPr kumimoji="0" lang="ja-JP" altLang="en-US" sz="1100" dirty="0">
                <a:latin typeface="ＭＳ 明朝" panose="02020609040205080304" pitchFamily="17" charset="-128"/>
                <a:ea typeface="ＭＳ 明朝" panose="02020609040205080304" pitchFamily="17" charset="-128"/>
                <a:cs typeface="Times New Roman" panose="02020603050405020304" pitchFamily="18" charset="0"/>
              </a:rPr>
              <a:t>　　 </a:t>
            </a:r>
            <a:r>
              <a:rPr kumimoji="0" lang="ja-JP" altLang="ja-JP" sz="1100" b="0" i="0" u="none" strike="noStrike" cap="none" normalizeH="0" baseline="0" dirty="0">
                <a:ln>
                  <a:noFill/>
                </a:ln>
                <a:solidFill>
                  <a:schemeClr val="tx1"/>
                </a:solidFill>
                <a:effectLst/>
                <a:latin typeface="ＭＳ 明朝" panose="02020609040205080304" pitchFamily="17" charset="-128"/>
                <a:ea typeface="ＭＳ 明朝" panose="02020609040205080304" pitchFamily="17" charset="-128"/>
                <a:cs typeface="Times New Roman" panose="02020603050405020304" pitchFamily="18" charset="0"/>
              </a:rPr>
              <a:t>（病床機能に関するこ</a:t>
            </a:r>
            <a:r>
              <a:rPr kumimoji="0" lang="ja-JP" altLang="ja-JP" sz="1100" b="0" i="0" u="none" strike="noStrike" cap="none" normalizeH="0" baseline="0" dirty="0">
                <a:ln>
                  <a:noFill/>
                </a:ln>
                <a:solidFill>
                  <a:srgbClr val="000000"/>
                </a:solidFill>
                <a:effectLst/>
                <a:latin typeface="ＭＳ 明朝" panose="02020609040205080304" pitchFamily="17" charset="-128"/>
                <a:ea typeface="ＭＳ 明朝" panose="02020609040205080304" pitchFamily="17" charset="-128"/>
                <a:cs typeface="Times New Roman" panose="02020603050405020304" pitchFamily="18" charset="0"/>
              </a:rPr>
              <a:t>と含む）を所管する担当課</a:t>
            </a:r>
            <a:r>
              <a:rPr kumimoji="0" lang="en-US" altLang="ja-JP" sz="1100" b="0" i="0" u="none" strike="noStrike" cap="none" normalizeH="0" baseline="0" dirty="0">
                <a:ln>
                  <a:noFill/>
                </a:ln>
                <a:solidFill>
                  <a:srgbClr val="000000"/>
                </a:solidFill>
                <a:effectLst/>
                <a:latin typeface="ＭＳ 明朝" panose="02020609040205080304" pitchFamily="17" charset="-128"/>
                <a:ea typeface="ＭＳ 明朝" panose="02020609040205080304" pitchFamily="17" charset="-128"/>
                <a:cs typeface="Times New Roman" panose="02020603050405020304" pitchFamily="18" charset="0"/>
              </a:rPr>
              <a:t>(</a:t>
            </a:r>
            <a:r>
              <a:rPr kumimoji="0" lang="ja-JP" altLang="en-US" sz="1100" b="0" i="0" u="none" strike="noStrike" cap="none" normalizeH="0" baseline="0" dirty="0">
                <a:ln>
                  <a:noFill/>
                </a:ln>
                <a:solidFill>
                  <a:srgbClr val="000000"/>
                </a:solidFill>
                <a:effectLst/>
                <a:latin typeface="ＭＳ 明朝" panose="02020609040205080304" pitchFamily="17" charset="-128"/>
                <a:ea typeface="ＭＳ 明朝" panose="02020609040205080304" pitchFamily="17" charset="-128"/>
                <a:cs typeface="Times New Roman" panose="02020603050405020304" pitchFamily="18" charset="0"/>
              </a:rPr>
              <a:t>係</a:t>
            </a:r>
            <a:r>
              <a:rPr kumimoji="0" lang="en-US" altLang="ja-JP" sz="1100" b="0" i="0" u="none" strike="noStrike" cap="none" normalizeH="0" baseline="0" dirty="0">
                <a:ln>
                  <a:noFill/>
                </a:ln>
                <a:solidFill>
                  <a:srgbClr val="000000"/>
                </a:solidFill>
                <a:effectLst/>
                <a:latin typeface="ＭＳ 明朝" panose="02020609040205080304" pitchFamily="17" charset="-128"/>
                <a:ea typeface="ＭＳ 明朝" panose="02020609040205080304" pitchFamily="17" charset="-128"/>
                <a:cs typeface="Times New Roman" panose="02020603050405020304" pitchFamily="18" charset="0"/>
              </a:rPr>
              <a:t>)</a:t>
            </a:r>
            <a:r>
              <a:rPr kumimoji="0" lang="ja-JP" altLang="en-US" sz="1100" b="0" i="0" u="none" strike="noStrike" cap="none" normalizeH="0" baseline="0" dirty="0">
                <a:ln>
                  <a:noFill/>
                </a:ln>
                <a:solidFill>
                  <a:srgbClr val="000000"/>
                </a:solidFill>
                <a:effectLst/>
                <a:latin typeface="ＭＳ 明朝" panose="02020609040205080304" pitchFamily="17" charset="-128"/>
                <a:ea typeface="ＭＳ 明朝" panose="02020609040205080304" pitchFamily="17" charset="-128"/>
                <a:cs typeface="Times New Roman" panose="02020603050405020304" pitchFamily="18" charset="0"/>
              </a:rPr>
              <a:t>が窓口となります。</a:t>
            </a:r>
            <a:endParaRPr kumimoji="0" lang="ja-JP" altLang="en-US" sz="800" b="0" i="0" u="none" strike="noStrike" cap="none" normalizeH="0" baseline="0" dirty="0">
              <a:ln>
                <a:noFill/>
              </a:ln>
              <a:solidFill>
                <a:schemeClr val="tx1"/>
              </a:solidFill>
              <a:effectLst/>
            </a:endParaRPr>
          </a:p>
          <a:p>
            <a:pPr marL="0" marR="0" lvl="0" indent="139700" algn="l" defTabSz="914400" rtl="0" eaLnBrk="0" fontAlgn="base" latinLnBrk="0" hangingPunct="0">
              <a:lnSpc>
                <a:spcPct val="100000"/>
              </a:lnSpc>
              <a:spcBef>
                <a:spcPct val="0"/>
              </a:spcBef>
              <a:spcAft>
                <a:spcPct val="0"/>
              </a:spcAft>
              <a:buClrTx/>
              <a:buSzTx/>
              <a:buFontTx/>
              <a:buNone/>
              <a:tabLst/>
            </a:pPr>
            <a:r>
              <a:rPr kumimoji="0" lang="ja-JP" altLang="en-US" sz="1100" b="1" i="0" u="none" strike="noStrike" cap="none" normalizeH="0" baseline="0" dirty="0">
                <a:ln>
                  <a:noFill/>
                </a:ln>
                <a:solidFill>
                  <a:srgbClr val="000000"/>
                </a:solidFill>
                <a:effectLst/>
                <a:latin typeface="ＭＳ 明朝" panose="02020609040205080304" pitchFamily="17" charset="-128"/>
                <a:ea typeface="ＭＳ 明朝" panose="02020609040205080304" pitchFamily="17" charset="-128"/>
                <a:cs typeface="Times New Roman" panose="02020603050405020304" pitchFamily="18" charset="0"/>
              </a:rPr>
              <a:t>　　　</a:t>
            </a:r>
            <a:r>
              <a:rPr kumimoji="0" lang="ja-JP" altLang="en-US" sz="1100" b="1" i="0" u="sng" strike="noStrike" cap="none" normalizeH="0" baseline="0" dirty="0">
                <a:ln>
                  <a:noFill/>
                </a:ln>
                <a:solidFill>
                  <a:srgbClr val="000000"/>
                </a:solidFill>
                <a:effectLst/>
                <a:latin typeface="ＭＳ 明朝" panose="02020609040205080304" pitchFamily="17" charset="-128"/>
                <a:ea typeface="ＭＳ 明朝" panose="02020609040205080304" pitchFamily="17" charset="-128"/>
                <a:cs typeface="Times New Roman" panose="02020603050405020304" pitchFamily="18" charset="0"/>
              </a:rPr>
              <a:t>提出（相談）を行う際には、事前に電話にて予約ください。</a:t>
            </a:r>
            <a:endParaRPr kumimoji="0" lang="ja-JP" altLang="en-US" sz="800" b="0" i="0" u="none" strike="noStrike" cap="none" normalizeH="0" baseline="0" dirty="0">
              <a:ln>
                <a:noFill/>
              </a:ln>
              <a:solidFill>
                <a:schemeClr val="tx1"/>
              </a:solidFill>
              <a:effectLst/>
            </a:endParaRPr>
          </a:p>
          <a:p>
            <a:pPr marL="0" marR="0" lvl="0" indent="139700" algn="l" defTabSz="914400" rtl="0" eaLnBrk="0" fontAlgn="base" latinLnBrk="0" hangingPunct="0">
              <a:lnSpc>
                <a:spcPct val="100000"/>
              </a:lnSpc>
              <a:spcBef>
                <a:spcPct val="0"/>
              </a:spcBef>
              <a:spcAft>
                <a:spcPct val="0"/>
              </a:spcAft>
              <a:buClrTx/>
              <a:buSzTx/>
              <a:buFontTx/>
              <a:buNone/>
              <a:tabLst/>
            </a:pPr>
            <a:endParaRPr kumimoji="0" lang="ja-JP"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890793855"/>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1502</TotalTime>
  <Words>1403</Words>
  <Application>Microsoft Office PowerPoint</Application>
  <PresentationFormat>画面に合わせる (4:3)</PresentationFormat>
  <Paragraphs>204</Paragraphs>
  <Slides>6</Slides>
  <Notes>0</Notes>
  <HiddenSlides>0</HiddenSlides>
  <MMClips>0</MMClips>
  <ScaleCrop>false</ScaleCrop>
  <HeadingPairs>
    <vt:vector size="6" baseType="variant">
      <vt:variant>
        <vt:lpstr>使用されているフォント</vt:lpstr>
      </vt:variant>
      <vt:variant>
        <vt:i4>9</vt:i4>
      </vt:variant>
      <vt:variant>
        <vt:lpstr>テーマ</vt:lpstr>
      </vt:variant>
      <vt:variant>
        <vt:i4>1</vt:i4>
      </vt:variant>
      <vt:variant>
        <vt:lpstr>スライド タイトル</vt:lpstr>
      </vt:variant>
      <vt:variant>
        <vt:i4>6</vt:i4>
      </vt:variant>
    </vt:vector>
  </HeadingPairs>
  <TitlesOfParts>
    <vt:vector size="16" baseType="lpstr">
      <vt:lpstr>Meiryo UI</vt:lpstr>
      <vt:lpstr>ＭＳ Ｐゴシック</vt:lpstr>
      <vt:lpstr>ＭＳ ゴシック</vt:lpstr>
      <vt:lpstr>ＭＳ 明朝</vt:lpstr>
      <vt:lpstr>游ゴシック</vt:lpstr>
      <vt:lpstr>Arial</vt:lpstr>
      <vt:lpstr>Calibri</vt:lpstr>
      <vt:lpstr>Century</vt:lpstr>
      <vt:lpstr>Times New Roman</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兵庫県</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兵庫県</dc:creator>
  <cp:lastModifiedBy>小谷　悠果</cp:lastModifiedBy>
  <cp:revision>57</cp:revision>
  <cp:lastPrinted>2021-06-03T08:28:41Z</cp:lastPrinted>
  <dcterms:created xsi:type="dcterms:W3CDTF">2020-02-18T01:02:50Z</dcterms:created>
  <dcterms:modified xsi:type="dcterms:W3CDTF">2023-05-25T11:02:18Z</dcterms:modified>
</cp:coreProperties>
</file>