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337"/>
    <a:srgbClr val="99CC00"/>
    <a:srgbClr val="33CC33"/>
    <a:srgbClr val="669900"/>
    <a:srgbClr val="00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12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D0965C-C53E-4D52-B7DD-9B2C54A87F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2" cy="33795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948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2" cy="33795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2" cy="33795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AE9CBDFA-0AF6-438F-BCCD-90687C0DBC5B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7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2" cy="33795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6397807"/>
            <a:ext cx="4275402" cy="33795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B9F8905-5BF1-471D-9BA1-867F1DFD9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200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2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61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8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4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5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0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7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1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43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02E7-C2AA-4B2A-B348-FED4A6B34DC8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8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F2580337-4C37-4FB4-A5B1-93C4222EC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190" y="1288775"/>
            <a:ext cx="8331000" cy="762955"/>
          </a:xfrm>
        </p:spPr>
        <p:txBody>
          <a:bodyPr>
            <a:noAutofit/>
          </a:bodyPr>
          <a:lstStyle/>
          <a:p>
            <a:pPr algn="l">
              <a:lnSpc>
                <a:spcPts val="2100"/>
              </a:lnSpc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国際園芸造園博「ジャパンフローラ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2000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」の開催から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25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年の節目を迎え、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2010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年以降、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毎の花みどりフェアを通じて培ってきた「人と自然の共生」の理念を継承するとともに、地域主体の「花と緑」の取組を未来に向けて継続していく「始まりの機会」として国内外に発信するイベントとする。</a:t>
            </a:r>
            <a:endParaRPr kumimoji="1"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52C6E-472A-44DA-87BB-33B463F0AAD2}"/>
              </a:ext>
            </a:extLst>
          </p:cNvPr>
          <p:cNvCxnSpPr>
            <a:cxnSpLocks/>
          </p:cNvCxnSpPr>
          <p:nvPr/>
        </p:nvCxnSpPr>
        <p:spPr>
          <a:xfrm>
            <a:off x="94890" y="759616"/>
            <a:ext cx="8954219" cy="9971"/>
          </a:xfrm>
          <a:prstGeom prst="line">
            <a:avLst/>
          </a:prstGeom>
          <a:ln w="508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AADA6F00-D04C-4084-BC13-F52883B2D78F}"/>
              </a:ext>
            </a:extLst>
          </p:cNvPr>
          <p:cNvSpPr/>
          <p:nvPr/>
        </p:nvSpPr>
        <p:spPr>
          <a:xfrm>
            <a:off x="234890" y="911970"/>
            <a:ext cx="1342239" cy="360671"/>
          </a:xfrm>
          <a:prstGeom prst="homePlat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開催趣旨</a:t>
            </a:r>
          </a:p>
        </p:txBody>
      </p:sp>
      <p:sp>
        <p:nvSpPr>
          <p:cNvPr id="16" name="矢印: 五方向 15">
            <a:extLst>
              <a:ext uri="{FF2B5EF4-FFF2-40B4-BE49-F238E27FC236}">
                <a16:creationId xmlns:a16="http://schemas.microsoft.com/office/drawing/2014/main" id="{BC83D2B2-A3B8-44BE-899B-A4A36D418EBA}"/>
              </a:ext>
            </a:extLst>
          </p:cNvPr>
          <p:cNvSpPr/>
          <p:nvPr/>
        </p:nvSpPr>
        <p:spPr>
          <a:xfrm>
            <a:off x="234890" y="2324650"/>
            <a:ext cx="1342239" cy="360671"/>
          </a:xfrm>
          <a:prstGeom prst="homePlat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/>
              <a:t> 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開催概要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6C081999-366D-4133-8361-1D1FB007A768}"/>
              </a:ext>
            </a:extLst>
          </p:cNvPr>
          <p:cNvGrpSpPr/>
          <p:nvPr/>
        </p:nvGrpSpPr>
        <p:grpSpPr>
          <a:xfrm>
            <a:off x="7264947" y="6427363"/>
            <a:ext cx="1861962" cy="405000"/>
            <a:chOff x="100842" y="6162239"/>
            <a:chExt cx="2482616" cy="540000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815544A7-CEA2-4206-BAA5-2D4E4BC56FFE}"/>
                </a:ext>
              </a:extLst>
            </p:cNvPr>
            <p:cNvGrpSpPr/>
            <p:nvPr/>
          </p:nvGrpSpPr>
          <p:grpSpPr>
            <a:xfrm>
              <a:off x="100842" y="6162239"/>
              <a:ext cx="1649707" cy="540000"/>
              <a:chOff x="100842" y="6162239"/>
              <a:chExt cx="1649707" cy="540000"/>
            </a:xfrm>
          </p:grpSpPr>
          <p:pic>
            <p:nvPicPr>
              <p:cNvPr id="23" name="Picture 2" descr="兵庫県／「はばタン」のポーズ集">
                <a:extLst>
                  <a:ext uri="{FF2B5EF4-FFF2-40B4-BE49-F238E27FC236}">
                    <a16:creationId xmlns:a16="http://schemas.microsoft.com/office/drawing/2014/main" id="{24662628-ED10-4834-BC71-46752FDFEA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2349" y="6162239"/>
                <a:ext cx="578200" cy="54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図 23">
                <a:extLst>
                  <a:ext uri="{FF2B5EF4-FFF2-40B4-BE49-F238E27FC236}">
                    <a16:creationId xmlns:a16="http://schemas.microsoft.com/office/drawing/2014/main" id="{1C28C311-C2A2-4B4A-A1C2-474154F011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0842" y="6257978"/>
                <a:ext cx="1062271" cy="345996"/>
              </a:xfrm>
              <a:prstGeom prst="rect">
                <a:avLst/>
              </a:prstGeom>
            </p:spPr>
          </p:pic>
        </p:grpSp>
        <p:pic>
          <p:nvPicPr>
            <p:cNvPr id="22" name="Picture 4" descr="https://u5h.jp/u5h/wp-content/themes/u5h/images/logo-u5h.png">
              <a:extLst>
                <a:ext uri="{FF2B5EF4-FFF2-40B4-BE49-F238E27FC236}">
                  <a16:creationId xmlns:a16="http://schemas.microsoft.com/office/drawing/2014/main" id="{40CDD9B1-BC8A-4CD4-A48F-E9265A8F1F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207" y="6287487"/>
              <a:ext cx="743251" cy="295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1529BA2F-405A-43D2-9BCC-E66BDC1FD63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5650" y="2919984"/>
            <a:ext cx="2668579" cy="1772415"/>
          </a:xfrm>
          <a:prstGeom prst="rect">
            <a:avLst/>
          </a:prstGeom>
        </p:spPr>
      </p:pic>
      <p:sp>
        <p:nvSpPr>
          <p:cNvPr id="25" name="サブタイトル 2">
            <a:extLst>
              <a:ext uri="{FF2B5EF4-FFF2-40B4-BE49-F238E27FC236}">
                <a16:creationId xmlns:a16="http://schemas.microsoft.com/office/drawing/2014/main" id="{A46FA805-AA79-49D8-9886-6ACE3D7AC3CE}"/>
              </a:ext>
            </a:extLst>
          </p:cNvPr>
          <p:cNvSpPr txBox="1">
            <a:spLocks/>
          </p:cNvSpPr>
          <p:nvPr/>
        </p:nvSpPr>
        <p:spPr>
          <a:xfrm>
            <a:off x="1427196" y="240082"/>
            <a:ext cx="6289605" cy="4002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淡路花博</a:t>
            </a:r>
            <a:r>
              <a:rPr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周年記念　花みどりフェアの開催</a:t>
            </a:r>
            <a:endParaRPr lang="ja-JP" altLang="en-US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Aft>
                <a:spcPts val="600"/>
              </a:spcAft>
            </a:pP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16197" y="2751961"/>
            <a:ext cx="8377663" cy="3694210"/>
            <a:chOff x="574278" y="3043794"/>
            <a:chExt cx="8377663" cy="3694210"/>
          </a:xfrm>
        </p:grpSpPr>
        <p:sp>
          <p:nvSpPr>
            <p:cNvPr id="17" name="字幕 2">
              <a:extLst>
                <a:ext uri="{FF2B5EF4-FFF2-40B4-BE49-F238E27FC236}">
                  <a16:creationId xmlns:a16="http://schemas.microsoft.com/office/drawing/2014/main" id="{212B5F1B-F6CC-4896-9D29-4B78904F3ED8}"/>
                </a:ext>
              </a:extLst>
            </p:cNvPr>
            <p:cNvSpPr txBox="1">
              <a:spLocks/>
            </p:cNvSpPr>
            <p:nvPr/>
          </p:nvSpPr>
          <p:spPr>
            <a:xfrm>
              <a:off x="620941" y="3043794"/>
              <a:ext cx="8331000" cy="36942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57175" indent="0" algn="ctr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None/>
                <a:defRPr kumimoji="1" sz="11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14350" indent="0" algn="ctr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None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71525" indent="0" algn="ctr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None/>
                <a:defRPr kumimoji="1"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8700" indent="0" algn="ctr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None/>
                <a:defRPr kumimoji="1"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5875" indent="0" algn="ctr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None/>
                <a:defRPr kumimoji="1"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43050" indent="0" algn="ctr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None/>
                <a:defRPr kumimoji="1"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00225" indent="0" algn="ctr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None/>
                <a:defRPr kumimoji="1"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057400" indent="0" algn="ctr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None/>
                <a:defRPr kumimoji="1"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名　称　</a:t>
              </a:r>
              <a:r>
                <a:rPr lang="ja-JP" altLang="en-US" sz="14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「淡路花博</a:t>
              </a:r>
              <a:r>
                <a:rPr lang="en-US" altLang="ja-JP" sz="14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25</a:t>
              </a:r>
              <a:r>
                <a:rPr lang="ja-JP" altLang="en-US" sz="14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周年記念　花みどりフェア」</a:t>
              </a:r>
              <a:endPara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>
                <a:lnSpc>
                  <a:spcPts val="1400"/>
                </a:lnSpc>
              </a:pP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会　期　　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>
                <a:lnSpc>
                  <a:spcPts val="1400"/>
                </a:lnSpc>
              </a:pP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　令和７年３月下旬～４月下旬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/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会　場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/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　島内３市に立地する花・緑関連施設をメイン会場として開催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/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　①淡路会場：淡路夢舞台、国営明石海峡公園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/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　②洲本会場：洲本市中心市街地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/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　③南あわじ市：イングランドの丘　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/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方向性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>
                <a:lnSpc>
                  <a:spcPts val="1400"/>
                </a:lnSpc>
              </a:pP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・花の最盛期である３月下旬から４月下旬に開催し、大阪・関西万博による国内外からの観光客を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>
                <a:lnSpc>
                  <a:spcPts val="1400"/>
                </a:lnSpc>
              </a:pP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　本県に誘客するための</a:t>
              </a:r>
              <a:r>
                <a:rPr lang="ja-JP" altLang="en-US" sz="140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「ブースター機能」を担う</a:t>
              </a: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。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>
                <a:lnSpc>
                  <a:spcPts val="1400"/>
                </a:lnSpc>
              </a:pP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・ジャパンフローラ</a:t>
              </a:r>
              <a:r>
                <a:rPr lang="en-US" altLang="ja-JP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2000</a:t>
              </a: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から四半世紀となり、</a:t>
              </a:r>
              <a:r>
                <a:rPr lang="ja-JP" altLang="en-US" sz="140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今回を最後の花みどりフェア</a:t>
              </a: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とする。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>
                <a:lnSpc>
                  <a:spcPts val="1400"/>
                </a:lnSpc>
              </a:pP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・最後を飾る企画として、</a:t>
              </a:r>
              <a:r>
                <a:rPr lang="ja-JP" altLang="en-US" sz="140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「花と緑」に関連するイベントを春期のみ重点的に実施する。</a:t>
              </a:r>
              <a:endParaRPr lang="en-US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>
                <a:lnSpc>
                  <a:spcPts val="1400"/>
                </a:lnSpc>
              </a:pP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・これまで開催したフェアの理念を継承し、</a:t>
              </a:r>
              <a:r>
                <a:rPr lang="ja-JP" altLang="en-US" sz="140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地域住民主体の「花と緑」の取組を後世に伝える。</a:t>
              </a: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l">
                <a:lnSpc>
                  <a:spcPts val="1400"/>
                </a:lnSpc>
              </a:pP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　　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9F13A27-5F1F-47CA-A3FE-8E5C9D898C97}"/>
                </a:ext>
              </a:extLst>
            </p:cNvPr>
            <p:cNvSpPr/>
            <p:nvPr/>
          </p:nvSpPr>
          <p:spPr>
            <a:xfrm>
              <a:off x="574280" y="3111149"/>
              <a:ext cx="93327" cy="1006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AA77198C-7750-4956-83F9-2C62BD6C39DF}"/>
                </a:ext>
              </a:extLst>
            </p:cNvPr>
            <p:cNvSpPr/>
            <p:nvPr/>
          </p:nvSpPr>
          <p:spPr>
            <a:xfrm>
              <a:off x="574281" y="3383394"/>
              <a:ext cx="93327" cy="1006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4776A13-5A79-43F9-B890-D861ACEAF41F}"/>
                </a:ext>
              </a:extLst>
            </p:cNvPr>
            <p:cNvSpPr/>
            <p:nvPr/>
          </p:nvSpPr>
          <p:spPr>
            <a:xfrm>
              <a:off x="574279" y="3895720"/>
              <a:ext cx="93327" cy="1006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7D82BDF5-B13A-4615-97D8-ACCA169D86F8}"/>
                </a:ext>
              </a:extLst>
            </p:cNvPr>
            <p:cNvSpPr/>
            <p:nvPr/>
          </p:nvSpPr>
          <p:spPr>
            <a:xfrm>
              <a:off x="574278" y="5236614"/>
              <a:ext cx="93327" cy="1006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33AD82-CB54-4066-BEE6-76E6FE60F237}"/>
              </a:ext>
            </a:extLst>
          </p:cNvPr>
          <p:cNvSpPr/>
          <p:nvPr/>
        </p:nvSpPr>
        <p:spPr>
          <a:xfrm>
            <a:off x="1605702" y="2310241"/>
            <a:ext cx="2966296" cy="389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詳細は実行委員会で検討・決定</a:t>
            </a:r>
          </a:p>
        </p:txBody>
      </p:sp>
    </p:spTree>
    <p:extLst>
      <p:ext uri="{BB962C8B-B14F-4D97-AF65-F5344CB8AC3E}">
        <p14:creationId xmlns:p14="http://schemas.microsoft.com/office/powerpoint/2010/main" val="15447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36C6028B-A271-4553-9292-70AA33150C0E}"/>
              </a:ext>
            </a:extLst>
          </p:cNvPr>
          <p:cNvGrpSpPr/>
          <p:nvPr/>
        </p:nvGrpSpPr>
        <p:grpSpPr>
          <a:xfrm>
            <a:off x="2080745" y="1605561"/>
            <a:ext cx="4720900" cy="2355838"/>
            <a:chOff x="2014652" y="1444411"/>
            <a:chExt cx="5345831" cy="242226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513AD46E-1822-4016-9B40-ACED814E13F5}"/>
                </a:ext>
              </a:extLst>
            </p:cNvPr>
            <p:cNvCxnSpPr>
              <a:cxnSpLocks/>
            </p:cNvCxnSpPr>
            <p:nvPr/>
          </p:nvCxnSpPr>
          <p:spPr>
            <a:xfrm>
              <a:off x="4687567" y="2292223"/>
              <a:ext cx="0" cy="975195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テキスト ボックス 2">
              <a:extLst>
                <a:ext uri="{FF2B5EF4-FFF2-40B4-BE49-F238E27FC236}">
                  <a16:creationId xmlns:a16="http://schemas.microsoft.com/office/drawing/2014/main" id="{37117C6A-5727-495B-9562-E2B796692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9480" y="1444411"/>
              <a:ext cx="4736177" cy="11507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【実行委員会】</a:t>
              </a:r>
            </a:p>
            <a:p>
              <a:pPr algn="ctr">
                <a:spcAft>
                  <a:spcPts val="0"/>
                </a:spcAft>
              </a:pPr>
              <a:r>
                <a:rPr lang="ja-JP" altLang="en-US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名誉</a:t>
              </a:r>
              <a:r>
                <a:rPr lang="ja-JP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会長：兵庫県知事</a:t>
              </a:r>
            </a:p>
            <a:p>
              <a:pPr algn="ctr">
                <a:spcAft>
                  <a:spcPts val="0"/>
                </a:spcAft>
              </a:pPr>
              <a:r>
                <a:rPr lang="ja-JP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委員長：（一財）淡路島くにうみ協会理事長</a:t>
              </a:r>
            </a:p>
            <a:p>
              <a:pPr algn="ctr">
                <a:spcAft>
                  <a:spcPts val="0"/>
                </a:spcAft>
              </a:pPr>
              <a:r>
                <a:rPr lang="ja-JP" altLang="en-US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委員</a:t>
              </a:r>
              <a:r>
                <a:rPr lang="ja-JP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：国、県、淡路</a:t>
              </a:r>
              <a:r>
                <a:rPr lang="en-US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3</a:t>
              </a:r>
              <a:r>
                <a:rPr lang="ja-JP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市、関係団体</a:t>
              </a:r>
              <a:r>
                <a:rPr lang="en-US" altLang="ja-JP" sz="1300" kern="100" baseline="300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等の</a:t>
              </a:r>
              <a:r>
                <a:rPr lang="ja-JP" sz="13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約</a:t>
              </a:r>
              <a:r>
                <a:rPr lang="en-US" altLang="ja-JP" sz="13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80</a:t>
              </a:r>
              <a:r>
                <a:rPr lang="ja-JP" sz="13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名</a:t>
              </a:r>
              <a:r>
                <a:rPr lang="ja-JP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の委員</a:t>
              </a:r>
            </a:p>
            <a:p>
              <a:pPr algn="ctr">
                <a:spcAft>
                  <a:spcPts val="0"/>
                </a:spcAft>
              </a:pPr>
              <a:r>
                <a:rPr lang="ja-JP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〔事務局：（一財）淡路島くにうみ協会内に設置〕</a:t>
              </a:r>
            </a:p>
          </p:txBody>
        </p:sp>
        <p:sp>
          <p:nvSpPr>
            <p:cNvPr id="12" name="テキスト ボックス 2">
              <a:extLst>
                <a:ext uri="{FF2B5EF4-FFF2-40B4-BE49-F238E27FC236}">
                  <a16:creationId xmlns:a16="http://schemas.microsoft.com/office/drawing/2014/main" id="{8B95F83D-14D2-498D-9EEF-ED568B015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4652" y="3019168"/>
              <a:ext cx="5345831" cy="84751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14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企画委員</a:t>
              </a:r>
              <a:r>
                <a:rPr lang="ja-JP" sz="14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会】</a:t>
              </a:r>
              <a:endParaRPr lang="en-US" altLang="ja-JP" sz="1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委員長：兵庫県立人と自然の博物館 館長</a:t>
              </a:r>
              <a:endParaRPr lang="ja-JP" sz="13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各分野の有識者、関係行政機関及び関係団体</a:t>
              </a:r>
              <a:r>
                <a:rPr lang="ja-JP" altLang="en-US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の代表</a:t>
              </a:r>
              <a:r>
                <a:rPr lang="ja-JP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等</a:t>
              </a:r>
              <a:r>
                <a:rPr lang="ja-JP" altLang="en-US" sz="1300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で構成</a:t>
              </a:r>
              <a:endParaRPr lang="ja-JP" sz="13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1F7B15D5-C596-48C7-9743-7DC36C226753}"/>
              </a:ext>
            </a:extLst>
          </p:cNvPr>
          <p:cNvSpPr/>
          <p:nvPr/>
        </p:nvSpPr>
        <p:spPr>
          <a:xfrm>
            <a:off x="206433" y="268796"/>
            <a:ext cx="1332000" cy="360671"/>
          </a:xfrm>
          <a:prstGeom prst="homePlat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/>
              <a:t> 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推進体制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5" name="矢印: 五方向 34">
            <a:extLst>
              <a:ext uri="{FF2B5EF4-FFF2-40B4-BE49-F238E27FC236}">
                <a16:creationId xmlns:a16="http://schemas.microsoft.com/office/drawing/2014/main" id="{78A41C77-CD91-4ABB-BA09-1711F3162CB8}"/>
              </a:ext>
            </a:extLst>
          </p:cNvPr>
          <p:cNvSpPr/>
          <p:nvPr/>
        </p:nvSpPr>
        <p:spPr>
          <a:xfrm>
            <a:off x="213923" y="4282963"/>
            <a:ext cx="1324510" cy="360671"/>
          </a:xfrm>
          <a:prstGeom prst="homePlat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1600" dirty="0"/>
              <a:t> </a:t>
            </a:r>
            <a:r>
              <a:rPr lang="ja-JP" altLang="en-US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スケジュール</a:t>
            </a:r>
            <a:endParaRPr kumimoji="1" lang="ja-JP" altLang="en-US" sz="15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7" name="字幕 2">
            <a:extLst>
              <a:ext uri="{FF2B5EF4-FFF2-40B4-BE49-F238E27FC236}">
                <a16:creationId xmlns:a16="http://schemas.microsoft.com/office/drawing/2014/main" id="{C08A2229-CD00-411C-9E60-03879BE7E63D}"/>
              </a:ext>
            </a:extLst>
          </p:cNvPr>
          <p:cNvSpPr txBox="1">
            <a:spLocks/>
          </p:cNvSpPr>
          <p:nvPr/>
        </p:nvSpPr>
        <p:spPr>
          <a:xfrm>
            <a:off x="263625" y="740593"/>
            <a:ext cx="8804175" cy="824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858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430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002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国、県、淡路３市、関係団体等で構成される淡路花博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25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周年記念事業実行委員会を設置する。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実行委員会の下に行催事等の検討を行う企画委員会を設置し、関係者の協力により開催準備等に取り組む。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39" name="表 38">
            <a:extLst>
              <a:ext uri="{FF2B5EF4-FFF2-40B4-BE49-F238E27FC236}">
                <a16:creationId xmlns:a16="http://schemas.microsoft.com/office/drawing/2014/main" id="{2C80C509-2831-4D91-957F-45996EC17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270131"/>
              </p:ext>
            </p:extLst>
          </p:nvPr>
        </p:nvGraphicFramePr>
        <p:xfrm>
          <a:off x="6172200" y="6313726"/>
          <a:ext cx="2780835" cy="4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835">
                  <a:extLst>
                    <a:ext uri="{9D8B030D-6E8A-4147-A177-3AD203B41FA5}">
                      <a16:colId xmlns:a16="http://schemas.microsoft.com/office/drawing/2014/main" val="2846661381"/>
                    </a:ext>
                  </a:extLst>
                </a:gridCol>
              </a:tblGrid>
              <a:tr h="400296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問合せ先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まちづくり部公園緑地課 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078-362-9309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624899"/>
                  </a:ext>
                </a:extLst>
              </a:tr>
            </a:tbl>
          </a:graphicData>
        </a:graphic>
      </p:graphicFrame>
      <p:sp>
        <p:nvSpPr>
          <p:cNvPr id="40" name="字幕 2">
            <a:extLst>
              <a:ext uri="{FF2B5EF4-FFF2-40B4-BE49-F238E27FC236}">
                <a16:creationId xmlns:a16="http://schemas.microsoft.com/office/drawing/2014/main" id="{2EC74435-8F8A-41A8-A46E-06A971D8B20D}"/>
              </a:ext>
            </a:extLst>
          </p:cNvPr>
          <p:cNvSpPr txBox="1">
            <a:spLocks/>
          </p:cNvSpPr>
          <p:nvPr/>
        </p:nvSpPr>
        <p:spPr>
          <a:xfrm>
            <a:off x="1043861" y="4643634"/>
            <a:ext cx="6794669" cy="1762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858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430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002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	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実行委員会事務局の設置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年度中           企画委員会の開催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         〃                  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第１回実行委員会の開催（基本計画案の審議及び承認）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〃                  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実施計画案の策定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年度以降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複数回実行委員会の開催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月下旬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 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フェア開幕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E5AC64-8A65-494B-AC13-120FE3535EC8}"/>
              </a:ext>
            </a:extLst>
          </p:cNvPr>
          <p:cNvSpPr/>
          <p:nvPr/>
        </p:nvSpPr>
        <p:spPr>
          <a:xfrm>
            <a:off x="4639074" y="2781236"/>
            <a:ext cx="442872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造園花卉関係、商工・観光関係、公共施設関係、地域活動団体等</a:t>
            </a:r>
          </a:p>
        </p:txBody>
      </p:sp>
    </p:spTree>
    <p:extLst>
      <p:ext uri="{BB962C8B-B14F-4D97-AF65-F5344CB8AC3E}">
        <p14:creationId xmlns:p14="http://schemas.microsoft.com/office/powerpoint/2010/main" val="156623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792722A-4F95-4ECF-9749-318595CDB7F6}" vid="{731BDA0F-136C-442D-B7DC-3F6D557576C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D254D4-347F-415F-828E-366CB60CB1F2}"/>
</file>

<file path=customXml/itemProps2.xml><?xml version="1.0" encoding="utf-8"?>
<ds:datastoreItem xmlns:ds="http://schemas.openxmlformats.org/officeDocument/2006/customXml" ds:itemID="{7D0914C9-54B8-41A7-9DAB-19EAEB25751D}"/>
</file>

<file path=customXml/itemProps3.xml><?xml version="1.0" encoding="utf-8"?>
<ds:datastoreItem xmlns:ds="http://schemas.openxmlformats.org/officeDocument/2006/customXml" ds:itemID="{C4142560-4E6D-4FEF-827E-5C898339775B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2698</TotalTime>
  <Words>557</Words>
  <Application>Microsoft Office PowerPoint</Application>
  <PresentationFormat>画面に合わせる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UDゴシック</vt:lpstr>
      <vt:lpstr>Meiryo UI</vt:lpstr>
      <vt:lpstr>ＭＳ Ｐゴシック</vt:lpstr>
      <vt:lpstr>ＭＳ ゴシック</vt:lpstr>
      <vt:lpstr>游ゴシック</vt:lpstr>
      <vt:lpstr>Arial</vt:lpstr>
      <vt:lpstr>Arial Black</vt:lpstr>
      <vt:lpstr>Times New Roman</vt:lpstr>
      <vt:lpstr>Office テーマ</vt:lpstr>
      <vt:lpstr>PowerPoint プレゼンテーション</vt:lpstr>
      <vt:lpstr>PowerPoint プレゼンテーション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北田　智広</dc:creator>
  <cp:lastModifiedBy>塚本　洋平</cp:lastModifiedBy>
  <cp:revision>218</cp:revision>
  <cp:lastPrinted>2023-09-27T02:56:02Z</cp:lastPrinted>
  <dcterms:created xsi:type="dcterms:W3CDTF">2023-04-19T06:10:17Z</dcterms:created>
  <dcterms:modified xsi:type="dcterms:W3CDTF">2023-09-28T08:44:05Z</dcterms:modified>
</cp:coreProperties>
</file>