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0" r:id="rId1"/>
  </p:sldMasterIdLst>
  <p:notesMasterIdLst>
    <p:notesMasterId r:id="rId3"/>
  </p:notesMasterIdLst>
  <p:sldIdLst>
    <p:sldId id="257" r:id="rId2"/>
  </p:sldIdLst>
  <p:sldSz cx="7561263" cy="10693400"/>
  <p:notesSz cx="7099300" cy="10234613"/>
  <p:defaultTextStyle>
    <a:defPPr>
      <a:defRPr lang="ja-JP"/>
    </a:defPPr>
    <a:lvl1pPr marL="0" algn="l" defTabSz="1043040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0" algn="l" defTabSz="1043040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40" algn="l" defTabSz="1043040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60" algn="l" defTabSz="1043040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080" algn="l" defTabSz="1043040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01" algn="l" defTabSz="1043040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21" algn="l" defTabSz="1043040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41" algn="l" defTabSz="1043040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161" algn="l" defTabSz="1043040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369">
          <p15:clr>
            <a:srgbClr val="A4A3A4"/>
          </p15:clr>
        </p15:guide>
        <p15:guide id="4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B12N0636" initials="W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9933"/>
    <a:srgbClr val="FF6600"/>
    <a:srgbClr val="BF5317"/>
    <a:srgbClr val="CC0099"/>
    <a:srgbClr val="FF00FF"/>
    <a:srgbClr val="9900CC"/>
    <a:srgbClr val="FF3300"/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5" autoAdjust="0"/>
    <p:restoredTop sz="94333" autoAdjust="0"/>
  </p:normalViewPr>
  <p:slideViewPr>
    <p:cSldViewPr>
      <p:cViewPr>
        <p:scale>
          <a:sx n="90" d="100"/>
          <a:sy n="90" d="100"/>
        </p:scale>
        <p:origin x="726" y="-2178"/>
      </p:cViewPr>
      <p:guideLst>
        <p:guide orient="horz" pos="2880"/>
        <p:guide pos="2160"/>
        <p:guide orient="horz" pos="3369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143" cy="511649"/>
          </a:xfrm>
          <a:prstGeom prst="rect">
            <a:avLst/>
          </a:prstGeom>
        </p:spPr>
        <p:txBody>
          <a:bodyPr vert="horz" lIns="94617" tIns="47309" rIns="94617" bIns="47309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504" y="1"/>
            <a:ext cx="3076143" cy="511649"/>
          </a:xfrm>
          <a:prstGeom prst="rect">
            <a:avLst/>
          </a:prstGeom>
        </p:spPr>
        <p:txBody>
          <a:bodyPr vert="horz" lIns="94617" tIns="47309" rIns="94617" bIns="47309" rtlCol="0"/>
          <a:lstStyle>
            <a:lvl1pPr algn="r">
              <a:defRPr sz="1100"/>
            </a:lvl1pPr>
          </a:lstStyle>
          <a:p>
            <a:fld id="{CAF9DECA-92E2-4DB3-9990-CB2032075E05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768350"/>
            <a:ext cx="27146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17" tIns="47309" rIns="94617" bIns="47309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62" y="4861484"/>
            <a:ext cx="5678778" cy="4604841"/>
          </a:xfrm>
          <a:prstGeom prst="rect">
            <a:avLst/>
          </a:prstGeom>
        </p:spPr>
        <p:txBody>
          <a:bodyPr vert="horz" lIns="94617" tIns="47309" rIns="94617" bIns="473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330"/>
            <a:ext cx="3076143" cy="511648"/>
          </a:xfrm>
          <a:prstGeom prst="rect">
            <a:avLst/>
          </a:prstGeom>
        </p:spPr>
        <p:txBody>
          <a:bodyPr vert="horz" lIns="94617" tIns="47309" rIns="94617" bIns="47309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504" y="9721330"/>
            <a:ext cx="3076143" cy="511648"/>
          </a:xfrm>
          <a:prstGeom prst="rect">
            <a:avLst/>
          </a:prstGeom>
        </p:spPr>
        <p:txBody>
          <a:bodyPr vert="horz" lIns="94617" tIns="47309" rIns="94617" bIns="47309" rtlCol="0" anchor="b"/>
          <a:lstStyle>
            <a:lvl1pPr algn="r">
              <a:defRPr sz="1100"/>
            </a:lvl1pPr>
          </a:lstStyle>
          <a:p>
            <a:fld id="{9291805C-F5EC-46D3-A48B-C4E36B6DA6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4765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4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1pPr>
    <a:lvl2pPr marL="521520" algn="l" defTabSz="104304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2pPr>
    <a:lvl3pPr marL="1043040" algn="l" defTabSz="104304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3pPr>
    <a:lvl4pPr marL="1564560" algn="l" defTabSz="104304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4pPr>
    <a:lvl5pPr marL="2086080" algn="l" defTabSz="104304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5pPr>
    <a:lvl6pPr marL="2607601" algn="l" defTabSz="104304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6pPr>
    <a:lvl7pPr marL="3129121" algn="l" defTabSz="104304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7pPr>
    <a:lvl8pPr marL="3650641" algn="l" defTabSz="104304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8pPr>
    <a:lvl9pPr marL="4172161" algn="l" defTabSz="1043040" rtl="0" eaLnBrk="1" latinLnBrk="0" hangingPunct="1">
      <a:defRPr kumimoji="1"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890316" y="4871438"/>
            <a:ext cx="5103852" cy="295380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890316" y="7801476"/>
            <a:ext cx="5103852" cy="2138680"/>
          </a:xfrm>
        </p:spPr>
        <p:txBody>
          <a:bodyPr/>
          <a:lstStyle>
            <a:lvl1pPr marL="0" indent="0" algn="l">
              <a:buNone/>
              <a:defRPr sz="2100" b="1">
                <a:solidFill>
                  <a:schemeClr val="tx2"/>
                </a:solidFill>
              </a:defRPr>
            </a:lvl1pPr>
            <a:lvl2pPr marL="521520" indent="0" algn="ctr">
              <a:buNone/>
            </a:lvl2pPr>
            <a:lvl3pPr marL="1043040" indent="0" algn="ctr">
              <a:buNone/>
            </a:lvl3pPr>
            <a:lvl4pPr marL="1564560" indent="0" algn="ctr">
              <a:buNone/>
            </a:lvl4pPr>
            <a:lvl5pPr marL="2086080" indent="0" algn="ctr">
              <a:buNone/>
            </a:lvl5pPr>
            <a:lvl6pPr marL="2607601" indent="0" algn="ctr">
              <a:buNone/>
            </a:lvl6pPr>
            <a:lvl7pPr marL="3129121" indent="0" algn="ctr">
              <a:buNone/>
            </a:lvl7pPr>
            <a:lvl8pPr marL="3650641" indent="0" algn="ctr">
              <a:buNone/>
            </a:lvl8pPr>
            <a:lvl9pPr marL="4172161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583566" y="1970235"/>
            <a:ext cx="3564467" cy="315053"/>
          </a:xfrm>
        </p:spPr>
        <p:txBody>
          <a:bodyPr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512942" y="6660935"/>
            <a:ext cx="5703147" cy="317573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15054" y="1"/>
            <a:ext cx="504084" cy="106934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28505" y="1"/>
            <a:ext cx="86548" cy="106934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819137" y="1"/>
            <a:ext cx="150391" cy="106934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943769" y="1"/>
            <a:ext cx="190421" cy="106934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7937" y="1"/>
            <a:ext cx="0" cy="106934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756126" y="1"/>
            <a:ext cx="0" cy="106934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706274" y="1"/>
            <a:ext cx="0" cy="106934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427775" y="1"/>
            <a:ext cx="0" cy="106934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82147" y="1"/>
            <a:ext cx="0" cy="106934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7536337" y="1"/>
            <a:ext cx="0" cy="106934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008169" y="1"/>
            <a:ext cx="63010" cy="106934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504085" y="5346700"/>
            <a:ext cx="1071179" cy="2019865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082948" y="7588529"/>
            <a:ext cx="530400" cy="1000146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902226" y="8576911"/>
            <a:ext cx="113418" cy="21386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376150" y="9025230"/>
            <a:ext cx="226838" cy="427736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575264" y="7010118"/>
            <a:ext cx="302451" cy="57031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 bwMode="auto">
          <a:xfrm>
            <a:off x="1096106" y="7685125"/>
            <a:ext cx="504084" cy="806954"/>
          </a:xfrm>
        </p:spPr>
        <p:txBody>
          <a:bodyPr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5" y="428235"/>
            <a:ext cx="1386232" cy="912404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8064" y="428234"/>
            <a:ext cx="4977831" cy="912404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378064" y="2495127"/>
            <a:ext cx="6175031" cy="7599443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90316" y="4514991"/>
            <a:ext cx="5103852" cy="3202080"/>
          </a:xfrm>
        </p:spPr>
        <p:txBody>
          <a:bodyPr/>
          <a:lstStyle>
            <a:lvl1pPr algn="l">
              <a:buNone/>
              <a:defRPr sz="34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90316" y="7812124"/>
            <a:ext cx="5103852" cy="2138680"/>
          </a:xfrm>
        </p:spPr>
        <p:txBody>
          <a:bodyPr anchor="t"/>
          <a:lstStyle>
            <a:lvl1pPr marL="0" indent="0">
              <a:buNone/>
              <a:defRPr sz="2100" b="1">
                <a:solidFill>
                  <a:schemeClr val="tx2"/>
                </a:solidFill>
              </a:defRPr>
            </a:lvl1pPr>
            <a:lvl2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582437" y="1964520"/>
            <a:ext cx="3564467" cy="315053"/>
          </a:xfrm>
        </p:spPr>
        <p:txBody>
          <a:bodyPr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513097" y="6656474"/>
            <a:ext cx="5703147" cy="317573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15054" y="1"/>
            <a:ext cx="504084" cy="106934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28505" y="1"/>
            <a:ext cx="86548" cy="106934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19137" y="1"/>
            <a:ext cx="150391" cy="106934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943769" y="1"/>
            <a:ext cx="190421" cy="106934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7937" y="1"/>
            <a:ext cx="0" cy="106934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756126" y="1"/>
            <a:ext cx="0" cy="106934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706274" y="1"/>
            <a:ext cx="0" cy="106934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427775" y="1"/>
            <a:ext cx="0" cy="106934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882147" y="1"/>
            <a:ext cx="0" cy="106934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008169" y="1"/>
            <a:ext cx="63010" cy="106934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504085" y="5346700"/>
            <a:ext cx="1071179" cy="201986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095411" y="7588529"/>
            <a:ext cx="530400" cy="1000146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902226" y="8576911"/>
            <a:ext cx="113418" cy="21386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376150" y="9029983"/>
            <a:ext cx="226838" cy="427736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553797" y="6985308"/>
            <a:ext cx="302451" cy="57031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7523179" y="1"/>
            <a:ext cx="0" cy="106934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auto">
          <a:xfrm>
            <a:off x="1108569" y="7685125"/>
            <a:ext cx="504084" cy="806954"/>
          </a:xfrm>
        </p:spPr>
        <p:txBody>
          <a:bodyPr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378064" y="2495127"/>
            <a:ext cx="3024505" cy="7128933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3531111" y="2495127"/>
            <a:ext cx="3024505" cy="7128933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5756"/>
            <a:ext cx="6238041" cy="1782234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378064" y="3683283"/>
            <a:ext cx="3024505" cy="6059594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3615229" y="3683283"/>
            <a:ext cx="3024505" cy="6059594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"/>
          </p:nvPr>
        </p:nvSpPr>
        <p:spPr>
          <a:xfrm>
            <a:off x="378064" y="2447602"/>
            <a:ext cx="3024505" cy="102656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3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3"/>
          </p:nvPr>
        </p:nvSpPr>
        <p:spPr>
          <a:xfrm>
            <a:off x="3591601" y="2447602"/>
            <a:ext cx="3024505" cy="102656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3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7246210" y="1"/>
            <a:ext cx="0" cy="106934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477888" y="5157669"/>
            <a:ext cx="9837928" cy="378063"/>
          </a:xfrm>
        </p:spPr>
        <p:txBody>
          <a:bodyPr anchor="b"/>
          <a:lstStyle>
            <a:lvl1pPr algn="l">
              <a:buNone/>
              <a:defRPr sz="23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633141" y="427736"/>
            <a:ext cx="1262731" cy="7770538"/>
          </a:xfrm>
        </p:spPr>
        <p:txBody>
          <a:bodyPr/>
          <a:lstStyle>
            <a:lvl1pPr marL="0" indent="0">
              <a:spcBef>
                <a:spcPts val="456"/>
              </a:spcBef>
              <a:spcAft>
                <a:spcPts val="1141"/>
              </a:spcAft>
              <a:buNone/>
              <a:defRPr sz="1400"/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5166863" y="1"/>
            <a:ext cx="0" cy="106934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5120470" y="1"/>
            <a:ext cx="0" cy="106934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7435242" y="1"/>
            <a:ext cx="0" cy="106934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7309222" y="1"/>
            <a:ext cx="252042" cy="106934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7372232" y="1"/>
            <a:ext cx="0" cy="106934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4" name="円/楕円 13"/>
          <p:cNvSpPr/>
          <p:nvPr/>
        </p:nvSpPr>
        <p:spPr>
          <a:xfrm>
            <a:off x="6744647" y="8911168"/>
            <a:ext cx="453676" cy="855472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ー 17"/>
          <p:cNvSpPr>
            <a:spLocks noGrp="1"/>
          </p:cNvSpPr>
          <p:nvPr>
            <p:ph sz="quarter" idx="1"/>
          </p:nvPr>
        </p:nvSpPr>
        <p:spPr>
          <a:xfrm>
            <a:off x="252042" y="427737"/>
            <a:ext cx="4662779" cy="9866443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ー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3" name="フッター プレースホルダー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7246210" y="1"/>
            <a:ext cx="0" cy="106934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3" name="円/楕円 12"/>
          <p:cNvSpPr/>
          <p:nvPr/>
        </p:nvSpPr>
        <p:spPr>
          <a:xfrm>
            <a:off x="6744647" y="8911168"/>
            <a:ext cx="453676" cy="855472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459929" y="5157669"/>
            <a:ext cx="9837928" cy="378063"/>
          </a:xfrm>
        </p:spPr>
        <p:txBody>
          <a:bodyPr anchor="b"/>
          <a:lstStyle>
            <a:lvl1pPr algn="l">
              <a:buNone/>
              <a:defRPr sz="23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0" y="1"/>
            <a:ext cx="5103852" cy="106934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6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dirty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594706" y="412884"/>
            <a:ext cx="1260210" cy="7727764"/>
          </a:xfrm>
        </p:spPr>
        <p:txBody>
          <a:bodyPr rot="0" spcFirstLastPara="0" vertOverflow="overflow" horzOverflow="overflow" vert="horz" wrap="square" lIns="104304" tIns="52152" rIns="104304" bIns="52152" numCol="1" spcCol="312912" rtlCol="0" fromWordArt="0" anchor="t" anchorCtr="0" forceAA="0" compatLnSpc="1">
            <a:normAutofit/>
          </a:bodyPr>
          <a:lstStyle>
            <a:lvl1pPr marL="0" indent="0">
              <a:spcBef>
                <a:spcPts val="114"/>
              </a:spcBef>
              <a:spcAft>
                <a:spcPts val="456"/>
              </a:spcAft>
              <a:buFontTx/>
              <a:buNone/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7435242" y="1"/>
            <a:ext cx="0" cy="106934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7309222" y="1"/>
            <a:ext cx="252042" cy="106934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7372232" y="1"/>
            <a:ext cx="0" cy="106934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5166863" y="1"/>
            <a:ext cx="0" cy="106934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5120470" y="1"/>
            <a:ext cx="0" cy="106934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7246210" y="1"/>
            <a:ext cx="0" cy="106934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378064" y="428232"/>
            <a:ext cx="6175031" cy="1782234"/>
          </a:xfrm>
          <a:prstGeom prst="rect">
            <a:avLst/>
          </a:prstGeom>
        </p:spPr>
        <p:txBody>
          <a:bodyPr vert="horz" lIns="104304" tIns="52152" rIns="104304" bIns="52152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378064" y="2495127"/>
            <a:ext cx="6175031" cy="7599443"/>
          </a:xfrm>
          <a:prstGeom prst="rect">
            <a:avLst/>
          </a:prstGeom>
        </p:spPr>
        <p:txBody>
          <a:bodyPr vert="horz" lIns="104304" tIns="52152" rIns="104304" bIns="52152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 rot="5400000">
            <a:off x="5539222" y="1827515"/>
            <a:ext cx="3136730" cy="317573"/>
          </a:xfrm>
          <a:prstGeom prst="rect">
            <a:avLst/>
          </a:prstGeom>
        </p:spPr>
        <p:txBody>
          <a:bodyPr vert="horz" lIns="104304" tIns="52152" rIns="104304" bIns="52152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73F6BE1-552B-4A64-AB73-AE3AD70C69AA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 rot="5400000">
            <a:off x="4608349" y="5961259"/>
            <a:ext cx="4990253" cy="302451"/>
          </a:xfrm>
          <a:prstGeom prst="rect">
            <a:avLst/>
          </a:prstGeom>
        </p:spPr>
        <p:txBody>
          <a:bodyPr vert="horz" lIns="104304" tIns="52152" rIns="104304" bIns="52152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63010" y="1"/>
            <a:ext cx="0" cy="106934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7435242" y="1"/>
            <a:ext cx="0" cy="106934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7309222" y="1"/>
            <a:ext cx="252042" cy="106934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7372232" y="1"/>
            <a:ext cx="0" cy="106934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4304" tIns="52152" rIns="104304" bIns="52152" anchor="t" compatLnSpc="1"/>
          <a:lstStyle/>
          <a:p>
            <a:endParaRPr kumimoji="0" lang="en-US" dirty="0"/>
          </a:p>
        </p:txBody>
      </p:sp>
      <p:sp>
        <p:nvSpPr>
          <p:cNvPr id="12" name="円/楕円 11"/>
          <p:cNvSpPr/>
          <p:nvPr/>
        </p:nvSpPr>
        <p:spPr>
          <a:xfrm>
            <a:off x="6744647" y="8911168"/>
            <a:ext cx="453676" cy="855472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4304" tIns="52152" rIns="104304" bIns="52152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6721963" y="8940871"/>
            <a:ext cx="504084" cy="812698"/>
          </a:xfrm>
          <a:prstGeom prst="rect">
            <a:avLst/>
          </a:prstGeom>
        </p:spPr>
        <p:txBody>
          <a:bodyPr vert="horz" lIns="104304" tIns="52152" rIns="104304" bIns="52152" anchor="ctr"/>
          <a:lstStyle>
            <a:lvl1pPr algn="ctr" eaLnBrk="1" latinLnBrk="0" hangingPunct="1">
              <a:defRPr kumimoji="0" sz="1600" b="1">
                <a:solidFill>
                  <a:srgbClr val="FFFFFF"/>
                </a:solidFill>
              </a:defRPr>
            </a:lvl1pPr>
          </a:lstStyle>
          <a:p>
            <a:fld id="{CC97922D-CDDF-4295-A191-75F76021341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l" rtl="0" eaLnBrk="1" latinLnBrk="0" hangingPunct="1">
        <a:spcBef>
          <a:spcPct val="0"/>
        </a:spcBef>
        <a:buNone/>
        <a:defRPr kumimoji="1" sz="34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2912" indent="-312912" algn="l" rtl="0" eaLnBrk="1" latinLnBrk="0" hangingPunct="1">
        <a:spcBef>
          <a:spcPts val="685"/>
        </a:spcBef>
        <a:buClr>
          <a:schemeClr val="accent1"/>
        </a:buClr>
        <a:buSzPct val="70000"/>
        <a:buFont typeface="Wingdings"/>
        <a:buChar char="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730129" indent="-312912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40" indent="-208608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55952" indent="-208608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668865" indent="-208608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981776" indent="-208608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900" kern="1200">
          <a:solidFill>
            <a:schemeClr val="tx2"/>
          </a:solidFill>
          <a:latin typeface="+mn-lt"/>
          <a:ea typeface="+mn-ea"/>
          <a:cs typeface="+mn-cs"/>
        </a:defRPr>
      </a:lvl6pPr>
      <a:lvl7pPr marL="2294689" indent="-208608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607601" indent="-208608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6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920512" indent="-208608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52152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104304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56456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8608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607601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3129121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650641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4172161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yogo-even.jp/seminar/geps20260808am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 災害等・・・">
            <a:extLst>
              <a:ext uri="{FF2B5EF4-FFF2-40B4-BE49-F238E27FC236}">
                <a16:creationId xmlns:a16="http://schemas.microsoft.com/office/drawing/2014/main" id="{715B340B-909A-33AF-440A-2306BFABBEC8}"/>
              </a:ext>
            </a:extLst>
          </p:cNvPr>
          <p:cNvGrpSpPr/>
          <p:nvPr/>
        </p:nvGrpSpPr>
        <p:grpSpPr>
          <a:xfrm>
            <a:off x="1658923" y="10159477"/>
            <a:ext cx="5113257" cy="246221"/>
            <a:chOff x="758019" y="9029233"/>
            <a:chExt cx="5113257" cy="246221"/>
          </a:xfrm>
        </p:grpSpPr>
        <p:pic>
          <p:nvPicPr>
            <p:cNvPr id="4" name="Picture ダイヤ" descr="ãã¤ã¤ã¢ã³ã ã¢ã¤ã³ã³">
              <a:extLst>
                <a:ext uri="{FF2B5EF4-FFF2-40B4-BE49-F238E27FC236}">
                  <a16:creationId xmlns:a16="http://schemas.microsoft.com/office/drawing/2014/main" id="{1DED6448-F2BE-495E-2936-9ED6B005DDDD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58019" y="9063444"/>
              <a:ext cx="180000" cy="1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テキスト 災害等、やむを・・・">
              <a:extLst>
                <a:ext uri="{FF2B5EF4-FFF2-40B4-BE49-F238E27FC236}">
                  <a16:creationId xmlns:a16="http://schemas.microsoft.com/office/drawing/2014/main" id="{7EDA4E68-0D8F-3A06-5A6D-1641825B6CB6}"/>
                </a:ext>
              </a:extLst>
            </p:cNvPr>
            <p:cNvSpPr txBox="1"/>
            <p:nvPr/>
          </p:nvSpPr>
          <p:spPr>
            <a:xfrm>
              <a:off x="936912" y="9029233"/>
              <a:ext cx="493436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000" dirty="0">
                  <a:ln w="0"/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災害等、やむを得ない事情による延期、中止等はイーブンホームページに掲載します</a:t>
              </a:r>
            </a:p>
          </p:txBody>
        </p:sp>
      </p:grpSp>
      <p:grpSp>
        <p:nvGrpSpPr>
          <p:cNvPr id="6" name="グループ 申込方法">
            <a:extLst>
              <a:ext uri="{FF2B5EF4-FFF2-40B4-BE49-F238E27FC236}">
                <a16:creationId xmlns:a16="http://schemas.microsoft.com/office/drawing/2014/main" id="{525BFD97-9DA9-123A-5476-B55272B4095B}"/>
              </a:ext>
            </a:extLst>
          </p:cNvPr>
          <p:cNvGrpSpPr/>
          <p:nvPr/>
        </p:nvGrpSpPr>
        <p:grpSpPr>
          <a:xfrm>
            <a:off x="857319" y="8010996"/>
            <a:ext cx="6235680" cy="766763"/>
            <a:chOff x="929279" y="7887366"/>
            <a:chExt cx="6235680" cy="766763"/>
          </a:xfrm>
        </p:grpSpPr>
        <p:sp>
          <p:nvSpPr>
            <p:cNvPr id="8" name="テキスト または、・・・">
              <a:extLst>
                <a:ext uri="{FF2B5EF4-FFF2-40B4-BE49-F238E27FC236}">
                  <a16:creationId xmlns:a16="http://schemas.microsoft.com/office/drawing/2014/main" id="{4551E06B-B244-DEDD-4640-DEE19C88D145}"/>
                </a:ext>
              </a:extLst>
            </p:cNvPr>
            <p:cNvSpPr txBox="1"/>
            <p:nvPr/>
          </p:nvSpPr>
          <p:spPr>
            <a:xfrm>
              <a:off x="3096959" y="7997154"/>
              <a:ext cx="4068000" cy="65697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ctr" anchorCtr="0" upright="1">
              <a:spAutoFit/>
            </a:bodyPr>
            <a:lstStyle>
              <a:defPPr>
                <a:defRPr lang="ja-JP"/>
              </a:defPPr>
              <a:lvl1pPr marL="1071245" indent="-1071245" algn="just">
                <a:lnSpc>
                  <a:spcPts val="1800"/>
                </a:lnSpc>
                <a:spcAft>
                  <a:spcPts val="0"/>
                </a:spcAft>
                <a:defRPr sz="1200" b="1" kern="100">
                  <a:solidFill>
                    <a:srgbClr val="00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defRPr>
              </a:lvl1pPr>
            </a:lstStyle>
            <a:p>
              <a:pPr marL="0" indent="0"/>
              <a:r>
                <a:rPr lang="ja-JP" altLang="en-US" b="0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または、当センターホームページからお申込み下さい。</a:t>
              </a:r>
              <a:endParaRPr lang="en-US" altLang="ja-JP" b="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indent="0"/>
              <a:r>
                <a:rPr lang="en-US" altLang="ja-JP" sz="1000" b="0" kern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hlinkClick r:id="rId3"/>
                </a:rPr>
                <a:t>https://hyogo-even.jp/seminar/geps20260808am.html</a:t>
              </a:r>
              <a:endParaRPr lang="en-US" altLang="ja-JP" sz="1000" b="0" kern="1200" dirty="0">
                <a:solidFill>
                  <a:schemeClr val="tx1">
                    <a:lumMod val="95000"/>
                    <a:lumOff val="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0" indent="0"/>
              <a:r>
                <a:rPr lang="ja-JP" altLang="en-US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申込期限：令和</a:t>
              </a:r>
              <a:r>
                <a:rPr lang="en-US" altLang="ja-JP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8</a:t>
              </a:r>
              <a:r>
                <a:rPr lang="ja-JP" altLang="en-US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年</a:t>
              </a:r>
              <a:r>
                <a:rPr lang="en-US" altLang="ja-JP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8</a:t>
              </a:r>
              <a:r>
                <a:rPr lang="ja-JP" altLang="en-US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月４日（火）・一時保育は</a:t>
              </a:r>
              <a:r>
                <a:rPr lang="en-US" altLang="ja-JP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7</a:t>
              </a:r>
              <a:r>
                <a:rPr lang="ja-JP" altLang="en-US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</a:t>
              </a:r>
              <a:r>
                <a:rPr lang="en-US" altLang="ja-JP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30</a:t>
              </a:r>
              <a:r>
                <a:rPr lang="ja-JP" altLang="en-US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日</a:t>
              </a:r>
              <a:r>
                <a:rPr lang="en-US" altLang="ja-JP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(</a:t>
              </a:r>
              <a:r>
                <a:rPr lang="ja-JP" altLang="en-US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木</a:t>
              </a:r>
              <a:r>
                <a:rPr lang="en-US" altLang="ja-JP" kern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)</a:t>
              </a:r>
              <a:r>
                <a:rPr lang="ja-JP" altLang="en-US" b="0" kern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 </a:t>
              </a:r>
            </a:p>
          </p:txBody>
        </p:sp>
        <p:sp>
          <p:nvSpPr>
            <p:cNvPr id="9" name="テキスト QRコードから">
              <a:extLst>
                <a:ext uri="{FF2B5EF4-FFF2-40B4-BE49-F238E27FC236}">
                  <a16:creationId xmlns:a16="http://schemas.microsoft.com/office/drawing/2014/main" id="{3DB55ABE-AFB8-3F04-E97B-6B69BE7958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2593" y="7887366"/>
              <a:ext cx="875240" cy="18973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spAutoFit/>
            </a:bodyPr>
            <a:lstStyle/>
            <a:p>
              <a:pPr marL="1071245" indent="-1071245" algn="ctr">
                <a:lnSpc>
                  <a:spcPts val="1800"/>
                </a:lnSpc>
              </a:pPr>
              <a:r>
                <a:rPr lang="ja-JP" altLang="en-US" sz="900" kern="100" dirty="0">
                  <a:solidFill>
                    <a:srgbClr val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二次元コードから</a:t>
              </a:r>
              <a:endParaRPr lang="en-US" altLang="ja-JP" sz="9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0" name="AutoShape 申込方法">
              <a:extLst>
                <a:ext uri="{FF2B5EF4-FFF2-40B4-BE49-F238E27FC236}">
                  <a16:creationId xmlns:a16="http://schemas.microsoft.com/office/drawing/2014/main" id="{A8D008B9-F7E8-6757-76B5-0A2D660C0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9279" y="8031422"/>
              <a:ext cx="900000" cy="360000"/>
            </a:xfrm>
            <a:prstGeom prst="roundRect">
              <a:avLst>
                <a:gd name="adj" fmla="val 16667"/>
              </a:avLst>
            </a:prstGeom>
            <a:solidFill>
              <a:srgbClr val="CC00CC"/>
            </a:solidFill>
            <a:ln w="38100" algn="ctr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72000" tIns="0" rIns="72000" bIns="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300" b="1" dirty="0">
                  <a:solidFill>
                    <a:srgbClr val="FFFF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申込方法</a:t>
              </a:r>
              <a:endParaRPr lang="ja-JP" altLang="ja-JP" sz="13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1" name="AutoShape 参加方法">
            <a:extLst>
              <a:ext uri="{FF2B5EF4-FFF2-40B4-BE49-F238E27FC236}">
                <a16:creationId xmlns:a16="http://schemas.microsoft.com/office/drawing/2014/main" id="{D6A8B9B1-CFD9-3A42-84B6-8A29FE082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454" y="7002884"/>
            <a:ext cx="900000" cy="360000"/>
          </a:xfrm>
          <a:prstGeom prst="roundRect">
            <a:avLst>
              <a:gd name="adj" fmla="val 16667"/>
            </a:avLst>
          </a:prstGeom>
          <a:solidFill>
            <a:srgbClr val="CC00CC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300" b="1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参加方法</a:t>
            </a:r>
            <a:endParaRPr lang="ja-JP" altLang="ja-JP" sz="1300" b="1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2" name="グループ 開催日時">
            <a:extLst>
              <a:ext uri="{FF2B5EF4-FFF2-40B4-BE49-F238E27FC236}">
                <a16:creationId xmlns:a16="http://schemas.microsoft.com/office/drawing/2014/main" id="{2F7AD906-7A64-AFFA-28FC-5318C037E052}"/>
              </a:ext>
            </a:extLst>
          </p:cNvPr>
          <p:cNvGrpSpPr/>
          <p:nvPr/>
        </p:nvGrpSpPr>
        <p:grpSpPr>
          <a:xfrm>
            <a:off x="843454" y="5850756"/>
            <a:ext cx="6033520" cy="553998"/>
            <a:chOff x="843454" y="5706740"/>
            <a:chExt cx="6033520" cy="553998"/>
          </a:xfrm>
        </p:grpSpPr>
        <p:sp>
          <p:nvSpPr>
            <p:cNvPr id="13" name="テキスト 令和4年・・・">
              <a:extLst>
                <a:ext uri="{FF2B5EF4-FFF2-40B4-BE49-F238E27FC236}">
                  <a16:creationId xmlns:a16="http://schemas.microsoft.com/office/drawing/2014/main" id="{A13E073E-BBD5-9788-ECB7-745AC4112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5641" y="5706740"/>
              <a:ext cx="4841333" cy="55399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2000" tIns="0" rIns="72000" bIns="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令和８年</a:t>
              </a:r>
              <a:r>
                <a:rPr lang="ja-JP" altLang="en-US" sz="3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８</a:t>
              </a:r>
              <a:r>
                <a:rPr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月</a:t>
              </a:r>
              <a:r>
                <a:rPr lang="ja-JP" altLang="en-US" sz="3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８</a:t>
              </a:r>
              <a:r>
                <a:rPr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日（土）　</a:t>
              </a:r>
              <a:r>
                <a:rPr lang="en-US" altLang="ja-JP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10:30</a:t>
              </a:r>
              <a:r>
                <a:rPr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～</a:t>
              </a:r>
              <a:r>
                <a:rPr lang="en-US" altLang="ja-JP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1</a:t>
              </a:r>
              <a:r>
                <a:rPr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２</a:t>
              </a:r>
              <a:r>
                <a:rPr lang="en-US" altLang="ja-JP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:30</a:t>
              </a:r>
              <a:endPara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4" name="AutoShape 日時">
              <a:extLst>
                <a:ext uri="{FF2B5EF4-FFF2-40B4-BE49-F238E27FC236}">
                  <a16:creationId xmlns:a16="http://schemas.microsoft.com/office/drawing/2014/main" id="{6743A91E-19BC-9833-EAB7-C95653BC3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3454" y="5900738"/>
              <a:ext cx="900000" cy="360000"/>
            </a:xfrm>
            <a:prstGeom prst="roundRect">
              <a:avLst>
                <a:gd name="adj" fmla="val 16667"/>
              </a:avLst>
            </a:prstGeom>
            <a:solidFill>
              <a:srgbClr val="CC00CC"/>
            </a:solidFill>
            <a:ln w="38100" algn="ctr">
              <a:solidFill>
                <a:srgbClr val="F2F2F2"/>
              </a:solidFill>
              <a:round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vert="horz" wrap="square" lIns="72000" tIns="0" rIns="72000" bIns="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300" b="1" dirty="0">
                  <a:solidFill>
                    <a:srgbClr val="FFFF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日　　時</a:t>
              </a:r>
              <a:endParaRPr lang="ja-JP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5" name="グループ 講師">
            <a:extLst>
              <a:ext uri="{FF2B5EF4-FFF2-40B4-BE49-F238E27FC236}">
                <a16:creationId xmlns:a16="http://schemas.microsoft.com/office/drawing/2014/main" id="{6AB969BB-6BD8-7625-ABB5-CD56C66ABF59}"/>
              </a:ext>
            </a:extLst>
          </p:cNvPr>
          <p:cNvGrpSpPr/>
          <p:nvPr/>
        </p:nvGrpSpPr>
        <p:grpSpPr>
          <a:xfrm>
            <a:off x="2195135" y="3690516"/>
            <a:ext cx="4841332" cy="766676"/>
            <a:chOff x="2119564" y="3103080"/>
            <a:chExt cx="4183769" cy="790921"/>
          </a:xfrm>
        </p:grpSpPr>
        <p:sp>
          <p:nvSpPr>
            <p:cNvPr id="16" name="テキスト 【講師】">
              <a:extLst>
                <a:ext uri="{FF2B5EF4-FFF2-40B4-BE49-F238E27FC236}">
                  <a16:creationId xmlns:a16="http://schemas.microsoft.com/office/drawing/2014/main" id="{3F096BC9-7A23-459F-A8F6-7A378B7F55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9564" y="3265887"/>
              <a:ext cx="994653" cy="346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8064A2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just">
                <a:lnSpc>
                  <a:spcPts val="2500"/>
                </a:lnSpc>
                <a:spcAft>
                  <a:spcPts val="0"/>
                </a:spcAft>
              </a:pPr>
              <a:r>
                <a:rPr lang="ja-JP" sz="1800" b="1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【講師】</a:t>
              </a:r>
            </a:p>
          </p:txBody>
        </p:sp>
        <p:sp>
          <p:nvSpPr>
            <p:cNvPr id="17" name="テキスト 大阪公立大学・・・">
              <a:extLst>
                <a:ext uri="{FF2B5EF4-FFF2-40B4-BE49-F238E27FC236}">
                  <a16:creationId xmlns:a16="http://schemas.microsoft.com/office/drawing/2014/main" id="{F7E25C3E-498E-7A6F-4547-CF379801F2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0598" y="3103080"/>
              <a:ext cx="3352735" cy="79092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2000" tIns="36000" rIns="72000" bIns="36000" anchor="t" anchorCtr="0" upright="1">
              <a:spAutoFit/>
            </a:bodyPr>
            <a:lstStyle/>
            <a:p>
              <a:pPr>
                <a:lnSpc>
                  <a:spcPts val="1825"/>
                </a:lnSpc>
              </a:pPr>
              <a:r>
                <a:rPr lang="ja-JP" altLang="en-US" sz="20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京都女子大学</a:t>
              </a:r>
              <a:endParaRPr lang="en-US" altLang="ja-JP" sz="20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  <a:p>
              <a:pPr>
                <a:lnSpc>
                  <a:spcPts val="1825"/>
                </a:lnSpc>
              </a:pPr>
              <a:endParaRPr lang="en-US" altLang="ja-JP" sz="18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  <a:p>
              <a:pPr algn="ctr">
                <a:lnSpc>
                  <a:spcPts val="1825"/>
                </a:lnSpc>
              </a:pPr>
              <a:r>
                <a:rPr lang="ja-JP" altLang="en-US" sz="20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学　長</a:t>
              </a:r>
              <a:r>
                <a:rPr lang="ja-JP" altLang="en-US" sz="28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32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竹安　栄子</a:t>
              </a:r>
              <a:r>
                <a:rPr lang="ja-JP" altLang="en-US" sz="28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　</a:t>
              </a:r>
              <a:r>
                <a:rPr lang="ja-JP" altLang="en-US" sz="2400" b="1" kern="1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Meiryo UI" panose="020B0604030504040204" pitchFamily="50" charset="-128"/>
                </a:rPr>
                <a:t>さん</a:t>
              </a:r>
              <a:endParaRPr lang="ja-JP" altLang="en-US" sz="24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9" name="テキスト リード文 『性暴力被害者』の・・・">
            <a:extLst>
              <a:ext uri="{FF2B5EF4-FFF2-40B4-BE49-F238E27FC236}">
                <a16:creationId xmlns:a16="http://schemas.microsoft.com/office/drawing/2014/main" id="{F7EE962E-6E37-6293-CEBC-24BFAFC4178D}"/>
              </a:ext>
            </a:extLst>
          </p:cNvPr>
          <p:cNvSpPr txBox="1"/>
          <p:nvPr/>
        </p:nvSpPr>
        <p:spPr>
          <a:xfrm>
            <a:off x="594249" y="2194250"/>
            <a:ext cx="6498750" cy="1408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000" algn="just">
              <a:lnSpc>
                <a:spcPct val="110000"/>
              </a:lnSpc>
            </a:pPr>
            <a:r>
              <a:rPr lang="ja-JP" altLang="en-US" sz="1600" dirty="0">
                <a:latin typeface="BIZ UDP明朝 Medium" panose="02020500000000000000" pitchFamily="18" charset="-128"/>
                <a:ea typeface="BIZ UDP明朝 Medium" panose="02020500000000000000" pitchFamily="18" charset="-128"/>
                <a:cs typeface="Meiryo UI" panose="020B0604030504040204" pitchFamily="50" charset="-128"/>
              </a:rPr>
              <a:t>今なお日本のジェンダー・ギャップ指数は世界の中で低くとどまり、特に政治と経済分野で「意思決定の場への女性の参画」が進んでいません。</a:t>
            </a:r>
            <a:endParaRPr lang="en-US" altLang="ja-JP" sz="1600" dirty="0">
              <a:latin typeface="BIZ UDP明朝 Medium" panose="02020500000000000000" pitchFamily="18" charset="-128"/>
              <a:ea typeface="BIZ UDP明朝 Medium" panose="02020500000000000000" pitchFamily="18" charset="-128"/>
              <a:cs typeface="Meiryo UI" panose="020B0604030504040204" pitchFamily="50" charset="-128"/>
            </a:endParaRPr>
          </a:p>
          <a:p>
            <a:pPr indent="180000" algn="just">
              <a:lnSpc>
                <a:spcPct val="110000"/>
              </a:lnSpc>
            </a:pPr>
            <a:r>
              <a:rPr lang="ja-JP" altLang="en-US" sz="1600" dirty="0">
                <a:latin typeface="BIZ UDP明朝 Medium" panose="02020500000000000000" pitchFamily="18" charset="-128"/>
                <a:ea typeface="BIZ UDP明朝 Medium" panose="02020500000000000000" pitchFamily="18" charset="-128"/>
                <a:cs typeface="Meiryo UI" panose="020B0604030504040204" pitchFamily="50" charset="-128"/>
              </a:rPr>
              <a:t>地域社会や学校、職場における現状と課題を知り、「ジェンダー平等」がいかに大切であるか、男女共同参画社会実現のために、私たちは何を</a:t>
            </a:r>
            <a:r>
              <a:rPr lang="ja-JP" altLang="en-US" sz="1600">
                <a:latin typeface="BIZ UDP明朝 Medium" panose="02020500000000000000" pitchFamily="18" charset="-128"/>
                <a:ea typeface="BIZ UDP明朝 Medium" panose="02020500000000000000" pitchFamily="18" charset="-128"/>
                <a:cs typeface="Meiryo UI" panose="020B0604030504040204" pitchFamily="50" charset="-128"/>
              </a:rPr>
              <a:t>すべきか</a:t>
            </a:r>
            <a:r>
              <a:rPr lang="ja-JP" altLang="en-US" sz="1600" dirty="0">
                <a:latin typeface="BIZ UDP明朝 Medium" panose="02020500000000000000" pitchFamily="18" charset="-128"/>
                <a:ea typeface="BIZ UDP明朝 Medium" panose="02020500000000000000" pitchFamily="18" charset="-128"/>
                <a:cs typeface="Meiryo UI" panose="020B0604030504040204" pitchFamily="50" charset="-128"/>
              </a:rPr>
              <a:t>を考えます。</a:t>
            </a:r>
          </a:p>
        </p:txBody>
      </p:sp>
      <p:sp>
        <p:nvSpPr>
          <p:cNvPr id="20" name="タイトル 女性に対する・・・">
            <a:extLst>
              <a:ext uri="{FF2B5EF4-FFF2-40B4-BE49-F238E27FC236}">
                <a16:creationId xmlns:a16="http://schemas.microsoft.com/office/drawing/2014/main" id="{55F5919C-80E2-866B-4D82-38A030328355}"/>
              </a:ext>
            </a:extLst>
          </p:cNvPr>
          <p:cNvSpPr txBox="1">
            <a:spLocks/>
          </p:cNvSpPr>
          <p:nvPr/>
        </p:nvSpPr>
        <p:spPr>
          <a:xfrm>
            <a:off x="540271" y="1167622"/>
            <a:ext cx="6498750" cy="984885"/>
          </a:xfrm>
          <a:prstGeom prst="rect">
            <a:avLst/>
          </a:prstGeom>
        </p:spPr>
        <p:txBody>
          <a:bodyPr vert="horz" wrap="square" lIns="0" tIns="0" rIns="0" bIns="0" anchor="ctr" anchorCtr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1" sz="34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kumimoji="1" lang="ja-JP" altLang="en-US" sz="3600" b="1" i="0" u="none" strike="noStrike" kern="1200" cap="small" spc="0" normalizeH="0" baseline="0" noProof="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j-cs"/>
              </a:rPr>
              <a:t>なぜ、</a:t>
            </a:r>
            <a:r>
              <a:rPr kumimoji="1" lang="en-US" altLang="ja-JP" sz="3600" b="1" i="0" u="none" strike="noStrike" kern="1200" cap="small" spc="0" normalizeH="0" baseline="0" noProof="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j-cs"/>
              </a:rPr>
              <a:t>『</a:t>
            </a:r>
            <a:r>
              <a:rPr kumimoji="1" lang="ja-JP" altLang="en-US" sz="3600" b="1" i="0" u="none" strike="noStrike" kern="1200" cap="small" spc="0" normalizeH="0" baseline="0" noProof="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j-cs"/>
              </a:rPr>
              <a:t>ジェンダー平等</a:t>
            </a:r>
            <a:r>
              <a:rPr kumimoji="1" lang="en-US" altLang="ja-JP" sz="3600" b="1" i="0" u="none" strike="noStrike" kern="1200" cap="small" spc="0" normalizeH="0" baseline="0" noProof="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j-cs"/>
              </a:rPr>
              <a:t>』</a:t>
            </a:r>
            <a:r>
              <a:rPr kumimoji="1" lang="ja-JP" altLang="en-US" sz="3600" b="1" i="0" u="none" strike="noStrike" kern="1200" cap="small" spc="0" normalizeH="0" baseline="0" noProof="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j-cs"/>
              </a:rPr>
              <a:t>か</a:t>
            </a:r>
            <a:br>
              <a:rPr kumimoji="1" lang="en-US" altLang="ja-JP" sz="3600" b="1" i="0" u="none" strike="noStrike" kern="1200" cap="small" spc="0" normalizeH="0" baseline="0" noProof="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j-cs"/>
              </a:rPr>
            </a:br>
            <a:r>
              <a:rPr kumimoji="1" lang="ja-JP" altLang="en-US" sz="2800" b="1" i="0" u="none" strike="noStrike" kern="1200" cap="small" spc="0" normalizeH="0" baseline="0" noProof="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j-cs"/>
              </a:rPr>
              <a:t>～政策・意思決定の場への女性の参画～</a:t>
            </a:r>
            <a:endParaRPr lang="ja-JP" altLang="en-US" sz="2200" b="1" dirty="0">
              <a:ln w="11430"/>
              <a:solidFill>
                <a:schemeClr val="tx1">
                  <a:lumMod val="95000"/>
                  <a:lumOff val="5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1" name="グループ 参加無料">
            <a:extLst>
              <a:ext uri="{FF2B5EF4-FFF2-40B4-BE49-F238E27FC236}">
                <a16:creationId xmlns:a16="http://schemas.microsoft.com/office/drawing/2014/main" id="{6A424A13-DAC5-5F8D-332C-946E854BE507}"/>
              </a:ext>
            </a:extLst>
          </p:cNvPr>
          <p:cNvGrpSpPr/>
          <p:nvPr/>
        </p:nvGrpSpPr>
        <p:grpSpPr>
          <a:xfrm>
            <a:off x="225091" y="159115"/>
            <a:ext cx="7100451" cy="1216589"/>
            <a:chOff x="160265" y="-103938"/>
            <a:chExt cx="6440047" cy="1040314"/>
          </a:xfrm>
        </p:grpSpPr>
        <p:sp>
          <p:nvSpPr>
            <p:cNvPr id="22" name="上 仕切り線">
              <a:extLst>
                <a:ext uri="{FF2B5EF4-FFF2-40B4-BE49-F238E27FC236}">
                  <a16:creationId xmlns:a16="http://schemas.microsoft.com/office/drawing/2014/main" id="{996DCC32-E1E7-FB91-58B4-D31060AF06E3}"/>
                </a:ext>
              </a:extLst>
            </p:cNvPr>
            <p:cNvSpPr/>
            <p:nvPr/>
          </p:nvSpPr>
          <p:spPr>
            <a:xfrm>
              <a:off x="771312" y="575955"/>
              <a:ext cx="5829000" cy="7010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3" name="イラスト 太陽">
              <a:extLst>
                <a:ext uri="{FF2B5EF4-FFF2-40B4-BE49-F238E27FC236}">
                  <a16:creationId xmlns:a16="http://schemas.microsoft.com/office/drawing/2014/main" id="{B31AF704-D076-3D04-2B87-A978003F3900}"/>
                </a:ext>
              </a:extLst>
            </p:cNvPr>
            <p:cNvSpPr/>
            <p:nvPr/>
          </p:nvSpPr>
          <p:spPr>
            <a:xfrm rot="1202897">
              <a:off x="160265" y="-103938"/>
              <a:ext cx="1037008" cy="1040314"/>
            </a:xfrm>
            <a:prstGeom prst="sun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 anchorCtr="0"/>
            <a:lstStyle/>
            <a:p>
              <a:pPr algn="ctr"/>
              <a:endParaRPr lang="ja-JP" altLang="en-US" sz="1900" dirty="0"/>
            </a:p>
          </p:txBody>
        </p:sp>
        <p:sp>
          <p:nvSpPr>
            <p:cNvPr id="24" name="テキスト 参加無料">
              <a:extLst>
                <a:ext uri="{FF2B5EF4-FFF2-40B4-BE49-F238E27FC236}">
                  <a16:creationId xmlns:a16="http://schemas.microsoft.com/office/drawing/2014/main" id="{BEDE4079-EF8A-A91A-D7D1-4B2712BBC908}"/>
                </a:ext>
              </a:extLst>
            </p:cNvPr>
            <p:cNvSpPr txBox="1"/>
            <p:nvPr/>
          </p:nvSpPr>
          <p:spPr>
            <a:xfrm>
              <a:off x="386792" y="179854"/>
              <a:ext cx="576064" cy="447409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参加</a:t>
              </a:r>
              <a:endPara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pPr algn="ctr"/>
              <a:r>
                <a:rPr lang="ja-JP" altLang="en-US" sz="14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無料</a:t>
              </a:r>
            </a:p>
          </p:txBody>
        </p:sp>
      </p:grpSp>
      <p:sp>
        <p:nvSpPr>
          <p:cNvPr id="25" name="テキスト 第27期・・・">
            <a:extLst>
              <a:ext uri="{FF2B5EF4-FFF2-40B4-BE49-F238E27FC236}">
                <a16:creationId xmlns:a16="http://schemas.microsoft.com/office/drawing/2014/main" id="{224B1ABD-4CBB-D20F-8155-628823E0C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7542" y="344057"/>
            <a:ext cx="5148000" cy="219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505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81323" tIns="9731" rIns="81323" bIns="9731" anchor="ctr" anchorCtr="0" upright="1">
            <a:spAutoFit/>
          </a:bodyPr>
          <a:lstStyle/>
          <a:p>
            <a:pPr algn="r"/>
            <a:r>
              <a:rPr lang="ja-JP" altLang="en-US" sz="13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第</a:t>
            </a:r>
            <a:r>
              <a:rPr lang="en-US" altLang="ja-JP" sz="13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3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期男女共同参画アドバイザー養成塾</a:t>
            </a:r>
            <a:r>
              <a:rPr lang="en-US" altLang="ja-JP" sz="13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3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公開講座</a:t>
            </a:r>
          </a:p>
        </p:txBody>
      </p:sp>
      <p:sp>
        <p:nvSpPr>
          <p:cNvPr id="26" name="テキスト 男女共同参画セミナー">
            <a:extLst>
              <a:ext uri="{FF2B5EF4-FFF2-40B4-BE49-F238E27FC236}">
                <a16:creationId xmlns:a16="http://schemas.microsoft.com/office/drawing/2014/main" id="{53086F3E-E4DA-02D7-0800-1FB6B28D963A}"/>
              </a:ext>
            </a:extLst>
          </p:cNvPr>
          <p:cNvSpPr/>
          <p:nvPr/>
        </p:nvSpPr>
        <p:spPr>
          <a:xfrm>
            <a:off x="3636615" y="616749"/>
            <a:ext cx="3600000" cy="2769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r"/>
            <a:r>
              <a:rPr lang="ja-JP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男女共同参画セミナー</a:t>
            </a:r>
          </a:p>
        </p:txBody>
      </p:sp>
      <p:sp>
        <p:nvSpPr>
          <p:cNvPr id="27" name="下問い合わせ先">
            <a:extLst>
              <a:ext uri="{FF2B5EF4-FFF2-40B4-BE49-F238E27FC236}">
                <a16:creationId xmlns:a16="http://schemas.microsoft.com/office/drawing/2014/main" id="{A8AE24F4-7086-B867-E9E5-60F1C1971859}"/>
              </a:ext>
            </a:extLst>
          </p:cNvPr>
          <p:cNvSpPr/>
          <p:nvPr/>
        </p:nvSpPr>
        <p:spPr>
          <a:xfrm>
            <a:off x="612279" y="8947100"/>
            <a:ext cx="7303757" cy="1197931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pPr algn="ctr"/>
            <a:r>
              <a:rPr lang="ja-JP" altLang="ja-JP" sz="17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兵庫県立男女共同参画センター</a:t>
            </a:r>
            <a:r>
              <a:rPr lang="ja-JP" altLang="en-US" sz="17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・</a:t>
            </a:r>
            <a:r>
              <a:rPr lang="ja-JP" altLang="ja-JP" sz="17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イーブン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〒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650-0044 </a:t>
            </a:r>
            <a:r>
              <a:rPr lang="ja-JP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神戸市中央区東川崎町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1-1-3</a:t>
            </a:r>
            <a:r>
              <a:rPr lang="ja-JP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神戸クリスタルタワー７階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JR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神戸駅からハーバーランド方面徒歩３分）</a:t>
            </a:r>
            <a:endParaRPr lang="ja-JP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 TEL</a:t>
            </a:r>
            <a:r>
              <a:rPr lang="ja-JP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：０７８－３６０－８５５０　</a:t>
            </a:r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 FAX</a:t>
            </a:r>
            <a:r>
              <a:rPr lang="ja-JP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：０７８－３６０－８５５８</a:t>
            </a:r>
            <a:endParaRPr lang="ja-JP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algn="ctr"/>
            <a:r>
              <a:rPr lang="en-US" altLang="ja-JP" sz="13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https://www.hyogo-even.jp/</a:t>
            </a:r>
            <a:endParaRPr lang="ja-JP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pic>
        <p:nvPicPr>
          <p:cNvPr id="28" name="図 27" descr="QR コード&#10;&#10;自動的に生成された説明">
            <a:extLst>
              <a:ext uri="{FF2B5EF4-FFF2-40B4-BE49-F238E27FC236}">
                <a16:creationId xmlns:a16="http://schemas.microsoft.com/office/drawing/2014/main" id="{57E023DF-5148-8BCB-CA12-04EA4860CA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197" y="9512602"/>
            <a:ext cx="732062" cy="732062"/>
          </a:xfrm>
          <a:prstGeom prst="rect">
            <a:avLst/>
          </a:prstGeom>
        </p:spPr>
      </p:pic>
      <p:sp>
        <p:nvSpPr>
          <p:cNvPr id="29" name="二次元バーコードから">
            <a:extLst>
              <a:ext uri="{FF2B5EF4-FFF2-40B4-BE49-F238E27FC236}">
                <a16:creationId xmlns:a16="http://schemas.microsoft.com/office/drawing/2014/main" id="{1825BCC4-7D4A-3770-587D-67560B21E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050" y="9334852"/>
            <a:ext cx="609141" cy="18973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none" lIns="0" tIns="0" rIns="0" bIns="0" anchor="ctr" anchorCtr="0" upright="1">
            <a:spAutoFit/>
          </a:bodyPr>
          <a:lstStyle/>
          <a:p>
            <a:pPr marL="1071245" indent="-1071245" algn="ctr">
              <a:lnSpc>
                <a:spcPts val="1800"/>
              </a:lnSpc>
            </a:pPr>
            <a:r>
              <a:rPr lang="ja-JP" altLang="en-US" sz="900" b="1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イーブン</a:t>
            </a:r>
            <a:r>
              <a:rPr lang="en-US" altLang="ja-JP" sz="900" b="1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HP</a:t>
            </a:r>
            <a:endParaRPr lang="en-US" altLang="ja-JP" sz="900" kern="100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FE6055E-DBC1-A82D-4FB2-6F91869C117D}"/>
              </a:ext>
            </a:extLst>
          </p:cNvPr>
          <p:cNvSpPr txBox="1"/>
          <p:nvPr/>
        </p:nvSpPr>
        <p:spPr>
          <a:xfrm>
            <a:off x="1836415" y="6570836"/>
            <a:ext cx="5256536" cy="1387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144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〇インターネットを利用した動画配信による受講</a:t>
            </a:r>
            <a:endParaRPr kumimoji="0" lang="en-US" altLang="ja-JP" sz="1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144000" defTabSz="91440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お申し込み時ご登録いただいたメールアドレスに動画配信サイトの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144000" defTabSz="91440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開催日の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日前までにお知らせいたします。（申込者への録画配信あり）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1440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〇会場参加　　　定員</a:t>
            </a:r>
            <a:r>
              <a:rPr kumimoji="0" lang="en-US" altLang="ja-JP" sz="1300" b="1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kumimoji="0" lang="en-US" altLang="ja-JP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</a:t>
            </a:r>
            <a:r>
              <a:rPr kumimoji="0" lang="ja-JP" altLang="en-US" sz="1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　（イーブン・セミナー室）　（先着順）</a:t>
            </a:r>
            <a:endParaRPr kumimoji="0" lang="en-US" altLang="ja-JP" sz="1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144000" defTabSz="91440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人数制限により、会場参加をお断りする場合があります。</a:t>
            </a:r>
            <a:endParaRPr kumimoji="0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361950" defTabSz="91440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一時保育 要予約・無料 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0" lang="ja-JP" altLang="en-US" sz="1100" kern="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月以上就学前まで。保育児定員 </a:t>
            </a:r>
            <a:r>
              <a:rPr kumimoji="0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 </a:t>
            </a:r>
            <a:r>
              <a:rPr kumimoji="0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名）</a:t>
            </a: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1" name="AutoShape 申込方法">
            <a:extLst>
              <a:ext uri="{FF2B5EF4-FFF2-40B4-BE49-F238E27FC236}">
                <a16:creationId xmlns:a16="http://schemas.microsoft.com/office/drawing/2014/main" id="{8717B7FA-4684-1197-ED78-E68151F10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569" y="8971491"/>
            <a:ext cx="900000" cy="360000"/>
          </a:xfrm>
          <a:prstGeom prst="roundRect">
            <a:avLst>
              <a:gd name="adj" fmla="val 16667"/>
            </a:avLst>
          </a:prstGeom>
          <a:solidFill>
            <a:srgbClr val="CC00CC"/>
          </a:solidFill>
          <a:ln w="38100" algn="ctr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100" b="1" spc="-80" dirty="0">
                <a:solidFill>
                  <a:srgbClr val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会場・問合せ</a:t>
            </a:r>
            <a:endParaRPr lang="ja-JP" altLang="ja-JP" sz="1100" b="1" spc="-80" dirty="0">
              <a:solidFill>
                <a:srgbClr val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pic>
        <p:nvPicPr>
          <p:cNvPr id="2" name="図 1" descr="屋内, テーブル, 椅子, 窓 が含まれている画像&#10;&#10;自動的に生成された説明">
            <a:extLst>
              <a:ext uri="{FF2B5EF4-FFF2-40B4-BE49-F238E27FC236}">
                <a16:creationId xmlns:a16="http://schemas.microsoft.com/office/drawing/2014/main" id="{49D14E64-32D4-3E7D-E43D-EF9CE00A9B3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76" t="34001" r="18885" b="43089"/>
          <a:stretch/>
        </p:blipFill>
        <p:spPr>
          <a:xfrm>
            <a:off x="348658" y="3727683"/>
            <a:ext cx="1846477" cy="20888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プロフィール">
            <a:extLst>
              <a:ext uri="{FF2B5EF4-FFF2-40B4-BE49-F238E27FC236}">
                <a16:creationId xmlns:a16="http://schemas.microsoft.com/office/drawing/2014/main" id="{22CCE32C-15F2-789B-9804-AE8235370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447" y="4554612"/>
            <a:ext cx="5040000" cy="1257643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72000" tIns="36000" rIns="72000" bIns="36000" anchor="t" anchorCtr="0" upright="1">
            <a:spAutoFit/>
          </a:bodyPr>
          <a:lstStyle/>
          <a:p>
            <a:pPr algn="just">
              <a:buSzPts val="1000"/>
              <a:tabLst>
                <a:tab pos="521520" algn="l"/>
              </a:tabLst>
            </a:pPr>
            <a:r>
              <a:rPr lang="en-US" altLang="ja-JP" sz="11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〈</a:t>
            </a:r>
            <a:r>
              <a:rPr lang="ja-JP" altLang="en-US" sz="11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プロフィール</a:t>
            </a:r>
            <a:r>
              <a:rPr lang="en-US" altLang="ja-JP" sz="1100" kern="1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〉</a:t>
            </a:r>
          </a:p>
          <a:p>
            <a:pPr algn="just">
              <a:buSzPts val="1000"/>
              <a:tabLst>
                <a:tab pos="521520" algn="l"/>
              </a:tabLst>
            </a:pP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関西学院大学大学院修了、京都女子大学現代社会学部教授を経て</a:t>
            </a: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2015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年から地域連携研究センター長、特命副学長を歴任し、</a:t>
            </a: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年から学長。</a:t>
            </a: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月、女子大学であり続けるという「女子大学宣言」を行った。</a:t>
            </a:r>
            <a:endParaRPr lang="en-US" altLang="ja-JP" sz="1100" kern="0" dirty="0">
              <a:solidFill>
                <a:srgbClr val="262626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algn="just">
              <a:buSzPts val="1000"/>
              <a:tabLst>
                <a:tab pos="521520" algn="l"/>
              </a:tabLst>
            </a:pP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　専門分野は地域社会学。「地域政治への女性の参画」に関する研究を続けている。</a:t>
            </a:r>
            <a:endParaRPr lang="en-US" altLang="ja-JP" sz="1100" kern="0" dirty="0">
              <a:solidFill>
                <a:srgbClr val="262626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algn="just">
              <a:buSzPts val="1000"/>
              <a:tabLst>
                <a:tab pos="521520" algn="l"/>
              </a:tabLst>
            </a:pP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日本の女性議員</a:t>
            </a: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（共著、朝日新聞出版　</a:t>
            </a: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2016/4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）、</a:t>
            </a: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地域社会と女性リーダー</a:t>
            </a: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（共著、神戸学院大学出版会 </a:t>
            </a:r>
            <a:r>
              <a:rPr lang="en-US" altLang="ja-JP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2022/3</a:t>
            </a:r>
            <a:r>
              <a:rPr lang="ja-JP" altLang="en-US" sz="1100" kern="0" dirty="0">
                <a:solidFill>
                  <a:srgbClr val="26262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）他、論文多数。</a:t>
            </a:r>
          </a:p>
        </p:txBody>
      </p:sp>
      <p:pic>
        <p:nvPicPr>
          <p:cNvPr id="18" name="図 17" descr="QR コード&#10;&#10;自動的に生成された説明">
            <a:extLst>
              <a:ext uri="{FF2B5EF4-FFF2-40B4-BE49-F238E27FC236}">
                <a16:creationId xmlns:a16="http://schemas.microsoft.com/office/drawing/2014/main" id="{C4B94559-09FE-D530-EFA4-1A796EDFF21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338" y="8225041"/>
            <a:ext cx="651832" cy="651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1210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紫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1416</TotalTime>
  <Words>466</Words>
  <Application>Microsoft Office PowerPoint</Application>
  <PresentationFormat>ユーザー設定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BIZ UDP明朝 Medium</vt:lpstr>
      <vt:lpstr>Meiryo UI</vt:lpstr>
      <vt:lpstr>UD デジタル 教科書体 NK-R</vt:lpstr>
      <vt:lpstr>Calibri</vt:lpstr>
      <vt:lpstr>Century Schoolbook</vt:lpstr>
      <vt:lpstr>Wingdings</vt:lpstr>
      <vt:lpstr>Wingdings 2</vt:lpstr>
      <vt:lpstr>スパイス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WB12N0636</dc:creator>
  <cp:lastModifiedBy>神頭　由紀</cp:lastModifiedBy>
  <cp:revision>144</cp:revision>
  <cp:lastPrinted>2020-07-28T07:50:59Z</cp:lastPrinted>
  <dcterms:created xsi:type="dcterms:W3CDTF">2016-06-08T01:40:19Z</dcterms:created>
  <dcterms:modified xsi:type="dcterms:W3CDTF">2026-05-07T02:18:04Z</dcterms:modified>
</cp:coreProperties>
</file>